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60" r:id="rId1"/>
  </p:sldMasterIdLst>
  <p:notesMasterIdLst>
    <p:notesMasterId r:id="rId34"/>
  </p:notesMasterIdLst>
  <p:handoutMasterIdLst>
    <p:handoutMasterId r:id="rId35"/>
  </p:handoutMasterIdLst>
  <p:sldIdLst>
    <p:sldId id="352" r:id="rId2"/>
    <p:sldId id="353" r:id="rId3"/>
    <p:sldId id="433" r:id="rId4"/>
    <p:sldId id="434" r:id="rId5"/>
    <p:sldId id="394" r:id="rId6"/>
    <p:sldId id="424" r:id="rId7"/>
    <p:sldId id="425" r:id="rId8"/>
    <p:sldId id="426" r:id="rId9"/>
    <p:sldId id="427" r:id="rId10"/>
    <p:sldId id="417" r:id="rId11"/>
    <p:sldId id="416" r:id="rId12"/>
    <p:sldId id="420" r:id="rId13"/>
    <p:sldId id="496" r:id="rId14"/>
    <p:sldId id="404" r:id="rId15"/>
    <p:sldId id="431" r:id="rId16"/>
    <p:sldId id="435" r:id="rId17"/>
    <p:sldId id="428" r:id="rId18"/>
    <p:sldId id="436" r:id="rId19"/>
    <p:sldId id="429" r:id="rId20"/>
    <p:sldId id="381" r:id="rId21"/>
    <p:sldId id="395" r:id="rId22"/>
    <p:sldId id="402" r:id="rId23"/>
    <p:sldId id="414" r:id="rId24"/>
    <p:sldId id="413" r:id="rId25"/>
    <p:sldId id="358" r:id="rId26"/>
    <p:sldId id="373" r:id="rId27"/>
    <p:sldId id="423" r:id="rId28"/>
    <p:sldId id="418" r:id="rId29"/>
    <p:sldId id="419" r:id="rId30"/>
    <p:sldId id="400" r:id="rId31"/>
    <p:sldId id="409" r:id="rId32"/>
    <p:sldId id="398" r:id="rId33"/>
  </p:sldIdLst>
  <p:sldSz cx="9144000" cy="5715000" type="screen16x10"/>
  <p:notesSz cx="9926638" cy="6797675"/>
  <p:defaultTextStyle>
    <a:defPPr>
      <a:defRPr lang="en-US"/>
    </a:defPPr>
    <a:lvl1pPr marL="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9" userDrawn="1">
          <p15:clr>
            <a:srgbClr val="A4A3A4"/>
          </p15:clr>
        </p15:guide>
        <p15:guide id="2" orient="horz" pos="3206">
          <p15:clr>
            <a:srgbClr val="A4A3A4"/>
          </p15:clr>
        </p15:guide>
        <p15:guide id="3" pos="294">
          <p15:clr>
            <a:srgbClr val="A4A3A4"/>
          </p15:clr>
        </p15:guide>
        <p15:guide id="4" pos="5488" userDrawn="1">
          <p15:clr>
            <a:srgbClr val="A4A3A4"/>
          </p15:clr>
        </p15:guide>
        <p15:guide id="5" orient="horz" pos="1006">
          <p15:clr>
            <a:srgbClr val="A4A3A4"/>
          </p15:clr>
        </p15:guide>
        <p15:guide id="6" pos="5466">
          <p15:clr>
            <a:srgbClr val="A4A3A4"/>
          </p15:clr>
        </p15:guide>
        <p15:guide id="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or" initials="A" lastIdx="562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48" autoAdjust="0"/>
    <p:restoredTop sz="72563" autoAdjust="0"/>
  </p:normalViewPr>
  <p:slideViewPr>
    <p:cSldViewPr snapToGrid="0">
      <p:cViewPr varScale="1">
        <p:scale>
          <a:sx n="75" d="100"/>
          <a:sy n="75" d="100"/>
        </p:scale>
        <p:origin x="464" y="40"/>
      </p:cViewPr>
      <p:guideLst>
        <p:guide orient="horz" pos="1029"/>
        <p:guide orient="horz" pos="3206"/>
        <p:guide pos="294"/>
        <p:guide pos="5488"/>
        <p:guide orient="horz" pos="1006"/>
        <p:guide pos="5466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67" d="100"/>
          <a:sy n="67" d="100"/>
        </p:scale>
        <p:origin x="780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677863" y="180698"/>
            <a:ext cx="8545639" cy="341064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en-US" b="1"/>
              <a:t>Titel der Präsentation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7937121" y="6525450"/>
            <a:ext cx="937950" cy="10705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/>
            </a:lvl1pPr>
          </a:lstStyle>
          <a:p>
            <a:pPr algn="l"/>
            <a:fld id="{70DC3B59-BCDF-4256-A168-012A2AA16E32}" type="datetime1">
              <a:rPr lang="de-DE" sz="800" smtClean="0"/>
              <a:t>16.01.2025</a:t>
            </a:fld>
            <a:endParaRPr lang="en-US" sz="8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677862" y="6525451"/>
            <a:ext cx="6513542" cy="10705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1200"/>
            </a:lvl1pPr>
          </a:lstStyle>
          <a:p>
            <a:r>
              <a:rPr lang="en-US" sz="800" dirty="0"/>
              <a:t>Universität Stuttgart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9075819" y="6525451"/>
            <a:ext cx="521083" cy="10705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/>
            </a:lvl1pPr>
          </a:lstStyle>
          <a:p>
            <a:pPr algn="l"/>
            <a:fld id="{EE9A79A6-2547-4C8F-B0ED-316280A1A122}" type="slidenum">
              <a:rPr lang="en-US" sz="800" smtClean="0"/>
              <a:pPr algn="l"/>
              <a:t>‹Nr.›</a:t>
            </a:fld>
            <a:endParaRPr lang="en-US" sz="800"/>
          </a:p>
        </p:txBody>
      </p:sp>
    </p:spTree>
    <p:extLst>
      <p:ext uri="{BB962C8B-B14F-4D97-AF65-F5344CB8AC3E}">
        <p14:creationId xmlns:p14="http://schemas.microsoft.com/office/powerpoint/2010/main" val="2561533372"/>
      </p:ext>
    </p:extLst>
  </p:cSld>
  <p:clrMap bg1="lt1" tx1="dk1" bg2="lt2" tx2="dk2" accent1="accent1" accent2="accent2" accent3="accent3" accent4="accent4" accent5="accent5" accent6="accent6" hlink="hlink" folHlink="folHlink"/>
  <p:hf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95" userDrawn="1">
          <p15:clr>
            <a:srgbClr val="F26B43"/>
          </p15:clr>
        </p15:guide>
        <p15:guide id="3" pos="4014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677408" y="181985"/>
            <a:ext cx="8545768" cy="341064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 b="1"/>
            </a:lvl1pPr>
          </a:lstStyle>
          <a:p>
            <a:r>
              <a:rPr lang="en-US"/>
              <a:t>Titel der Präsentation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7936100" y="6524698"/>
            <a:ext cx="937950" cy="10705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/>
            </a:lvl1pPr>
          </a:lstStyle>
          <a:p>
            <a:fld id="{65612E96-A133-4402-AE1A-771A66978883}" type="datetime1">
              <a:rPr lang="de-DE" smtClean="0"/>
              <a:t>16.01.2025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416175" y="750888"/>
            <a:ext cx="3668713" cy="229235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7863" y="3271381"/>
            <a:ext cx="8545639" cy="2676585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677409" y="6524698"/>
            <a:ext cx="6513542" cy="10705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/>
            </a:lvl1pPr>
          </a:lstStyle>
          <a:p>
            <a:r>
              <a:rPr lang="en-US" dirty="0"/>
              <a:t>Universität Stuttgart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9077273" y="6524698"/>
            <a:ext cx="521083" cy="10705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/>
            </a:lvl1pPr>
          </a:lstStyle>
          <a:p>
            <a:fld id="{05DD1DF0-DD4E-4B0C-B0FD-D16D9D2A9750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98570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180975" indent="-180975" algn="l" defTabSz="713232" rtl="0" eaLnBrk="1" latinLnBrk="0" hangingPunct="1">
      <a:lnSpc>
        <a:spcPct val="120000"/>
      </a:lnSpc>
      <a:buClr>
        <a:schemeClr val="accent1"/>
      </a:buClr>
      <a:buFont typeface="Arial" panose="020B0604020202020204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358775" indent="-177800" algn="l" defTabSz="713232" rtl="0" eaLnBrk="1" latinLnBrk="0" hangingPunct="1">
      <a:lnSpc>
        <a:spcPct val="120000"/>
      </a:lnSpc>
      <a:buFont typeface="Arial" panose="020B0604020202020204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538163" indent="-179388" algn="l" defTabSz="713232" rtl="0" eaLnBrk="1" latinLnBrk="0" hangingPunct="1">
      <a:lnSpc>
        <a:spcPct val="120000"/>
      </a:lnSpc>
      <a:buFont typeface="Arial" panose="020B0604020202020204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19138" indent="-180975" algn="l" defTabSz="713232" rtl="0" eaLnBrk="1" latinLnBrk="0" hangingPunct="1">
      <a:lnSpc>
        <a:spcPct val="120000"/>
      </a:lnSpc>
      <a:buFont typeface="Arial" panose="020B0604020202020204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896938" indent="-177800" algn="l" defTabSz="713232" rtl="0" eaLnBrk="1" latinLnBrk="0" hangingPunct="1">
      <a:lnSpc>
        <a:spcPct val="120000"/>
      </a:lnSpc>
      <a:buFont typeface="Arial" panose="020B0604020202020204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95" userDrawn="1">
          <p15:clr>
            <a:srgbClr val="F26B43"/>
          </p15:clr>
        </p15:guide>
        <p15:guide id="3" pos="4014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4C728706-2736-4FD7-8E58-504AF853878B}" type="slidenum">
              <a:rPr lang="de-DE" altLang="de-DE" smtClean="0"/>
              <a:pPr>
                <a:spcBef>
                  <a:spcPct val="0"/>
                </a:spcBef>
              </a:pPr>
              <a:t>1</a:t>
            </a:fld>
            <a:endParaRPr lang="de-DE" altLang="de-DE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6688" y="554038"/>
            <a:ext cx="4427537" cy="2767012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7259440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11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8180746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12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4942148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13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indent="0" eaLnBrk="1" hangingPunct="1">
              <a:buNone/>
            </a:pP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873030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14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indent="0">
              <a:buNone/>
            </a:pP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4962354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15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5830797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16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6095896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17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de-DE" altLang="de-DE" dirty="0"/>
              <a:t>In Ordnung</a:t>
            </a:r>
          </a:p>
        </p:txBody>
      </p:sp>
    </p:spTree>
    <p:extLst>
      <p:ext uri="{BB962C8B-B14F-4D97-AF65-F5344CB8AC3E}">
        <p14:creationId xmlns:p14="http://schemas.microsoft.com/office/powerpoint/2010/main" val="24097834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19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indent="0">
              <a:buNone/>
            </a:pP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4579153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20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88600649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21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808806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3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21372413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22</a:t>
            </a:fld>
            <a:endParaRPr lang="de-DE" altLang="de-DE" dirty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5501340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23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03495962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9C9D1195-EC2F-4D13-92F0-D98613F79BF9}" type="slidenum">
              <a:rPr lang="de-DE" altLang="de-DE" smtClean="0"/>
              <a:pPr>
                <a:spcBef>
                  <a:spcPct val="0"/>
                </a:spcBef>
              </a:pPr>
              <a:t>26</a:t>
            </a:fld>
            <a:endParaRPr lang="de-DE" altLang="de-DE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6688" y="554038"/>
            <a:ext cx="4427537" cy="2767012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10704285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9C9D1195-EC2F-4D13-92F0-D98613F79BF9}" type="slidenum">
              <a:rPr lang="de-DE" altLang="de-DE" smtClean="0"/>
              <a:pPr>
                <a:spcBef>
                  <a:spcPct val="0"/>
                </a:spcBef>
              </a:pPr>
              <a:t>27</a:t>
            </a:fld>
            <a:endParaRPr lang="de-DE" altLang="de-DE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180960" indent="-180960" defTabSz="713174">
              <a:defRPr/>
            </a:pP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65995091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9C9D1195-EC2F-4D13-92F0-D98613F79BF9}" type="slidenum">
              <a:rPr lang="de-DE" altLang="de-DE" smtClean="0"/>
              <a:pPr>
                <a:spcBef>
                  <a:spcPct val="0"/>
                </a:spcBef>
              </a:pPr>
              <a:t>30</a:t>
            </a:fld>
            <a:endParaRPr lang="de-DE" altLang="de-DE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180960" indent="-180960" defTabSz="713174">
              <a:defRPr/>
            </a:pP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23452419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9C9D1195-EC2F-4D13-92F0-D98613F79BF9}" type="slidenum">
              <a:rPr lang="de-DE" altLang="de-DE" smtClean="0"/>
              <a:pPr>
                <a:spcBef>
                  <a:spcPct val="0"/>
                </a:spcBef>
              </a:pPr>
              <a:t>31</a:t>
            </a:fld>
            <a:endParaRPr lang="de-DE" altLang="de-DE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indent="0">
              <a:buNone/>
            </a:pP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01633287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9C9D1195-EC2F-4D13-92F0-D98613F79BF9}" type="slidenum">
              <a:rPr lang="de-DE" altLang="de-DE" smtClean="0"/>
              <a:pPr>
                <a:spcBef>
                  <a:spcPct val="0"/>
                </a:spcBef>
              </a:pPr>
              <a:t>32</a:t>
            </a:fld>
            <a:endParaRPr lang="de-DE" altLang="de-DE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indent="0">
              <a:buNone/>
            </a:pP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086143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4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3161784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5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5248247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6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de-DE" altLang="de-DE" dirty="0"/>
              <a:t>US 240/1397=0,17180</a:t>
            </a:r>
          </a:p>
        </p:txBody>
      </p:sp>
    </p:spTree>
    <p:extLst>
      <p:ext uri="{BB962C8B-B14F-4D97-AF65-F5344CB8AC3E}">
        <p14:creationId xmlns:p14="http://schemas.microsoft.com/office/powerpoint/2010/main" val="34714295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7</a:t>
            </a:fld>
            <a:endParaRPr lang="de-DE" altLang="de-DE" dirty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4706808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8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2578481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9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de-DE" altLang="de-DE" dirty="0" err="1"/>
              <a:t>Industry</a:t>
            </a:r>
            <a:r>
              <a:rPr lang="de-DE" altLang="de-DE" baseline="0" dirty="0"/>
              <a:t> </a:t>
            </a:r>
            <a:r>
              <a:rPr lang="de-DE" altLang="de-DE" dirty="0"/>
              <a:t>49/1375 = 0,0356</a:t>
            </a:r>
          </a:p>
          <a:p>
            <a:pPr eaLnBrk="1" hangingPunct="1"/>
            <a:r>
              <a:rPr lang="de-DE" altLang="de-DE" dirty="0"/>
              <a:t>Research Environment 83/1375 = 0,06036 </a:t>
            </a:r>
            <a:r>
              <a:rPr lang="de-DE" altLang="de-DE" dirty="0">
                <a:sym typeface="Wingdings" panose="05000000000000000000" pitchFamily="2" charset="2"/>
              </a:rPr>
              <a:t> hier sind auch TOP 6 möglich</a:t>
            </a:r>
            <a:endParaRPr lang="de-DE" altLang="de-DE" dirty="0"/>
          </a:p>
          <a:p>
            <a:pPr eaLnBrk="1" hangingPunct="1"/>
            <a:r>
              <a:rPr lang="de-DE" altLang="de-DE" dirty="0"/>
              <a:t>Teaching 94 / 1375 = 0,06836</a:t>
            </a:r>
          </a:p>
        </p:txBody>
      </p:sp>
    </p:spTree>
    <p:extLst>
      <p:ext uri="{BB962C8B-B14F-4D97-AF65-F5344CB8AC3E}">
        <p14:creationId xmlns:p14="http://schemas.microsoft.com/office/powerpoint/2010/main" val="28320466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10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247736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8"/>
          <p:cNvSpPr>
            <a:spLocks noGrp="1"/>
          </p:cNvSpPr>
          <p:nvPr>
            <p:ph type="pic" sz="quarter" idx="10"/>
          </p:nvPr>
        </p:nvSpPr>
        <p:spPr>
          <a:xfrm>
            <a:off x="0" y="1407600"/>
            <a:ext cx="9144000" cy="4309200"/>
          </a:xfrm>
          <a:solidFill>
            <a:schemeClr val="bg1">
              <a:lumMod val="85000"/>
            </a:schemeClr>
          </a:solidFill>
        </p:spPr>
        <p:txBody>
          <a:bodyPr lIns="72000"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" name="Title 1"/>
          <p:cNvSpPr>
            <a:spLocks noGrp="1" noChangeAspect="1"/>
          </p:cNvSpPr>
          <p:nvPr>
            <p:ph type="ctrTitle" hasCustomPrompt="1"/>
          </p:nvPr>
        </p:nvSpPr>
        <p:spPr>
          <a:xfrm>
            <a:off x="4578969" y="1004400"/>
            <a:ext cx="4320000" cy="4320000"/>
          </a:xfrm>
          <a:prstGeom prst="ellipse">
            <a:avLst/>
          </a:prstGeom>
          <a:solidFill>
            <a:schemeClr val="accent3"/>
          </a:solidFill>
        </p:spPr>
        <p:txBody>
          <a:bodyPr wrap="square" lIns="0" tIns="0" rIns="0" bIns="1260000" anchor="b" anchorCtr="0">
            <a:noAutofit/>
          </a:bodyPr>
          <a:lstStyle>
            <a:lvl1pPr marL="0" indent="0" algn="l">
              <a:lnSpc>
                <a:spcPct val="90000"/>
              </a:lnSpc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durch Klicken </a:t>
            </a:r>
            <a:br>
              <a:rPr lang="de-DE" dirty="0"/>
            </a:br>
            <a:r>
              <a:rPr lang="de-DE" dirty="0"/>
              <a:t>hinzufügen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10138" y="3621600"/>
            <a:ext cx="3240688" cy="42840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Formatvorlage des Untertitelmasters durch Klicken bearbeiten</a:t>
            </a:r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7396488" y="4075200"/>
            <a:ext cx="1274400" cy="1274400"/>
          </a:xfrm>
          <a:prstGeom prst="ellipse">
            <a:avLst/>
          </a:prstGeom>
          <a:solidFill>
            <a:schemeClr val="bg1"/>
          </a:solidFill>
        </p:spPr>
        <p:txBody>
          <a:bodyPr wrap="none" lIns="0" tIns="0" rIns="0" bIns="0" anchor="ctr">
            <a:noAutofit/>
          </a:bodyPr>
          <a:lstStyle>
            <a:lvl1pPr marL="0" indent="0">
              <a:lnSpc>
                <a:spcPts val="1500"/>
              </a:lnSpc>
              <a:spcBef>
                <a:spcPts val="0"/>
              </a:spcBef>
              <a:buNone/>
              <a:defRPr sz="12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Vorname </a:t>
            </a:r>
            <a:br>
              <a:rPr lang="de-DE" dirty="0"/>
            </a:br>
            <a:r>
              <a:rPr lang="de-DE" dirty="0"/>
              <a:t>Name</a:t>
            </a:r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800" y="345600"/>
            <a:ext cx="2105228" cy="472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232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Kap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k object 16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lang="de-DE" dirty="0"/>
          </a:p>
        </p:txBody>
      </p:sp>
      <p:sp>
        <p:nvSpPr>
          <p:cNvPr id="8" name="bk object 17"/>
          <p:cNvSpPr/>
          <p:nvPr userDrawn="1"/>
        </p:nvSpPr>
        <p:spPr>
          <a:xfrm>
            <a:off x="1279949" y="0"/>
            <a:ext cx="6544309" cy="3926204"/>
          </a:xfrm>
          <a:custGeom>
            <a:avLst/>
            <a:gdLst/>
            <a:ahLst/>
            <a:cxnLst/>
            <a:rect l="l" t="t" r="r" b="b"/>
            <a:pathLst>
              <a:path w="6544309" h="3926204">
                <a:moveTo>
                  <a:pt x="68016" y="0"/>
                </a:moveTo>
                <a:lnTo>
                  <a:pt x="42823" y="123182"/>
                </a:lnTo>
                <a:lnTo>
                  <a:pt x="10846" y="385553"/>
                </a:lnTo>
                <a:lnTo>
                  <a:pt x="0" y="653897"/>
                </a:lnTo>
                <a:lnTo>
                  <a:pt x="10846" y="922242"/>
                </a:lnTo>
                <a:lnTo>
                  <a:pt x="42823" y="1184612"/>
                </a:lnTo>
                <a:lnTo>
                  <a:pt x="95089" y="1440166"/>
                </a:lnTo>
                <a:lnTo>
                  <a:pt x="166802" y="1688062"/>
                </a:lnTo>
                <a:lnTo>
                  <a:pt x="257120" y="1927457"/>
                </a:lnTo>
                <a:lnTo>
                  <a:pt x="365200" y="2157510"/>
                </a:lnTo>
                <a:lnTo>
                  <a:pt x="490201" y="2377378"/>
                </a:lnTo>
                <a:lnTo>
                  <a:pt x="631281" y="2586220"/>
                </a:lnTo>
                <a:lnTo>
                  <a:pt x="787597" y="2783193"/>
                </a:lnTo>
                <a:lnTo>
                  <a:pt x="958308" y="2967456"/>
                </a:lnTo>
                <a:lnTo>
                  <a:pt x="1142571" y="3138167"/>
                </a:lnTo>
                <a:lnTo>
                  <a:pt x="1339545" y="3294482"/>
                </a:lnTo>
                <a:lnTo>
                  <a:pt x="1548387" y="3435561"/>
                </a:lnTo>
                <a:lnTo>
                  <a:pt x="1768256" y="3560562"/>
                </a:lnTo>
                <a:lnTo>
                  <a:pt x="1998308" y="3668642"/>
                </a:lnTo>
                <a:lnTo>
                  <a:pt x="2237703" y="3758959"/>
                </a:lnTo>
                <a:lnTo>
                  <a:pt x="2485598" y="3830671"/>
                </a:lnTo>
                <a:lnTo>
                  <a:pt x="2741151" y="3882937"/>
                </a:lnTo>
                <a:lnTo>
                  <a:pt x="3003520" y="3914914"/>
                </a:lnTo>
                <a:lnTo>
                  <a:pt x="3271862" y="3925760"/>
                </a:lnTo>
                <a:lnTo>
                  <a:pt x="3540207" y="3914914"/>
                </a:lnTo>
                <a:lnTo>
                  <a:pt x="3802577" y="3882937"/>
                </a:lnTo>
                <a:lnTo>
                  <a:pt x="4058131" y="3830671"/>
                </a:lnTo>
                <a:lnTo>
                  <a:pt x="4306027" y="3758959"/>
                </a:lnTo>
                <a:lnTo>
                  <a:pt x="4545422" y="3668642"/>
                </a:lnTo>
                <a:lnTo>
                  <a:pt x="4775475" y="3560562"/>
                </a:lnTo>
                <a:lnTo>
                  <a:pt x="4995343" y="3435561"/>
                </a:lnTo>
                <a:lnTo>
                  <a:pt x="5204185" y="3294482"/>
                </a:lnTo>
                <a:lnTo>
                  <a:pt x="5401159" y="3138167"/>
                </a:lnTo>
                <a:lnTo>
                  <a:pt x="5585421" y="2967456"/>
                </a:lnTo>
                <a:lnTo>
                  <a:pt x="5756132" y="2783193"/>
                </a:lnTo>
                <a:lnTo>
                  <a:pt x="5912448" y="2586220"/>
                </a:lnTo>
                <a:lnTo>
                  <a:pt x="6053527" y="2377378"/>
                </a:lnTo>
                <a:lnTo>
                  <a:pt x="6178527" y="2157510"/>
                </a:lnTo>
                <a:lnTo>
                  <a:pt x="6286607" y="1927457"/>
                </a:lnTo>
                <a:lnTo>
                  <a:pt x="6376924" y="1688062"/>
                </a:lnTo>
                <a:lnTo>
                  <a:pt x="6448637" y="1440166"/>
                </a:lnTo>
                <a:lnTo>
                  <a:pt x="6500902" y="1184612"/>
                </a:lnTo>
                <a:lnTo>
                  <a:pt x="6532879" y="922242"/>
                </a:lnTo>
                <a:lnTo>
                  <a:pt x="6543725" y="653897"/>
                </a:lnTo>
                <a:lnTo>
                  <a:pt x="6532879" y="385553"/>
                </a:lnTo>
                <a:lnTo>
                  <a:pt x="6500902" y="123182"/>
                </a:lnTo>
                <a:lnTo>
                  <a:pt x="6475709" y="0"/>
                </a:lnTo>
                <a:lnTo>
                  <a:pt x="68016" y="0"/>
                </a:lnTo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lang="de-D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2800" y="900000"/>
            <a:ext cx="4118110" cy="1360800"/>
          </a:xfrm>
        </p:spPr>
        <p:txBody>
          <a:bodyPr anchor="t" anchorCtr="0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422800" y="629826"/>
            <a:ext cx="4118110" cy="221599"/>
          </a:xfrm>
        </p:spPr>
        <p:txBody>
          <a:bodyPr>
            <a:noAutofit/>
          </a:bodyPr>
          <a:lstStyle>
            <a:lvl1pPr marL="0" indent="0">
              <a:buNone/>
              <a:defRPr sz="1200" baseline="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Kapitel</a:t>
            </a:r>
          </a:p>
        </p:txBody>
      </p:sp>
    </p:spTree>
    <p:extLst>
      <p:ext uri="{BB962C8B-B14F-4D97-AF65-F5344CB8AC3E}">
        <p14:creationId xmlns:p14="http://schemas.microsoft.com/office/powerpoint/2010/main" val="2710761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68000" y="716400"/>
            <a:ext cx="8208000" cy="276225"/>
          </a:xfrm>
        </p:spPr>
        <p:txBody>
          <a:bodyPr lIns="0" tIns="0" rIns="0" bIns="0"/>
          <a:lstStyle>
            <a:lvl1pPr marL="0" indent="0">
              <a:buNone/>
              <a:defRPr sz="1800" baseline="0"/>
            </a:lvl1pPr>
          </a:lstStyle>
          <a:p>
            <a:pPr lvl="0"/>
            <a:r>
              <a:rPr lang="de-DE" dirty="0"/>
              <a:t>Untertitel durch Klicken bearbeiten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2CC3C-1DC0-4FDA-9590-6CC506AB67F8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University of Stuttgart</a:t>
            </a:r>
            <a:endParaRPr lang="de-D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1C3C3-A13E-4B01-A3ED-07EEAF1ADA1F}" type="datetime1">
              <a:rPr lang="en-US" smtClean="0"/>
              <a:t>1/16/2025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6512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mit 6 runden Bil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000" y="396000"/>
            <a:ext cx="8193462" cy="27829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27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68000" y="716400"/>
            <a:ext cx="8208000" cy="276225"/>
          </a:xfrm>
        </p:spPr>
        <p:txBody>
          <a:bodyPr lIns="0" tIns="0" rIns="0" bIns="0"/>
          <a:lstStyle>
            <a:lvl1pPr marL="0" indent="0">
              <a:buNone/>
              <a:defRPr sz="1800" baseline="0"/>
            </a:lvl1pPr>
          </a:lstStyle>
          <a:p>
            <a:pPr lvl="0"/>
            <a:r>
              <a:rPr lang="de-DE" dirty="0"/>
              <a:t>Untertitel durch Klicken bearbeiten</a:t>
            </a:r>
          </a:p>
        </p:txBody>
      </p:sp>
      <p:sp>
        <p:nvSpPr>
          <p:cNvPr id="12" name="Textplatzhalter 10"/>
          <p:cNvSpPr>
            <a:spLocks noGrp="1"/>
          </p:cNvSpPr>
          <p:nvPr>
            <p:ph type="body" sz="quarter" idx="16"/>
          </p:nvPr>
        </p:nvSpPr>
        <p:spPr>
          <a:xfrm>
            <a:off x="1731740" y="1431831"/>
            <a:ext cx="2700000" cy="822570"/>
          </a:xfrm>
        </p:spPr>
        <p:txBody>
          <a:bodyPr anchor="t"/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endParaRPr lang="de-DE" dirty="0"/>
          </a:p>
        </p:txBody>
      </p:sp>
      <p:sp>
        <p:nvSpPr>
          <p:cNvPr id="19" name="Bildplatzhalter 7"/>
          <p:cNvSpPr>
            <a:spLocks noGrp="1" noChangeAspect="1"/>
          </p:cNvSpPr>
          <p:nvPr>
            <p:ph type="pic" sz="quarter" idx="14"/>
          </p:nvPr>
        </p:nvSpPr>
        <p:spPr>
          <a:xfrm>
            <a:off x="482226" y="1305000"/>
            <a:ext cx="1080000" cy="108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rtlCol="0">
            <a:noAutofit/>
          </a:bodyPr>
          <a:lstStyle>
            <a:lvl1pPr marL="0" indent="0" algn="ctr">
              <a:buNone/>
              <a:defRPr sz="1200"/>
            </a:lvl1pPr>
          </a:lstStyle>
          <a:p>
            <a:pPr lvl="0"/>
            <a:endParaRPr lang="en-US" noProof="0"/>
          </a:p>
        </p:txBody>
      </p:sp>
      <p:sp>
        <p:nvSpPr>
          <p:cNvPr id="22" name="Textplatzhalter 10"/>
          <p:cNvSpPr>
            <a:spLocks noGrp="1"/>
          </p:cNvSpPr>
          <p:nvPr>
            <p:ph type="body" sz="quarter" idx="18"/>
          </p:nvPr>
        </p:nvSpPr>
        <p:spPr>
          <a:xfrm>
            <a:off x="1731740" y="2781099"/>
            <a:ext cx="2700000" cy="818802"/>
          </a:xfrm>
        </p:spPr>
        <p:txBody>
          <a:bodyPr anchor="t"/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endParaRPr lang="de-DE" dirty="0"/>
          </a:p>
        </p:txBody>
      </p:sp>
      <p:sp>
        <p:nvSpPr>
          <p:cNvPr id="20" name="Bildplatzhalter 7"/>
          <p:cNvSpPr>
            <a:spLocks noGrp="1" noChangeAspect="1"/>
          </p:cNvSpPr>
          <p:nvPr>
            <p:ph type="pic" sz="quarter" idx="27"/>
          </p:nvPr>
        </p:nvSpPr>
        <p:spPr>
          <a:xfrm>
            <a:off x="482400" y="2650500"/>
            <a:ext cx="1080000" cy="108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rtlCol="0">
            <a:noAutofit/>
          </a:bodyPr>
          <a:lstStyle>
            <a:lvl1pPr marL="0" indent="0" algn="ctr">
              <a:buNone/>
              <a:defRPr sz="1200"/>
            </a:lvl1pPr>
          </a:lstStyle>
          <a:p>
            <a:pPr lvl="0"/>
            <a:endParaRPr lang="en-US" noProof="0"/>
          </a:p>
        </p:txBody>
      </p:sp>
      <p:sp>
        <p:nvSpPr>
          <p:cNvPr id="24" name="Textplatzhalter 10"/>
          <p:cNvSpPr>
            <a:spLocks noGrp="1"/>
          </p:cNvSpPr>
          <p:nvPr>
            <p:ph type="body" sz="quarter" idx="20"/>
          </p:nvPr>
        </p:nvSpPr>
        <p:spPr>
          <a:xfrm>
            <a:off x="1731740" y="4126599"/>
            <a:ext cx="2700000" cy="818802"/>
          </a:xfrm>
        </p:spPr>
        <p:txBody>
          <a:bodyPr anchor="t"/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endParaRPr lang="de-DE" dirty="0"/>
          </a:p>
        </p:txBody>
      </p:sp>
      <p:sp>
        <p:nvSpPr>
          <p:cNvPr id="21" name="Bildplatzhalter 7"/>
          <p:cNvSpPr>
            <a:spLocks noGrp="1" noChangeAspect="1"/>
          </p:cNvSpPr>
          <p:nvPr>
            <p:ph type="pic" sz="quarter" idx="28"/>
          </p:nvPr>
        </p:nvSpPr>
        <p:spPr>
          <a:xfrm>
            <a:off x="482400" y="3996000"/>
            <a:ext cx="1080000" cy="108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rtlCol="0">
            <a:noAutofit/>
          </a:bodyPr>
          <a:lstStyle>
            <a:lvl1pPr marL="0" indent="0" algn="ctr">
              <a:buNone/>
              <a:defRPr sz="1200"/>
            </a:lvl1pPr>
          </a:lstStyle>
          <a:p>
            <a:pPr lvl="0"/>
            <a:endParaRPr lang="en-US" noProof="0"/>
          </a:p>
        </p:txBody>
      </p:sp>
      <p:sp>
        <p:nvSpPr>
          <p:cNvPr id="16" name="Textplatzhalter 10"/>
          <p:cNvSpPr>
            <a:spLocks noGrp="1"/>
          </p:cNvSpPr>
          <p:nvPr>
            <p:ph type="body" sz="quarter" idx="24"/>
          </p:nvPr>
        </p:nvSpPr>
        <p:spPr>
          <a:xfrm>
            <a:off x="5965340" y="1435599"/>
            <a:ext cx="2700000" cy="818802"/>
          </a:xfrm>
        </p:spPr>
        <p:txBody>
          <a:bodyPr anchor="t"/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endParaRPr lang="de-DE" dirty="0"/>
          </a:p>
        </p:txBody>
      </p:sp>
      <p:sp>
        <p:nvSpPr>
          <p:cNvPr id="26" name="Bildplatzhalter 7"/>
          <p:cNvSpPr>
            <a:spLocks noGrp="1" noChangeAspect="1"/>
          </p:cNvSpPr>
          <p:nvPr>
            <p:ph type="pic" sz="quarter" idx="29"/>
          </p:nvPr>
        </p:nvSpPr>
        <p:spPr>
          <a:xfrm>
            <a:off x="4716000" y="1305000"/>
            <a:ext cx="1080000" cy="108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rtlCol="0">
            <a:noAutofit/>
          </a:bodyPr>
          <a:lstStyle>
            <a:lvl1pPr marL="0" indent="0" algn="ctr">
              <a:buNone/>
              <a:defRPr sz="1200"/>
            </a:lvl1pPr>
          </a:lstStyle>
          <a:p>
            <a:pPr lvl="0"/>
            <a:endParaRPr lang="en-US" noProof="0" dirty="0"/>
          </a:p>
        </p:txBody>
      </p:sp>
      <p:sp>
        <p:nvSpPr>
          <p:cNvPr id="17" name="Textplatzhalter 10"/>
          <p:cNvSpPr>
            <a:spLocks noGrp="1"/>
          </p:cNvSpPr>
          <p:nvPr>
            <p:ph type="body" sz="quarter" idx="25"/>
          </p:nvPr>
        </p:nvSpPr>
        <p:spPr>
          <a:xfrm>
            <a:off x="5965340" y="2781099"/>
            <a:ext cx="2700000" cy="818802"/>
          </a:xfrm>
        </p:spPr>
        <p:txBody>
          <a:bodyPr anchor="t"/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endParaRPr lang="de-DE" dirty="0"/>
          </a:p>
        </p:txBody>
      </p:sp>
      <p:sp>
        <p:nvSpPr>
          <p:cNvPr id="29" name="Bildplatzhalter 7"/>
          <p:cNvSpPr>
            <a:spLocks noGrp="1" noChangeAspect="1"/>
          </p:cNvSpPr>
          <p:nvPr>
            <p:ph type="pic" sz="quarter" idx="30"/>
          </p:nvPr>
        </p:nvSpPr>
        <p:spPr>
          <a:xfrm>
            <a:off x="4716000" y="2650500"/>
            <a:ext cx="1080000" cy="108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rtlCol="0">
            <a:noAutofit/>
          </a:bodyPr>
          <a:lstStyle>
            <a:lvl1pPr marL="0" indent="0" algn="ctr">
              <a:buNone/>
              <a:defRPr sz="1200"/>
            </a:lvl1pPr>
          </a:lstStyle>
          <a:p>
            <a:pPr lvl="0"/>
            <a:endParaRPr lang="en-US" noProof="0"/>
          </a:p>
        </p:txBody>
      </p:sp>
      <p:sp>
        <p:nvSpPr>
          <p:cNvPr id="18" name="Textplatzhalter 10"/>
          <p:cNvSpPr>
            <a:spLocks noGrp="1"/>
          </p:cNvSpPr>
          <p:nvPr>
            <p:ph type="body" sz="quarter" idx="26"/>
          </p:nvPr>
        </p:nvSpPr>
        <p:spPr>
          <a:xfrm>
            <a:off x="5965340" y="4125600"/>
            <a:ext cx="2700000" cy="818802"/>
          </a:xfrm>
        </p:spPr>
        <p:txBody>
          <a:bodyPr anchor="t"/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endParaRPr lang="de-DE" dirty="0"/>
          </a:p>
        </p:txBody>
      </p:sp>
      <p:sp>
        <p:nvSpPr>
          <p:cNvPr id="33" name="Bildplatzhalter 7"/>
          <p:cNvSpPr>
            <a:spLocks noGrp="1" noChangeAspect="1"/>
          </p:cNvSpPr>
          <p:nvPr>
            <p:ph type="pic" sz="quarter" idx="31"/>
          </p:nvPr>
        </p:nvSpPr>
        <p:spPr>
          <a:xfrm>
            <a:off x="4716000" y="3996000"/>
            <a:ext cx="1080000" cy="108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rtlCol="0">
            <a:noAutofit/>
          </a:bodyPr>
          <a:lstStyle>
            <a:lvl1pPr marL="0" indent="0" algn="ctr">
              <a:buNone/>
              <a:defRPr sz="1200"/>
            </a:lvl1pPr>
          </a:lstStyle>
          <a:p>
            <a:pPr lvl="0"/>
            <a:endParaRPr lang="en-US" noProof="0"/>
          </a:p>
        </p:txBody>
      </p:sp>
      <p:sp>
        <p:nvSpPr>
          <p:cNvPr id="25" name="Foliennummernplatzhalter 4"/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4ADA4-BE45-4415-935F-30B9C9E81AC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23" name="Fußzeilenplatzhalter 3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University of Stuttgart</a:t>
            </a:r>
            <a:endParaRPr lang="de-DE" dirty="0"/>
          </a:p>
        </p:txBody>
      </p:sp>
      <p:sp>
        <p:nvSpPr>
          <p:cNvPr id="15" name="Datumsplatzhalter 2"/>
          <p:cNvSpPr>
            <a:spLocks noGrp="1"/>
          </p:cNvSpPr>
          <p:nvPr>
            <p:ph type="dt" sz="half" idx="3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8DABA-98A2-497B-990B-73E90679DF84}" type="datetime1">
              <a:rPr lang="en-US" smtClean="0"/>
              <a:t>1/16/2025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3810561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8313" y="396000"/>
            <a:ext cx="8207375" cy="27829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13" y="1598400"/>
            <a:ext cx="8207375" cy="34925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54400" y="5418000"/>
            <a:ext cx="532800" cy="126000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>
              <a:defRPr lang="en-US" sz="800" smtClean="0"/>
            </a:lvl1pPr>
          </a:lstStyle>
          <a:p>
            <a:fld id="{BB601AE8-BEB4-40F0-A0B0-B33BABF007D4}" type="datetime1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725" y="5418000"/>
            <a:ext cx="6063501" cy="126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University of Stuttgart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9200" y="5418000"/>
            <a:ext cx="223200" cy="126000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9E82CC3C-1DC0-4FDA-9590-6CC506AB67F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7630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6" r:id="rId3"/>
    <p:sldLayoutId id="2147483696" r:id="rId4"/>
  </p:sldLayoutIdLst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20000"/>
        </a:lnSpc>
        <a:spcBef>
          <a:spcPts val="75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60363" indent="-184150" algn="l" defTabSz="685800" rtl="0" eaLnBrk="1" latinLnBrk="0" hangingPunct="1">
        <a:lnSpc>
          <a:spcPct val="120000"/>
        </a:lnSpc>
        <a:spcBef>
          <a:spcPts val="375"/>
        </a:spcBef>
        <a:buClr>
          <a:schemeClr val="tx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536575" indent="-176213" algn="l" defTabSz="685800" rtl="0" eaLnBrk="1" latinLnBrk="0" hangingPunct="1">
        <a:lnSpc>
          <a:spcPct val="120000"/>
        </a:lnSpc>
        <a:spcBef>
          <a:spcPts val="375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20725" indent="-184150" algn="l" defTabSz="685800" rtl="0" eaLnBrk="1" latinLnBrk="0" hangingPunct="1">
        <a:lnSpc>
          <a:spcPct val="120000"/>
        </a:lnSpc>
        <a:spcBef>
          <a:spcPts val="375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896938" indent="-176213" algn="l" defTabSz="685800" rtl="0" eaLnBrk="1" latinLnBrk="0" hangingPunct="1">
        <a:lnSpc>
          <a:spcPct val="120000"/>
        </a:lnSpc>
        <a:spcBef>
          <a:spcPts val="375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06" userDrawn="1">
          <p15:clr>
            <a:srgbClr val="F26B43"/>
          </p15:clr>
        </p15:guide>
        <p15:guide id="2" pos="295" userDrawn="1">
          <p15:clr>
            <a:srgbClr val="F26B43"/>
          </p15:clr>
        </p15:guide>
        <p15:guide id="3" orient="horz" pos="3206" userDrawn="1">
          <p15:clr>
            <a:srgbClr val="F26B43"/>
          </p15:clr>
        </p15:guide>
        <p15:guide id="4" pos="546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jpg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jpg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platzhalter 3" descr="A building on our campus in Vaihingen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61" b="14661"/>
          <a:stretch>
            <a:fillRect/>
          </a:stretch>
        </p:blipFill>
        <p:spPr/>
      </p:pic>
      <p:sp>
        <p:nvSpPr>
          <p:cNvPr id="2" name="Titel 1" descr="Blauer Kreis"/>
          <p:cNvSpPr>
            <a:spLocks noGrp="1"/>
          </p:cNvSpPr>
          <p:nvPr>
            <p:ph type="ctr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n-US" dirty="0"/>
              <a:t>Rankings, Prizes,</a:t>
            </a:r>
            <a:br>
              <a:rPr lang="en-US" dirty="0"/>
            </a:br>
            <a:r>
              <a:rPr lang="en-US" dirty="0"/>
              <a:t>Awards</a:t>
            </a:r>
          </a:p>
        </p:txBody>
      </p:sp>
      <p:sp>
        <p:nvSpPr>
          <p:cNvPr id="7" name="Textfeld 4"/>
          <p:cNvSpPr txBox="1">
            <a:spLocks noChangeArrowheads="1"/>
          </p:cNvSpPr>
          <p:nvPr/>
        </p:nvSpPr>
        <p:spPr bwMode="auto">
          <a:xfrm rot="16200000">
            <a:off x="8268020" y="4622622"/>
            <a:ext cx="146764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1pPr>
            <a:lvl2pPr marL="742950" indent="-285750" eaLnBrk="0" hangingPunct="0"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2pPr>
            <a:lvl3pPr marL="1143000" indent="-228600" eaLnBrk="0" hangingPunct="0"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3pPr>
            <a:lvl4pPr marL="1600200" indent="-228600" eaLnBrk="0" hangingPunct="0"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4pPr>
            <a:lvl5pPr marL="2057400" indent="-228600" eaLnBrk="0" hangingPunct="0"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 eaLnBrk="1" hangingPunct="1">
              <a:defRPr/>
            </a:pPr>
            <a:r>
              <a:rPr lang="en-US" altLang="de-DE" sz="800" b="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Photo: Uli Regenscheit</a:t>
            </a:r>
          </a:p>
        </p:txBody>
      </p:sp>
      <p:sp>
        <p:nvSpPr>
          <p:cNvPr id="5" name="Foliennummernplatzhalter 6"/>
          <p:cNvSpPr txBox="1">
            <a:spLocks/>
          </p:cNvSpPr>
          <p:nvPr/>
        </p:nvSpPr>
        <p:spPr bwMode="auto">
          <a:xfrm>
            <a:off x="8314266" y="5416550"/>
            <a:ext cx="77099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12788" eaLnBrk="0" hangingPunct="0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1pPr>
            <a:lvl2pPr marL="355600" indent="-184150" defTabSz="712788" eaLnBrk="0" hangingPunct="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2pPr>
            <a:lvl3pPr marL="712788" indent="-176213" defTabSz="712788" eaLnBrk="0" hangingPunct="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068388" indent="-184150" defTabSz="712788" eaLnBrk="0" hangingPunct="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4pPr>
            <a:lvl5pPr marL="1425575" indent="-176213" defTabSz="712788" eaLnBrk="0" hangingPunct="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1882775" indent="-176213" defTabSz="712788" eaLnBrk="0" fontAlgn="base" hangingPunct="0">
              <a:lnSpc>
                <a:spcPct val="120000"/>
              </a:lnSpc>
              <a:spcBef>
                <a:spcPts val="375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339975" indent="-176213" defTabSz="712788" eaLnBrk="0" fontAlgn="base" hangingPunct="0">
              <a:lnSpc>
                <a:spcPct val="120000"/>
              </a:lnSpc>
              <a:spcBef>
                <a:spcPts val="375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2797175" indent="-176213" defTabSz="712788" eaLnBrk="0" fontAlgn="base" hangingPunct="0">
              <a:lnSpc>
                <a:spcPct val="120000"/>
              </a:lnSpc>
              <a:spcBef>
                <a:spcPts val="375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254375" indent="-176213" defTabSz="712788" eaLnBrk="0" fontAlgn="base" hangingPunct="0">
              <a:lnSpc>
                <a:spcPct val="120000"/>
              </a:lnSpc>
              <a:spcBef>
                <a:spcPts val="375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de-DE" sz="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01/2025</a:t>
            </a: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>
                <a:latin typeface="+mn-lt"/>
              </a:rPr>
              <a:t>THE World University Ranking by Subject 2024</a:t>
            </a:r>
            <a:endParaRPr lang="en-GB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3"/>
          </p:nvPr>
        </p:nvSpPr>
        <p:spPr>
          <a:xfrm>
            <a:off x="468000" y="716400"/>
            <a:ext cx="8208000" cy="276225"/>
          </a:xfrm>
        </p:spPr>
        <p:txBody>
          <a:bodyPr/>
          <a:lstStyle/>
          <a:p>
            <a:r>
              <a:rPr lang="en-US" dirty="0"/>
              <a:t>Ranks achieved</a:t>
            </a:r>
          </a:p>
        </p:txBody>
      </p:sp>
      <p:sp>
        <p:nvSpPr>
          <p:cNvPr id="9" name="Textplatzhalter 25"/>
          <p:cNvSpPr txBox="1">
            <a:spLocks/>
          </p:cNvSpPr>
          <p:nvPr/>
        </p:nvSpPr>
        <p:spPr>
          <a:xfrm>
            <a:off x="466725" y="1602000"/>
            <a:ext cx="3960000" cy="2376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>
                <a:solidFill>
                  <a:schemeClr val="accent2"/>
                </a:solidFill>
              </a:rPr>
              <a:t>… </a:t>
            </a:r>
            <a:r>
              <a:rPr lang="en-US" altLang="de-DE" sz="1600" dirty="0">
                <a:solidFill>
                  <a:schemeClr val="accent2"/>
                </a:solidFill>
              </a:rPr>
              <a:t>WORLDWIDE</a:t>
            </a:r>
          </a:p>
        </p:txBody>
      </p:sp>
      <p:sp>
        <p:nvSpPr>
          <p:cNvPr id="14" name="Abgerundetes Rechteck 13"/>
          <p:cNvSpPr/>
          <p:nvPr/>
        </p:nvSpPr>
        <p:spPr>
          <a:xfrm>
            <a:off x="466725" y="1965234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63863" algn="l"/>
              </a:tabLst>
            </a:pPr>
            <a:r>
              <a:rPr lang="de-DE" altLang="de-DE" sz="1600" dirty="0"/>
              <a:t>Computer </a:t>
            </a:r>
            <a:r>
              <a:rPr lang="en-US" altLang="de-DE" sz="1600" dirty="0"/>
              <a:t>Science               </a:t>
            </a:r>
            <a:r>
              <a:rPr lang="en-US" altLang="de-DE" sz="1600" b="1" dirty="0"/>
              <a:t>Top 101-125</a:t>
            </a:r>
          </a:p>
        </p:txBody>
      </p:sp>
      <p:sp>
        <p:nvSpPr>
          <p:cNvPr id="11" name="Abgerundetes Rechteck 10"/>
          <p:cNvSpPr/>
          <p:nvPr/>
        </p:nvSpPr>
        <p:spPr>
          <a:xfrm>
            <a:off x="466725" y="2478152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63863" algn="l"/>
              </a:tabLst>
            </a:pPr>
            <a:r>
              <a:rPr lang="en-US" altLang="de-DE" sz="1600" dirty="0"/>
              <a:t>Physical</a:t>
            </a:r>
            <a:r>
              <a:rPr lang="de-DE" altLang="de-DE" sz="1600" dirty="0"/>
              <a:t> </a:t>
            </a:r>
            <a:r>
              <a:rPr lang="en-US" altLang="de-DE" sz="1600" dirty="0"/>
              <a:t>Sciences</a:t>
            </a:r>
            <a:r>
              <a:rPr lang="de-DE" altLang="de-DE" sz="1600" dirty="0"/>
              <a:t>  </a:t>
            </a:r>
            <a:r>
              <a:rPr lang="en-US" altLang="de-DE" sz="1600" dirty="0"/>
              <a:t>              </a:t>
            </a:r>
            <a:r>
              <a:rPr lang="en-US" altLang="de-DE" sz="1600" b="1" dirty="0"/>
              <a:t>Top 201-250</a:t>
            </a:r>
          </a:p>
        </p:txBody>
      </p:sp>
      <p:sp>
        <p:nvSpPr>
          <p:cNvPr id="15" name="Abgerundetes Rechteck 14"/>
          <p:cNvSpPr/>
          <p:nvPr/>
        </p:nvSpPr>
        <p:spPr>
          <a:xfrm>
            <a:off x="466725" y="2986428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55925" algn="l"/>
              </a:tabLst>
            </a:pPr>
            <a:r>
              <a:rPr lang="de-DE" altLang="de-DE" sz="1600" dirty="0"/>
              <a:t>Arts &amp; </a:t>
            </a:r>
            <a:r>
              <a:rPr lang="en-US" altLang="de-DE" sz="1600" dirty="0"/>
              <a:t>Humanities</a:t>
            </a:r>
            <a:r>
              <a:rPr lang="de-DE" altLang="de-DE" sz="1600" dirty="0"/>
              <a:t>                </a:t>
            </a:r>
            <a:r>
              <a:rPr lang="en-US" altLang="de-DE" sz="1600" b="1" dirty="0"/>
              <a:t>Top 251-300</a:t>
            </a:r>
          </a:p>
        </p:txBody>
      </p:sp>
      <p:sp>
        <p:nvSpPr>
          <p:cNvPr id="13" name="Abgerundetes Rechteck 12"/>
          <p:cNvSpPr/>
          <p:nvPr/>
        </p:nvSpPr>
        <p:spPr>
          <a:xfrm>
            <a:off x="466725" y="3494704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63863" algn="l"/>
              </a:tabLst>
            </a:pPr>
            <a:r>
              <a:rPr lang="en-US" altLang="de-DE" sz="1600" dirty="0"/>
              <a:t>Life Sciences                       </a:t>
            </a:r>
            <a:r>
              <a:rPr lang="en-US" altLang="de-DE" sz="1600" b="1" dirty="0"/>
              <a:t>Top 251-300</a:t>
            </a:r>
          </a:p>
        </p:txBody>
      </p:sp>
      <p:sp>
        <p:nvSpPr>
          <p:cNvPr id="8" name="Pfeil nach rechts 7"/>
          <p:cNvSpPr/>
          <p:nvPr/>
        </p:nvSpPr>
        <p:spPr>
          <a:xfrm>
            <a:off x="4654978" y="2774556"/>
            <a:ext cx="382954" cy="296985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/>
          </a:p>
        </p:txBody>
      </p:sp>
      <p:sp>
        <p:nvSpPr>
          <p:cNvPr id="6" name="Rechteck 5"/>
          <p:cNvSpPr/>
          <p:nvPr/>
        </p:nvSpPr>
        <p:spPr>
          <a:xfrm>
            <a:off x="5132264" y="2570929"/>
            <a:ext cx="332007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In the single indicator “Industry Income”, these departments are among the </a:t>
            </a:r>
            <a:r>
              <a:rPr lang="en-US" sz="1600" b="1" dirty="0"/>
              <a:t>top 6 percent internationally.</a:t>
            </a:r>
            <a:endParaRPr lang="de-DE" sz="1600" b="1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E04C1EE7-BD67-47CF-8A0B-B527785F81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4166" y="4903028"/>
            <a:ext cx="1037890" cy="577972"/>
          </a:xfrm>
          <a:prstGeom prst="rect">
            <a:avLst/>
          </a:prstGeom>
        </p:spPr>
      </p:pic>
      <p:sp>
        <p:nvSpPr>
          <p:cNvPr id="12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66725" y="5418000"/>
            <a:ext cx="6063501" cy="126000"/>
          </a:xfrm>
        </p:spPr>
        <p:txBody>
          <a:bodyPr/>
          <a:lstStyle/>
          <a:p>
            <a:r>
              <a:rPr lang="en-US" dirty="0"/>
              <a:t>University of Stuttgart</a:t>
            </a:r>
          </a:p>
        </p:txBody>
      </p:sp>
    </p:spTree>
    <p:extLst>
      <p:ext uri="{BB962C8B-B14F-4D97-AF65-F5344CB8AC3E}">
        <p14:creationId xmlns:p14="http://schemas.microsoft.com/office/powerpoint/2010/main" val="4047691206"/>
      </p:ext>
    </p:extLst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>
                <a:latin typeface="+mn-lt"/>
              </a:rPr>
              <a:t>THE World University Ranking by Subject 2024</a:t>
            </a:r>
            <a:endParaRPr lang="en-GB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3"/>
          </p:nvPr>
        </p:nvSpPr>
        <p:spPr>
          <a:xfrm>
            <a:off x="468000" y="716400"/>
            <a:ext cx="8208000" cy="276225"/>
          </a:xfrm>
        </p:spPr>
        <p:txBody>
          <a:bodyPr/>
          <a:lstStyle/>
          <a:p>
            <a:r>
              <a:rPr lang="de-DE" dirty="0" err="1"/>
              <a:t>Physical</a:t>
            </a:r>
            <a:r>
              <a:rPr lang="de-DE" dirty="0"/>
              <a:t> Science </a:t>
            </a:r>
          </a:p>
        </p:txBody>
      </p:sp>
      <p:sp>
        <p:nvSpPr>
          <p:cNvPr id="19" name="Textplatzhalter 25"/>
          <p:cNvSpPr txBox="1">
            <a:spLocks/>
          </p:cNvSpPr>
          <p:nvPr/>
        </p:nvSpPr>
        <p:spPr>
          <a:xfrm>
            <a:off x="466725" y="1602319"/>
            <a:ext cx="3960000" cy="23914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>
                <a:solidFill>
                  <a:schemeClr val="accent2"/>
                </a:solidFill>
              </a:rPr>
              <a:t>International</a:t>
            </a:r>
          </a:p>
        </p:txBody>
      </p:sp>
      <p:sp>
        <p:nvSpPr>
          <p:cNvPr id="14" name="Abgerundetes Rechteck 13"/>
          <p:cNvSpPr/>
          <p:nvPr/>
        </p:nvSpPr>
        <p:spPr>
          <a:xfrm>
            <a:off x="466725" y="1969200"/>
            <a:ext cx="3960000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de-DE" sz="1600" dirty="0">
                <a:solidFill>
                  <a:schemeClr val="bg1"/>
                </a:solidFill>
              </a:rPr>
              <a:t>Among the </a:t>
            </a:r>
            <a:r>
              <a:rPr lang="en-US" altLang="de-DE" sz="1600" b="1" dirty="0">
                <a:solidFill>
                  <a:schemeClr val="bg1"/>
                </a:solidFill>
              </a:rPr>
              <a:t>top 250 out of 1,371 </a:t>
            </a:r>
            <a:r>
              <a:rPr lang="en-US" altLang="de-DE" sz="1600" dirty="0">
                <a:solidFill>
                  <a:schemeClr val="bg1"/>
                </a:solidFill>
              </a:rPr>
              <a:t>universities listed worldwide</a:t>
            </a:r>
            <a:endParaRPr lang="de-DE" altLang="de-DE" sz="1600" dirty="0">
              <a:solidFill>
                <a:schemeClr val="bg1"/>
              </a:solidFill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4715688" y="1602000"/>
            <a:ext cx="3960000" cy="2376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661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323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984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308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69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9631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5292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lnSpc>
                <a:spcPct val="120000"/>
              </a:lnSpc>
              <a:spcBef>
                <a:spcPts val="750"/>
              </a:spcBef>
              <a:buClr>
                <a:srgbClr val="00BEFF"/>
              </a:buClr>
            </a:pPr>
            <a:r>
              <a:rPr lang="en-US" altLang="de-DE" sz="1600" dirty="0">
                <a:solidFill>
                  <a:schemeClr val="accent2"/>
                </a:solidFill>
              </a:rPr>
              <a:t>SINGLE INDICATORS</a:t>
            </a:r>
          </a:p>
        </p:txBody>
      </p:sp>
      <p:sp>
        <p:nvSpPr>
          <p:cNvPr id="15" name="Abgerundetes Rechteck 14"/>
          <p:cNvSpPr/>
          <p:nvPr/>
        </p:nvSpPr>
        <p:spPr>
          <a:xfrm>
            <a:off x="4715688" y="1969200"/>
            <a:ext cx="3960000" cy="101674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de-DE" sz="1600" dirty="0">
                <a:solidFill>
                  <a:schemeClr val="bg1"/>
                </a:solidFill>
              </a:rPr>
              <a:t>For indicator "Industry Income” the University of Stuttgart is among </a:t>
            </a:r>
            <a:r>
              <a:rPr lang="en-US" altLang="de-DE" sz="1600" b="1" dirty="0"/>
              <a:t>the TOP 3</a:t>
            </a:r>
            <a:r>
              <a:rPr lang="en-US" altLang="de-DE" sz="1600" b="1" dirty="0">
                <a:solidFill>
                  <a:schemeClr val="bg1"/>
                </a:solidFill>
              </a:rPr>
              <a:t> worldwide.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FF99F2B7-9B7F-415D-8AB6-CF088EF8C1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4166" y="4903028"/>
            <a:ext cx="1037890" cy="577972"/>
          </a:xfrm>
          <a:prstGeom prst="rect">
            <a:avLst/>
          </a:prstGeom>
        </p:spPr>
      </p:pic>
      <p:sp>
        <p:nvSpPr>
          <p:cNvPr id="11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66725" y="5418000"/>
            <a:ext cx="6063501" cy="126000"/>
          </a:xfrm>
        </p:spPr>
        <p:txBody>
          <a:bodyPr/>
          <a:lstStyle/>
          <a:p>
            <a:r>
              <a:rPr lang="en-US" dirty="0"/>
              <a:t>University of Stuttgart</a:t>
            </a:r>
          </a:p>
        </p:txBody>
      </p:sp>
    </p:spTree>
    <p:extLst>
      <p:ext uri="{BB962C8B-B14F-4D97-AF65-F5344CB8AC3E}">
        <p14:creationId xmlns:p14="http://schemas.microsoft.com/office/powerpoint/2010/main" val="1626556778"/>
      </p:ext>
    </p:extLst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THE World Impact Ranking 2024</a:t>
            </a:r>
            <a:endParaRPr lang="en-GB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9" name="Textplatzhalter 25"/>
          <p:cNvSpPr txBox="1">
            <a:spLocks/>
          </p:cNvSpPr>
          <p:nvPr/>
        </p:nvSpPr>
        <p:spPr>
          <a:xfrm>
            <a:off x="466725" y="1258450"/>
            <a:ext cx="6693354" cy="52591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 err="1">
                <a:solidFill>
                  <a:schemeClr val="accent2"/>
                </a:solidFill>
              </a:rPr>
              <a:t>category</a:t>
            </a:r>
            <a:r>
              <a:rPr lang="de-DE" altLang="de-DE" sz="1600" dirty="0">
                <a:solidFill>
                  <a:schemeClr val="accent2"/>
                </a:solidFill>
              </a:rPr>
              <a:t>                                                                                  </a:t>
            </a:r>
            <a:r>
              <a:rPr lang="de-DE" sz="1600" dirty="0" err="1">
                <a:solidFill>
                  <a:schemeClr val="accent2"/>
                </a:solidFill>
              </a:rPr>
              <a:t>Industry</a:t>
            </a:r>
            <a:r>
              <a:rPr lang="de-DE" sz="1600" dirty="0">
                <a:solidFill>
                  <a:schemeClr val="accent2"/>
                </a:solidFill>
              </a:rPr>
              <a:t>, Innovation </a:t>
            </a:r>
            <a:r>
              <a:rPr lang="de-DE" sz="1600" dirty="0" err="1">
                <a:solidFill>
                  <a:schemeClr val="accent2"/>
                </a:solidFill>
              </a:rPr>
              <a:t>and</a:t>
            </a:r>
            <a:r>
              <a:rPr lang="de-DE" sz="1600" dirty="0">
                <a:solidFill>
                  <a:schemeClr val="accent2"/>
                </a:solidFill>
              </a:rPr>
              <a:t> Infrastructure </a:t>
            </a:r>
            <a:r>
              <a:rPr lang="de-DE" altLang="de-DE" sz="1600" dirty="0">
                <a:solidFill>
                  <a:schemeClr val="accent2"/>
                </a:solidFill>
              </a:rPr>
              <a:t>(SDG 9)</a:t>
            </a:r>
          </a:p>
        </p:txBody>
      </p:sp>
      <p:sp>
        <p:nvSpPr>
          <p:cNvPr id="15" name="Abgerundetes Rechteck 14"/>
          <p:cNvSpPr/>
          <p:nvPr/>
        </p:nvSpPr>
        <p:spPr>
          <a:xfrm>
            <a:off x="466724" y="1969876"/>
            <a:ext cx="3925661" cy="800059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55925" algn="l"/>
              </a:tabLst>
            </a:pPr>
            <a:r>
              <a:rPr lang="en-US" altLang="de-DE" sz="1600" b="1" dirty="0"/>
              <a:t>Rank 1 worldwide,</a:t>
            </a:r>
          </a:p>
          <a:p>
            <a:pPr>
              <a:tabLst>
                <a:tab pos="2955925" algn="l"/>
              </a:tabLst>
            </a:pPr>
            <a:r>
              <a:rPr lang="en-US" altLang="de-DE" sz="1600" dirty="0"/>
              <a:t>highest possible score*</a:t>
            </a:r>
            <a:endParaRPr lang="de-DE" altLang="de-DE" sz="1600" dirty="0"/>
          </a:p>
        </p:txBody>
      </p:sp>
      <p:sp>
        <p:nvSpPr>
          <p:cNvPr id="10" name="Textfeld 9"/>
          <p:cNvSpPr txBox="1"/>
          <p:nvPr/>
        </p:nvSpPr>
        <p:spPr>
          <a:xfrm>
            <a:off x="466723" y="5097600"/>
            <a:ext cx="2631035" cy="446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buClr>
                <a:schemeClr val="accent1"/>
              </a:buClr>
            </a:pPr>
            <a:r>
              <a:rPr lang="de-DE" sz="1200" dirty="0"/>
              <a:t>*</a:t>
            </a:r>
            <a:r>
              <a:rPr lang="de-DE" sz="1200" dirty="0" err="1"/>
              <a:t>together</a:t>
            </a:r>
            <a:r>
              <a:rPr lang="de-DE" sz="1200" dirty="0"/>
              <a:t> </a:t>
            </a:r>
            <a:r>
              <a:rPr lang="de-DE" sz="1200" dirty="0" err="1"/>
              <a:t>with</a:t>
            </a:r>
            <a:r>
              <a:rPr lang="de-DE" sz="1200" dirty="0"/>
              <a:t> </a:t>
            </a:r>
            <a:r>
              <a:rPr lang="de-DE" sz="1200" dirty="0" err="1"/>
              <a:t>other</a:t>
            </a:r>
            <a:r>
              <a:rPr lang="de-DE" sz="1200" dirty="0"/>
              <a:t> </a:t>
            </a:r>
            <a:r>
              <a:rPr lang="de-DE" sz="1200" dirty="0" err="1"/>
              <a:t>universities</a:t>
            </a:r>
            <a:endParaRPr lang="de-DE" sz="1200" dirty="0"/>
          </a:p>
        </p:txBody>
      </p:sp>
      <p:sp>
        <p:nvSpPr>
          <p:cNvPr id="8" name="Fußzeilenplatzhalter 2">
            <a:extLst>
              <a:ext uri="{FF2B5EF4-FFF2-40B4-BE49-F238E27FC236}">
                <a16:creationId xmlns:a16="http://schemas.microsoft.com/office/drawing/2014/main" id="{2EE53E29-C999-4586-B396-333A250C9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6725" y="5418000"/>
            <a:ext cx="6063501" cy="126000"/>
          </a:xfrm>
        </p:spPr>
        <p:txBody>
          <a:bodyPr/>
          <a:lstStyle/>
          <a:p>
            <a:r>
              <a:rPr lang="en-US" dirty="0"/>
              <a:t>University of Stuttgart</a:t>
            </a:r>
          </a:p>
        </p:txBody>
      </p:sp>
    </p:spTree>
    <p:extLst>
      <p:ext uri="{BB962C8B-B14F-4D97-AF65-F5344CB8AC3E}">
        <p14:creationId xmlns:p14="http://schemas.microsoft.com/office/powerpoint/2010/main" val="164913841"/>
      </p:ext>
    </p:extLst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THE I</a:t>
            </a:r>
            <a:r>
              <a:rPr lang="de-DE" dirty="0" err="1"/>
              <a:t>nterdisciplinary</a:t>
            </a:r>
            <a:r>
              <a:rPr lang="de-DE" dirty="0"/>
              <a:t> Ranking 2025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First </a:t>
            </a:r>
            <a:r>
              <a:rPr lang="de-DE" dirty="0" err="1"/>
              <a:t>edition</a:t>
            </a:r>
            <a:endParaRPr lang="de-DE" dirty="0"/>
          </a:p>
        </p:txBody>
      </p:sp>
      <p:sp>
        <p:nvSpPr>
          <p:cNvPr id="10" name="Textplatzhalter 25"/>
          <p:cNvSpPr txBox="1">
            <a:spLocks/>
          </p:cNvSpPr>
          <p:nvPr/>
        </p:nvSpPr>
        <p:spPr>
          <a:xfrm>
            <a:off x="466725" y="1258450"/>
            <a:ext cx="5778954" cy="52591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>
                <a:solidFill>
                  <a:schemeClr val="accent2"/>
                </a:solidFill>
              </a:rPr>
              <a:t>Overall </a:t>
            </a:r>
            <a:r>
              <a:rPr lang="de-DE" altLang="de-DE" sz="1600" dirty="0" err="1">
                <a:solidFill>
                  <a:schemeClr val="accent2"/>
                </a:solidFill>
              </a:rPr>
              <a:t>ranking</a:t>
            </a:r>
            <a:endParaRPr lang="de-DE" altLang="de-DE" sz="1600" dirty="0">
              <a:solidFill>
                <a:schemeClr val="accent2"/>
              </a:solidFill>
            </a:endParaRPr>
          </a:p>
        </p:txBody>
      </p:sp>
      <p:sp>
        <p:nvSpPr>
          <p:cNvPr id="8" name="Abgerundetes Rechteck 14">
            <a:extLst>
              <a:ext uri="{FF2B5EF4-FFF2-40B4-BE49-F238E27FC236}">
                <a16:creationId xmlns:a16="http://schemas.microsoft.com/office/drawing/2014/main" id="{DCCF0ED0-2F11-4AA0-9D1A-E6E3412ACD7E}"/>
              </a:ext>
            </a:extLst>
          </p:cNvPr>
          <p:cNvSpPr/>
          <p:nvPr/>
        </p:nvSpPr>
        <p:spPr>
          <a:xfrm>
            <a:off x="466723" y="1767052"/>
            <a:ext cx="3925661" cy="80731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b="1" dirty="0">
                <a:solidFill>
                  <a:schemeClr val="bg1"/>
                </a:solidFill>
              </a:rPr>
              <a:t>Worldwide Rank 82</a:t>
            </a:r>
          </a:p>
          <a:p>
            <a:r>
              <a:rPr lang="de-DE" altLang="de-DE" sz="1600" b="1" dirty="0">
                <a:solidFill>
                  <a:schemeClr val="bg1"/>
                </a:solidFill>
              </a:rPr>
              <a:t>National Rank 2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University of Stuttgart</a:t>
            </a:r>
          </a:p>
        </p:txBody>
      </p:sp>
    </p:spTree>
    <p:extLst>
      <p:ext uri="{BB962C8B-B14F-4D97-AF65-F5344CB8AC3E}">
        <p14:creationId xmlns:p14="http://schemas.microsoft.com/office/powerpoint/2010/main" val="2471879031"/>
      </p:ext>
    </p:extLst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68313" y="392400"/>
            <a:ext cx="8207375" cy="278290"/>
          </a:xfrm>
        </p:spPr>
        <p:txBody>
          <a:bodyPr/>
          <a:lstStyle/>
          <a:p>
            <a:r>
              <a:rPr lang="en-US" dirty="0">
                <a:latin typeface="+mn-lt"/>
              </a:rPr>
              <a:t>Shanghai Ranking 2024 </a:t>
            </a:r>
            <a:r>
              <a:rPr lang="en-US" dirty="0">
                <a:solidFill>
                  <a:schemeClr val="bg1"/>
                </a:solidFill>
              </a:rPr>
              <a:t>(1/2)</a:t>
            </a:r>
            <a:endParaRPr lang="en-US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Textplatzhalter 21"/>
          <p:cNvSpPr>
            <a:spLocks noGrp="1"/>
          </p:cNvSpPr>
          <p:nvPr>
            <p:ph type="body" sz="quarter" idx="13"/>
          </p:nvPr>
        </p:nvSpPr>
        <p:spPr>
          <a:xfrm>
            <a:off x="467688" y="716400"/>
            <a:ext cx="8208000" cy="276225"/>
          </a:xfrm>
        </p:spPr>
        <p:txBody>
          <a:bodyPr/>
          <a:lstStyle/>
          <a:p>
            <a:r>
              <a:rPr lang="en-US" dirty="0"/>
              <a:t>Global Ranking of Academic Subjects (GRAS)</a:t>
            </a:r>
          </a:p>
        </p:txBody>
      </p:sp>
      <p:sp>
        <p:nvSpPr>
          <p:cNvPr id="14" name="Textplatzhalter 25"/>
          <p:cNvSpPr txBox="1">
            <a:spLocks/>
          </p:cNvSpPr>
          <p:nvPr/>
        </p:nvSpPr>
        <p:spPr>
          <a:xfrm>
            <a:off x="466724" y="1598400"/>
            <a:ext cx="3960000" cy="2376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de-DE" sz="1600" dirty="0">
                <a:solidFill>
                  <a:schemeClr val="accent2"/>
                </a:solidFill>
              </a:rPr>
              <a:t>Overall Ranking</a:t>
            </a:r>
          </a:p>
        </p:txBody>
      </p:sp>
      <p:sp>
        <p:nvSpPr>
          <p:cNvPr id="22" name="Textplatzhalter 26"/>
          <p:cNvSpPr txBox="1">
            <a:spLocks/>
          </p:cNvSpPr>
          <p:nvPr/>
        </p:nvSpPr>
        <p:spPr>
          <a:xfrm>
            <a:off x="466724" y="1969200"/>
            <a:ext cx="3960000" cy="23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dirty="0"/>
              <a:t>Automation &amp; Control</a:t>
            </a:r>
          </a:p>
        </p:txBody>
      </p:sp>
      <p:sp>
        <p:nvSpPr>
          <p:cNvPr id="10" name="Abgerundetes Rechteck 9"/>
          <p:cNvSpPr/>
          <p:nvPr/>
        </p:nvSpPr>
        <p:spPr>
          <a:xfrm>
            <a:off x="466724" y="2278800"/>
            <a:ext cx="5770800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de-DE" sz="1600" b="1" dirty="0"/>
              <a:t>2</a:t>
            </a:r>
            <a:r>
              <a:rPr lang="en-US" altLang="de-DE" sz="1600" b="1" baseline="30000" dirty="0"/>
              <a:t>nd*</a:t>
            </a:r>
            <a:r>
              <a:rPr lang="en-US" altLang="de-DE" sz="1600" b="1" dirty="0"/>
              <a:t> place out of 5 </a:t>
            </a:r>
            <a:r>
              <a:rPr lang="en-US" altLang="de-DE" sz="1600" dirty="0"/>
              <a:t>listed German universities</a:t>
            </a:r>
          </a:p>
          <a:p>
            <a:r>
              <a:rPr lang="en-US" altLang="de-DE" sz="1600" b="1" dirty="0"/>
              <a:t>Rank 76-100 </a:t>
            </a:r>
            <a:r>
              <a:rPr lang="en-US" altLang="de-DE" sz="1600" dirty="0"/>
              <a:t>worldwide</a:t>
            </a:r>
          </a:p>
        </p:txBody>
      </p:sp>
      <p:sp>
        <p:nvSpPr>
          <p:cNvPr id="20" name="Textplatzhalter 26"/>
          <p:cNvSpPr txBox="1">
            <a:spLocks/>
          </p:cNvSpPr>
          <p:nvPr/>
        </p:nvSpPr>
        <p:spPr>
          <a:xfrm>
            <a:off x="466724" y="3056400"/>
            <a:ext cx="3960000" cy="23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altLang="de-DE" dirty="0" err="1"/>
              <a:t>Water</a:t>
            </a:r>
            <a:r>
              <a:rPr lang="de-DE" altLang="de-DE" dirty="0"/>
              <a:t> Resources</a:t>
            </a:r>
          </a:p>
        </p:txBody>
      </p:sp>
      <p:sp>
        <p:nvSpPr>
          <p:cNvPr id="19" name="Abgerundetes Rechteck 18"/>
          <p:cNvSpPr/>
          <p:nvPr/>
        </p:nvSpPr>
        <p:spPr>
          <a:xfrm>
            <a:off x="466724" y="3369225"/>
            <a:ext cx="5770800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de-DE" sz="1600" b="1" dirty="0"/>
              <a:t>3</a:t>
            </a:r>
            <a:r>
              <a:rPr lang="en-US" altLang="de-DE" sz="1600" b="1" baseline="30000" dirty="0"/>
              <a:t>rd*</a:t>
            </a:r>
            <a:r>
              <a:rPr lang="en-US" altLang="de-DE" sz="1600" b="1" dirty="0"/>
              <a:t> place out of 10 </a:t>
            </a:r>
            <a:r>
              <a:rPr lang="en-US" altLang="de-DE" sz="1600" dirty="0"/>
              <a:t>listed German universities</a:t>
            </a:r>
          </a:p>
          <a:p>
            <a:r>
              <a:rPr lang="en-US" altLang="de-DE" sz="1600" b="1" dirty="0"/>
              <a:t>Rank 101-150 </a:t>
            </a:r>
            <a:r>
              <a:rPr lang="en-US" altLang="de-DE" sz="1600" dirty="0"/>
              <a:t>worldwide</a:t>
            </a:r>
          </a:p>
        </p:txBody>
      </p:sp>
      <p:sp>
        <p:nvSpPr>
          <p:cNvPr id="15" name="Textplatzhalter 26">
            <a:extLst>
              <a:ext uri="{FF2B5EF4-FFF2-40B4-BE49-F238E27FC236}">
                <a16:creationId xmlns:a16="http://schemas.microsoft.com/office/drawing/2014/main" id="{9ADBBB0B-A373-4662-B828-814BF42F9C5B}"/>
              </a:ext>
            </a:extLst>
          </p:cNvPr>
          <p:cNvSpPr txBox="1">
            <a:spLocks/>
          </p:cNvSpPr>
          <p:nvPr/>
        </p:nvSpPr>
        <p:spPr>
          <a:xfrm>
            <a:off x="466724" y="4143600"/>
            <a:ext cx="3960000" cy="23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altLang="de-DE" dirty="0" err="1"/>
              <a:t>Metallurgical</a:t>
            </a:r>
            <a:r>
              <a:rPr lang="de-DE" altLang="de-DE" dirty="0"/>
              <a:t> Engineering</a:t>
            </a:r>
          </a:p>
        </p:txBody>
      </p:sp>
      <p:sp>
        <p:nvSpPr>
          <p:cNvPr id="17" name="Abgerundetes Rechteck 9">
            <a:extLst>
              <a:ext uri="{FF2B5EF4-FFF2-40B4-BE49-F238E27FC236}">
                <a16:creationId xmlns:a16="http://schemas.microsoft.com/office/drawing/2014/main" id="{C077A8AF-18F0-4A14-B211-62A77B1109F2}"/>
              </a:ext>
            </a:extLst>
          </p:cNvPr>
          <p:cNvSpPr/>
          <p:nvPr/>
        </p:nvSpPr>
        <p:spPr>
          <a:xfrm>
            <a:off x="466723" y="4453200"/>
            <a:ext cx="5770800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de-DE" sz="1600" b="1" dirty="0"/>
              <a:t>3</a:t>
            </a:r>
            <a:r>
              <a:rPr lang="en-US" altLang="de-DE" sz="1600" b="1" baseline="30000" dirty="0"/>
              <a:t>rd*</a:t>
            </a:r>
            <a:r>
              <a:rPr lang="en-US" altLang="de-DE" sz="1600" b="1" dirty="0"/>
              <a:t> place out of 7 </a:t>
            </a:r>
            <a:r>
              <a:rPr lang="en-US" altLang="de-DE" sz="1600" dirty="0"/>
              <a:t>listed German universities</a:t>
            </a:r>
          </a:p>
          <a:p>
            <a:r>
              <a:rPr lang="en-US" altLang="de-DE" sz="1600" b="1" dirty="0"/>
              <a:t>Rank 101-150 </a:t>
            </a:r>
            <a:r>
              <a:rPr lang="en-US" altLang="de-DE" sz="1600" dirty="0"/>
              <a:t>worldwide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6602277" y="3743625"/>
            <a:ext cx="2191808" cy="446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buClr>
                <a:schemeClr val="accent1"/>
              </a:buClr>
            </a:pPr>
            <a:r>
              <a:rPr lang="de-DE" sz="1200" dirty="0"/>
              <a:t>*</a:t>
            </a:r>
            <a:r>
              <a:rPr lang="de-DE" sz="1200" dirty="0" err="1"/>
              <a:t>together</a:t>
            </a:r>
            <a:r>
              <a:rPr lang="de-DE" sz="1200" dirty="0"/>
              <a:t> </a:t>
            </a:r>
            <a:r>
              <a:rPr lang="de-DE" sz="1200" dirty="0" err="1"/>
              <a:t>with</a:t>
            </a:r>
            <a:r>
              <a:rPr lang="de-DE" sz="1200" dirty="0"/>
              <a:t> </a:t>
            </a:r>
            <a:r>
              <a:rPr lang="de-DE" sz="1200" dirty="0" err="1"/>
              <a:t>other</a:t>
            </a:r>
            <a:r>
              <a:rPr lang="de-DE" sz="1200" dirty="0"/>
              <a:t> </a:t>
            </a:r>
            <a:r>
              <a:rPr lang="de-DE" sz="1200" dirty="0" err="1"/>
              <a:t>universities</a:t>
            </a:r>
            <a:endParaRPr lang="de-DE" sz="1200" dirty="0"/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1417" y="5117754"/>
            <a:ext cx="895997" cy="285090"/>
          </a:xfrm>
          <a:prstGeom prst="rect">
            <a:avLst/>
          </a:prstGeom>
        </p:spPr>
      </p:pic>
      <p:sp>
        <p:nvSpPr>
          <p:cNvPr id="16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66725" y="5418000"/>
            <a:ext cx="6063501" cy="126000"/>
          </a:xfrm>
        </p:spPr>
        <p:txBody>
          <a:bodyPr/>
          <a:lstStyle/>
          <a:p>
            <a:r>
              <a:rPr lang="en-US" dirty="0"/>
              <a:t>University of Stuttgart</a:t>
            </a:r>
          </a:p>
        </p:txBody>
      </p:sp>
    </p:spTree>
    <p:extLst>
      <p:ext uri="{BB962C8B-B14F-4D97-AF65-F5344CB8AC3E}">
        <p14:creationId xmlns:p14="http://schemas.microsoft.com/office/powerpoint/2010/main" val="1411299384"/>
      </p:ext>
    </p:extLst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dirty="0">
                <a:latin typeface="+mn-lt"/>
              </a:rPr>
              <a:t>Center for World University Rankings 2024</a:t>
            </a:r>
            <a:endParaRPr lang="en-GB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19" name="Textplatzhalter 25"/>
          <p:cNvSpPr txBox="1">
            <a:spLocks/>
          </p:cNvSpPr>
          <p:nvPr/>
        </p:nvSpPr>
        <p:spPr>
          <a:xfrm>
            <a:off x="466725" y="1602319"/>
            <a:ext cx="3960000" cy="23914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>
                <a:solidFill>
                  <a:schemeClr val="accent2"/>
                </a:solidFill>
              </a:rPr>
              <a:t>Overall Ranking</a:t>
            </a:r>
          </a:p>
        </p:txBody>
      </p:sp>
      <p:sp>
        <p:nvSpPr>
          <p:cNvPr id="14" name="Abgerundetes Rechteck 13"/>
          <p:cNvSpPr/>
          <p:nvPr/>
        </p:nvSpPr>
        <p:spPr>
          <a:xfrm>
            <a:off x="466725" y="1969199"/>
            <a:ext cx="3960000" cy="93240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dirty="0">
                <a:solidFill>
                  <a:schemeClr val="bg1"/>
                </a:solidFill>
              </a:rPr>
              <a:t>At </a:t>
            </a:r>
            <a:r>
              <a:rPr lang="de-DE" altLang="de-DE" sz="1600" dirty="0" err="1">
                <a:solidFill>
                  <a:schemeClr val="bg1"/>
                </a:solidFill>
              </a:rPr>
              <a:t>position</a:t>
            </a:r>
            <a:r>
              <a:rPr lang="de-DE" altLang="de-DE" sz="1600" dirty="0">
                <a:solidFill>
                  <a:schemeClr val="bg1"/>
                </a:solidFill>
              </a:rPr>
              <a:t> 528 out </a:t>
            </a:r>
            <a:r>
              <a:rPr lang="de-DE" altLang="de-DE" sz="1600" dirty="0" err="1">
                <a:solidFill>
                  <a:schemeClr val="bg1"/>
                </a:solidFill>
              </a:rPr>
              <a:t>of</a:t>
            </a:r>
            <a:r>
              <a:rPr lang="de-DE" altLang="de-DE" sz="1600" dirty="0">
                <a:solidFill>
                  <a:schemeClr val="bg1"/>
                </a:solidFill>
              </a:rPr>
              <a:t> 21,000 </a:t>
            </a:r>
            <a:r>
              <a:rPr lang="de-DE" altLang="de-DE" sz="1600" dirty="0" err="1">
                <a:solidFill>
                  <a:schemeClr val="bg1"/>
                </a:solidFill>
              </a:rPr>
              <a:t>listed</a:t>
            </a:r>
            <a:r>
              <a:rPr lang="de-DE" altLang="de-DE" sz="1600" dirty="0">
                <a:solidFill>
                  <a:schemeClr val="bg1"/>
                </a:solidFill>
              </a:rPr>
              <a:t> </a:t>
            </a:r>
            <a:r>
              <a:rPr lang="de-DE" altLang="de-DE" sz="1600" dirty="0" err="1">
                <a:solidFill>
                  <a:schemeClr val="bg1"/>
                </a:solidFill>
              </a:rPr>
              <a:t>universities</a:t>
            </a:r>
            <a:r>
              <a:rPr lang="de-DE" altLang="de-DE" sz="1600" dirty="0">
                <a:solidFill>
                  <a:schemeClr val="bg1"/>
                </a:solidFill>
              </a:rPr>
              <a:t> </a:t>
            </a:r>
            <a:r>
              <a:rPr lang="de-DE" altLang="de-DE" sz="1600" dirty="0" err="1">
                <a:solidFill>
                  <a:schemeClr val="bg1"/>
                </a:solidFill>
              </a:rPr>
              <a:t>among</a:t>
            </a:r>
            <a:r>
              <a:rPr lang="de-DE" altLang="de-DE" sz="1600" dirty="0">
                <a:solidFill>
                  <a:schemeClr val="bg1"/>
                </a:solidFill>
              </a:rPr>
              <a:t> </a:t>
            </a:r>
            <a:r>
              <a:rPr lang="de-DE" altLang="de-DE" sz="1600" dirty="0" err="1">
                <a:solidFill>
                  <a:schemeClr val="bg1"/>
                </a:solidFill>
              </a:rPr>
              <a:t>the</a:t>
            </a:r>
            <a:endParaRPr lang="de-DE" altLang="de-DE" sz="1600" dirty="0">
              <a:solidFill>
                <a:schemeClr val="bg1"/>
              </a:solidFill>
            </a:endParaRPr>
          </a:p>
          <a:p>
            <a:r>
              <a:rPr lang="de-DE" altLang="de-DE" sz="1600" b="1" dirty="0">
                <a:solidFill>
                  <a:schemeClr val="bg1"/>
                </a:solidFill>
              </a:rPr>
              <a:t>TOP 3% </a:t>
            </a:r>
            <a:r>
              <a:rPr lang="de-DE" altLang="de-DE" sz="1600" b="1" dirty="0" err="1">
                <a:solidFill>
                  <a:schemeClr val="bg1"/>
                </a:solidFill>
              </a:rPr>
              <a:t>worldwide</a:t>
            </a:r>
            <a:endParaRPr lang="de-DE" altLang="de-DE" sz="1600" b="1" dirty="0">
              <a:solidFill>
                <a:schemeClr val="bg1"/>
              </a:solidFill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4845159" y="1536190"/>
            <a:ext cx="3960000" cy="307396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661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323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984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308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69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9631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5292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lnSpc>
                <a:spcPct val="120000"/>
              </a:lnSpc>
              <a:spcBef>
                <a:spcPts val="750"/>
              </a:spcBef>
              <a:buClr>
                <a:srgbClr val="00BEFF"/>
              </a:buClr>
            </a:pPr>
            <a:r>
              <a:rPr lang="de-DE" altLang="de-DE" sz="1600" cap="all" dirty="0">
                <a:solidFill>
                  <a:schemeClr val="accent2"/>
                </a:solidFill>
              </a:rPr>
              <a:t>Single </a:t>
            </a:r>
            <a:r>
              <a:rPr lang="de-DE" altLang="de-DE" sz="1600" cap="all" dirty="0" err="1">
                <a:solidFill>
                  <a:schemeClr val="accent2"/>
                </a:solidFill>
              </a:rPr>
              <a:t>Indicators</a:t>
            </a:r>
            <a:endParaRPr lang="de-DE" altLang="de-DE" sz="1600" cap="all" dirty="0">
              <a:solidFill>
                <a:schemeClr val="accent2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4845159" y="1969201"/>
            <a:ext cx="3960000" cy="92349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dirty="0" err="1">
                <a:solidFill>
                  <a:schemeClr val="bg1"/>
                </a:solidFill>
              </a:rPr>
              <a:t>For</a:t>
            </a:r>
            <a:r>
              <a:rPr lang="de-DE" altLang="de-DE" sz="1600" dirty="0">
                <a:solidFill>
                  <a:schemeClr val="bg1"/>
                </a:solidFill>
              </a:rPr>
              <a:t> </a:t>
            </a:r>
            <a:r>
              <a:rPr lang="de-DE" altLang="de-DE" sz="1600" dirty="0" err="1">
                <a:solidFill>
                  <a:schemeClr val="bg1"/>
                </a:solidFill>
              </a:rPr>
              <a:t>the</a:t>
            </a:r>
            <a:r>
              <a:rPr lang="de-DE" altLang="de-DE" sz="1600" dirty="0">
                <a:solidFill>
                  <a:schemeClr val="bg1"/>
                </a:solidFill>
              </a:rPr>
              <a:t> </a:t>
            </a:r>
            <a:r>
              <a:rPr lang="de-DE" altLang="de-DE" sz="1600" dirty="0" err="1">
                <a:solidFill>
                  <a:schemeClr val="bg1"/>
                </a:solidFill>
              </a:rPr>
              <a:t>indicator</a:t>
            </a:r>
            <a:r>
              <a:rPr lang="de-DE" altLang="de-DE" sz="1600" dirty="0">
                <a:solidFill>
                  <a:schemeClr val="bg1"/>
                </a:solidFill>
              </a:rPr>
              <a:t> </a:t>
            </a:r>
            <a:r>
              <a:rPr lang="de-DE" sz="1600" dirty="0"/>
              <a:t>„</a:t>
            </a:r>
            <a:r>
              <a:rPr lang="de-DE" sz="1600" dirty="0" err="1"/>
              <a:t>academic</a:t>
            </a:r>
            <a:r>
              <a:rPr lang="de-DE" sz="1600" dirty="0"/>
              <a:t> </a:t>
            </a:r>
            <a:r>
              <a:rPr lang="de-DE" sz="1600" dirty="0" err="1"/>
              <a:t>success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ist </a:t>
            </a:r>
            <a:r>
              <a:rPr lang="de-DE" sz="1600" dirty="0" err="1"/>
              <a:t>alumni</a:t>
            </a:r>
            <a:r>
              <a:rPr lang="de-DE" sz="1600" dirty="0"/>
              <a:t>“ </a:t>
            </a:r>
            <a:r>
              <a:rPr lang="de-DE" sz="1600" dirty="0" err="1"/>
              <a:t>ranked</a:t>
            </a:r>
            <a:r>
              <a:rPr lang="de-DE" sz="1600" dirty="0"/>
              <a:t> </a:t>
            </a:r>
            <a:r>
              <a:rPr lang="de-DE" sz="1600" dirty="0" err="1"/>
              <a:t>among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endParaRPr lang="de-DE" sz="1600" dirty="0"/>
          </a:p>
          <a:p>
            <a:r>
              <a:rPr lang="de-DE" sz="1600" b="1" dirty="0"/>
              <a:t>TOP 1% </a:t>
            </a:r>
            <a:r>
              <a:rPr lang="de-DE" sz="1600" b="1" dirty="0" err="1"/>
              <a:t>worldwide</a:t>
            </a:r>
            <a:endParaRPr lang="de-DE" sz="1600" dirty="0"/>
          </a:p>
        </p:txBody>
      </p:sp>
      <p:sp>
        <p:nvSpPr>
          <p:cNvPr id="12" name="Abgerundetes Rechteck 11"/>
          <p:cNvSpPr/>
          <p:nvPr/>
        </p:nvSpPr>
        <p:spPr>
          <a:xfrm>
            <a:off x="4845159" y="3018310"/>
            <a:ext cx="3960000" cy="9324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dirty="0" err="1">
                <a:solidFill>
                  <a:schemeClr val="bg1"/>
                </a:solidFill>
              </a:rPr>
              <a:t>For</a:t>
            </a:r>
            <a:r>
              <a:rPr lang="de-DE" altLang="de-DE" sz="1600" dirty="0">
                <a:solidFill>
                  <a:schemeClr val="bg1"/>
                </a:solidFill>
              </a:rPr>
              <a:t> </a:t>
            </a:r>
            <a:r>
              <a:rPr lang="de-DE" altLang="de-DE" sz="1600" dirty="0" err="1">
                <a:solidFill>
                  <a:schemeClr val="bg1"/>
                </a:solidFill>
              </a:rPr>
              <a:t>the</a:t>
            </a:r>
            <a:r>
              <a:rPr lang="de-DE" altLang="de-DE" sz="1600" dirty="0">
                <a:solidFill>
                  <a:schemeClr val="bg1"/>
                </a:solidFill>
              </a:rPr>
              <a:t> </a:t>
            </a:r>
            <a:r>
              <a:rPr lang="de-DE" altLang="de-DE" sz="1600" dirty="0" err="1">
                <a:solidFill>
                  <a:schemeClr val="bg1"/>
                </a:solidFill>
              </a:rPr>
              <a:t>indicator</a:t>
            </a:r>
            <a:r>
              <a:rPr lang="de-DE" altLang="de-DE" sz="1600" dirty="0">
                <a:solidFill>
                  <a:schemeClr val="bg1"/>
                </a:solidFill>
              </a:rPr>
              <a:t> </a:t>
            </a:r>
            <a:r>
              <a:rPr lang="de-DE" sz="1600" dirty="0"/>
              <a:t>„</a:t>
            </a:r>
            <a:r>
              <a:rPr lang="de-DE" sz="1600" dirty="0" err="1"/>
              <a:t>research</a:t>
            </a:r>
            <a:r>
              <a:rPr lang="de-DE" sz="1600" dirty="0"/>
              <a:t>“</a:t>
            </a:r>
          </a:p>
          <a:p>
            <a:r>
              <a:rPr lang="de-DE" sz="1600" dirty="0" err="1"/>
              <a:t>ranked</a:t>
            </a:r>
            <a:r>
              <a:rPr lang="de-DE" sz="1600" dirty="0"/>
              <a:t> </a:t>
            </a:r>
            <a:r>
              <a:rPr lang="de-DE" sz="1600" dirty="0" err="1"/>
              <a:t>among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b="1" dirty="0"/>
              <a:t>TOP 3% </a:t>
            </a:r>
            <a:r>
              <a:rPr lang="de-DE" sz="1600" b="1" dirty="0" err="1"/>
              <a:t>worldwide</a:t>
            </a:r>
            <a:endParaRPr lang="de-DE" sz="1600" dirty="0"/>
          </a:p>
        </p:txBody>
      </p:sp>
      <p:sp>
        <p:nvSpPr>
          <p:cNvPr id="15" name="Abgerundetes Rechteck 14"/>
          <p:cNvSpPr/>
          <p:nvPr/>
        </p:nvSpPr>
        <p:spPr>
          <a:xfrm>
            <a:off x="4845159" y="4094137"/>
            <a:ext cx="3960000" cy="9324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dirty="0" err="1">
                <a:solidFill>
                  <a:schemeClr val="bg1"/>
                </a:solidFill>
              </a:rPr>
              <a:t>For</a:t>
            </a:r>
            <a:r>
              <a:rPr lang="de-DE" altLang="de-DE" sz="1600" dirty="0">
                <a:solidFill>
                  <a:schemeClr val="bg1"/>
                </a:solidFill>
              </a:rPr>
              <a:t> </a:t>
            </a:r>
            <a:r>
              <a:rPr lang="de-DE" altLang="de-DE" sz="1600" dirty="0" err="1">
                <a:solidFill>
                  <a:schemeClr val="bg1"/>
                </a:solidFill>
              </a:rPr>
              <a:t>the</a:t>
            </a:r>
            <a:r>
              <a:rPr lang="de-DE" altLang="de-DE" sz="1600" dirty="0">
                <a:solidFill>
                  <a:schemeClr val="bg1"/>
                </a:solidFill>
              </a:rPr>
              <a:t> </a:t>
            </a:r>
            <a:r>
              <a:rPr lang="de-DE" altLang="de-DE" sz="1600" dirty="0" err="1">
                <a:solidFill>
                  <a:schemeClr val="bg1"/>
                </a:solidFill>
              </a:rPr>
              <a:t>indicator</a:t>
            </a:r>
            <a:r>
              <a:rPr lang="de-DE" altLang="de-DE" sz="1600" dirty="0">
                <a:solidFill>
                  <a:schemeClr val="bg1"/>
                </a:solidFill>
              </a:rPr>
              <a:t> </a:t>
            </a:r>
            <a:r>
              <a:rPr lang="de-DE" sz="1600" dirty="0"/>
              <a:t>„professional </a:t>
            </a:r>
            <a:r>
              <a:rPr lang="de-DE" sz="1600" dirty="0" err="1"/>
              <a:t>success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ist </a:t>
            </a:r>
            <a:r>
              <a:rPr lang="de-DE" sz="1600" dirty="0" err="1"/>
              <a:t>alumni</a:t>
            </a:r>
            <a:r>
              <a:rPr lang="de-DE" sz="1600" dirty="0"/>
              <a:t>“ </a:t>
            </a:r>
            <a:r>
              <a:rPr lang="de-DE" sz="1600" dirty="0" err="1"/>
              <a:t>ranked</a:t>
            </a:r>
            <a:r>
              <a:rPr lang="de-DE" sz="1600" dirty="0"/>
              <a:t> </a:t>
            </a:r>
            <a:r>
              <a:rPr lang="de-DE" sz="1600" dirty="0" err="1"/>
              <a:t>among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b="1" dirty="0"/>
              <a:t>TOP 2% </a:t>
            </a:r>
            <a:r>
              <a:rPr lang="de-DE" sz="1600" b="1" dirty="0" err="1"/>
              <a:t>worldwide</a:t>
            </a:r>
            <a:endParaRPr lang="de-DE" sz="160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University of Stuttgart</a:t>
            </a:r>
          </a:p>
        </p:txBody>
      </p:sp>
    </p:spTree>
    <p:extLst>
      <p:ext uri="{BB962C8B-B14F-4D97-AF65-F5344CB8AC3E}">
        <p14:creationId xmlns:p14="http://schemas.microsoft.com/office/powerpoint/2010/main" val="2382293045"/>
      </p:ext>
    </p:extLst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>
                <a:latin typeface="+mn-lt"/>
              </a:rPr>
              <a:t>QS World University Ranking Europe 2025</a:t>
            </a:r>
            <a:endParaRPr lang="en-GB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16" name="Textplatzhalter 25"/>
          <p:cNvSpPr txBox="1">
            <a:spLocks/>
          </p:cNvSpPr>
          <p:nvPr/>
        </p:nvSpPr>
        <p:spPr>
          <a:xfrm>
            <a:off x="466725" y="1620225"/>
            <a:ext cx="3960000" cy="23914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 err="1">
                <a:solidFill>
                  <a:schemeClr val="accent2"/>
                </a:solidFill>
              </a:rPr>
              <a:t>citations</a:t>
            </a:r>
            <a:r>
              <a:rPr lang="de-DE" altLang="de-DE" sz="1600" dirty="0">
                <a:solidFill>
                  <a:schemeClr val="accent2"/>
                </a:solidFill>
              </a:rPr>
              <a:t> per </a:t>
            </a:r>
            <a:r>
              <a:rPr lang="de-DE" altLang="de-DE" sz="1600" dirty="0" err="1">
                <a:solidFill>
                  <a:schemeClr val="accent2"/>
                </a:solidFill>
              </a:rPr>
              <a:t>researcher</a:t>
            </a:r>
            <a:endParaRPr lang="de-DE" altLang="de-DE" sz="1600" dirty="0">
              <a:solidFill>
                <a:schemeClr val="accent2"/>
              </a:solidFill>
            </a:endParaRPr>
          </a:p>
        </p:txBody>
      </p:sp>
      <p:sp>
        <p:nvSpPr>
          <p:cNvPr id="9" name="Abgerundetes Rechteck 8"/>
          <p:cNvSpPr/>
          <p:nvPr/>
        </p:nvSpPr>
        <p:spPr>
          <a:xfrm>
            <a:off x="466725" y="2013046"/>
            <a:ext cx="5770788" cy="504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dirty="0"/>
              <a:t>In </a:t>
            </a:r>
            <a:r>
              <a:rPr lang="de-DE" altLang="de-DE" sz="1600" dirty="0" err="1"/>
              <a:t>the</a:t>
            </a:r>
            <a:r>
              <a:rPr lang="de-DE" altLang="de-DE" sz="1600" dirty="0"/>
              <a:t> </a:t>
            </a:r>
            <a:r>
              <a:rPr lang="de-DE" altLang="de-DE" sz="1600" b="1" dirty="0"/>
              <a:t>top 2%</a:t>
            </a:r>
            <a:r>
              <a:rPr lang="de-DE" altLang="de-DE" sz="1600" dirty="0"/>
              <a:t> of all European </a:t>
            </a:r>
            <a:r>
              <a:rPr lang="de-DE" altLang="de-DE" sz="1600" dirty="0" err="1"/>
              <a:t>universities</a:t>
            </a:r>
            <a:endParaRPr lang="de-DE" altLang="de-DE" sz="1600" dirty="0"/>
          </a:p>
        </p:txBody>
      </p:sp>
      <p:sp>
        <p:nvSpPr>
          <p:cNvPr id="13" name="Textplatzhalter 25"/>
          <p:cNvSpPr txBox="1">
            <a:spLocks/>
          </p:cNvSpPr>
          <p:nvPr/>
        </p:nvSpPr>
        <p:spPr>
          <a:xfrm>
            <a:off x="466725" y="3027428"/>
            <a:ext cx="3960000" cy="52591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>
                <a:solidFill>
                  <a:schemeClr val="accent2"/>
                </a:solidFill>
              </a:rPr>
              <a:t>Outbound </a:t>
            </a:r>
            <a:r>
              <a:rPr lang="de-DE" altLang="de-DE" sz="1600" dirty="0" err="1">
                <a:solidFill>
                  <a:schemeClr val="accent2"/>
                </a:solidFill>
              </a:rPr>
              <a:t>exchange</a:t>
            </a:r>
            <a:r>
              <a:rPr lang="de-DE" altLang="de-DE" sz="1600" dirty="0">
                <a:solidFill>
                  <a:schemeClr val="accent2"/>
                </a:solidFill>
              </a:rPr>
              <a:t> </a:t>
            </a:r>
            <a:r>
              <a:rPr lang="de-DE" altLang="de-DE" sz="1600" dirty="0" err="1">
                <a:solidFill>
                  <a:schemeClr val="accent2"/>
                </a:solidFill>
              </a:rPr>
              <a:t>students</a:t>
            </a:r>
            <a:endParaRPr lang="de-DE" altLang="de-DE" sz="1600" dirty="0">
              <a:solidFill>
                <a:schemeClr val="accent2"/>
              </a:solidFill>
            </a:endParaRPr>
          </a:p>
        </p:txBody>
      </p:sp>
      <p:sp>
        <p:nvSpPr>
          <p:cNvPr id="10" name="Abgerundetes Rechteck 9"/>
          <p:cNvSpPr/>
          <p:nvPr/>
        </p:nvSpPr>
        <p:spPr>
          <a:xfrm>
            <a:off x="466725" y="3553338"/>
            <a:ext cx="5770788" cy="504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dirty="0"/>
              <a:t>In </a:t>
            </a:r>
            <a:r>
              <a:rPr lang="de-DE" altLang="de-DE" sz="1600" dirty="0" err="1"/>
              <a:t>the</a:t>
            </a:r>
            <a:r>
              <a:rPr lang="de-DE" altLang="de-DE" sz="1600" dirty="0"/>
              <a:t> </a:t>
            </a:r>
            <a:r>
              <a:rPr lang="de-DE" altLang="de-DE" sz="1600" b="1" dirty="0"/>
              <a:t>top 4%</a:t>
            </a:r>
            <a:r>
              <a:rPr lang="de-DE" altLang="de-DE" sz="1600" dirty="0"/>
              <a:t> of all European </a:t>
            </a:r>
            <a:r>
              <a:rPr lang="de-DE" altLang="de-DE" sz="1600" dirty="0" err="1"/>
              <a:t>universities</a:t>
            </a:r>
            <a:endParaRPr lang="de-DE" altLang="de-DE" sz="1600" dirty="0"/>
          </a:p>
        </p:txBody>
      </p:sp>
      <p:pic>
        <p:nvPicPr>
          <p:cNvPr id="23" name="Grafik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3780" y="4851428"/>
            <a:ext cx="583996" cy="624520"/>
          </a:xfrm>
          <a:prstGeom prst="rect">
            <a:avLst/>
          </a:prstGeom>
        </p:spPr>
      </p:pic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University of Stuttgart</a:t>
            </a:r>
          </a:p>
        </p:txBody>
      </p:sp>
    </p:spTree>
    <p:extLst>
      <p:ext uri="{BB962C8B-B14F-4D97-AF65-F5344CB8AC3E}">
        <p14:creationId xmlns:p14="http://schemas.microsoft.com/office/powerpoint/2010/main" val="3769010508"/>
      </p:ext>
    </p:extLst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>
                <a:latin typeface="+mn-lt"/>
              </a:rPr>
              <a:t>Humboldt Ranking 2023</a:t>
            </a:r>
            <a:endParaRPr lang="en-GB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21" name="Textplatzhalter 25"/>
          <p:cNvSpPr txBox="1">
            <a:spLocks/>
          </p:cNvSpPr>
          <p:nvPr/>
        </p:nvSpPr>
        <p:spPr>
          <a:xfrm>
            <a:off x="466725" y="1602319"/>
            <a:ext cx="3960000" cy="23914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>
                <a:solidFill>
                  <a:schemeClr val="accent2"/>
                </a:solidFill>
              </a:rPr>
              <a:t>Overall </a:t>
            </a:r>
            <a:r>
              <a:rPr lang="de-DE" altLang="de-DE" sz="1600" dirty="0" err="1">
                <a:solidFill>
                  <a:schemeClr val="accent2"/>
                </a:solidFill>
              </a:rPr>
              <a:t>ranking</a:t>
            </a:r>
            <a:endParaRPr lang="de-DE" altLang="de-DE" sz="1600" dirty="0">
              <a:solidFill>
                <a:schemeClr val="accent2"/>
              </a:solidFill>
            </a:endParaRPr>
          </a:p>
        </p:txBody>
      </p:sp>
      <p:sp>
        <p:nvSpPr>
          <p:cNvPr id="9" name="Abgerundetes Rechteck 8"/>
          <p:cNvSpPr/>
          <p:nvPr/>
        </p:nvSpPr>
        <p:spPr>
          <a:xfrm>
            <a:off x="466724" y="1987355"/>
            <a:ext cx="5770788" cy="506576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b="1" dirty="0">
                <a:solidFill>
                  <a:schemeClr val="bg1"/>
                </a:solidFill>
              </a:rPr>
              <a:t>Rank 13 out </a:t>
            </a:r>
            <a:r>
              <a:rPr lang="de-DE" altLang="de-DE" sz="1600" b="1" dirty="0" err="1">
                <a:solidFill>
                  <a:schemeClr val="bg1"/>
                </a:solidFill>
              </a:rPr>
              <a:t>of</a:t>
            </a:r>
            <a:r>
              <a:rPr lang="de-DE" altLang="de-DE" sz="1600" b="1" dirty="0">
                <a:solidFill>
                  <a:schemeClr val="bg1"/>
                </a:solidFill>
              </a:rPr>
              <a:t> 130 </a:t>
            </a:r>
            <a:r>
              <a:rPr lang="de-DE" altLang="de-DE" sz="1600" dirty="0" err="1">
                <a:solidFill>
                  <a:schemeClr val="bg1"/>
                </a:solidFill>
              </a:rPr>
              <a:t>listed</a:t>
            </a:r>
            <a:r>
              <a:rPr lang="de-DE" altLang="de-DE" sz="1600" dirty="0">
                <a:solidFill>
                  <a:schemeClr val="bg1"/>
                </a:solidFill>
              </a:rPr>
              <a:t> </a:t>
            </a:r>
            <a:r>
              <a:rPr lang="de-DE" altLang="de-DE" sz="1600" dirty="0" err="1">
                <a:solidFill>
                  <a:schemeClr val="bg1"/>
                </a:solidFill>
              </a:rPr>
              <a:t>higher</a:t>
            </a:r>
            <a:r>
              <a:rPr lang="de-DE" altLang="de-DE" sz="1600" dirty="0">
                <a:solidFill>
                  <a:schemeClr val="bg1"/>
                </a:solidFill>
              </a:rPr>
              <a:t> </a:t>
            </a:r>
            <a:r>
              <a:rPr lang="de-DE" altLang="de-DE" sz="1600" dirty="0" err="1">
                <a:solidFill>
                  <a:schemeClr val="bg1"/>
                </a:solidFill>
              </a:rPr>
              <a:t>education</a:t>
            </a:r>
            <a:r>
              <a:rPr lang="de-DE" altLang="de-DE" sz="1600" dirty="0">
                <a:solidFill>
                  <a:schemeClr val="bg1"/>
                </a:solidFill>
              </a:rPr>
              <a:t> </a:t>
            </a:r>
            <a:r>
              <a:rPr lang="de-DE" altLang="de-DE" sz="1600" dirty="0" err="1">
                <a:solidFill>
                  <a:schemeClr val="bg1"/>
                </a:solidFill>
              </a:rPr>
              <a:t>institutions</a:t>
            </a:r>
            <a:endParaRPr lang="de-DE" altLang="de-DE" sz="1600" dirty="0">
              <a:solidFill>
                <a:schemeClr val="bg1"/>
              </a:solidFill>
            </a:endParaRPr>
          </a:p>
        </p:txBody>
      </p:sp>
      <p:sp>
        <p:nvSpPr>
          <p:cNvPr id="11" name="Textplatzhalter 25">
            <a:extLst>
              <a:ext uri="{FF2B5EF4-FFF2-40B4-BE49-F238E27FC236}">
                <a16:creationId xmlns:a16="http://schemas.microsoft.com/office/drawing/2014/main" id="{A822C23D-8A9A-4BA8-8AAB-A49AAFCE2B8E}"/>
              </a:ext>
            </a:extLst>
          </p:cNvPr>
          <p:cNvSpPr txBox="1">
            <a:spLocks/>
          </p:cNvSpPr>
          <p:nvPr/>
        </p:nvSpPr>
        <p:spPr>
          <a:xfrm>
            <a:off x="466725" y="3027428"/>
            <a:ext cx="3960000" cy="52591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 err="1">
                <a:solidFill>
                  <a:schemeClr val="accent2"/>
                </a:solidFill>
              </a:rPr>
              <a:t>engineering</a:t>
            </a:r>
            <a:r>
              <a:rPr lang="de-DE" altLang="de-DE" sz="1600" dirty="0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10" name="Abgerundetes Rechteck 9"/>
          <p:cNvSpPr/>
          <p:nvPr/>
        </p:nvSpPr>
        <p:spPr>
          <a:xfrm>
            <a:off x="466725" y="3551458"/>
            <a:ext cx="5770787" cy="511076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b="1" dirty="0">
                <a:solidFill>
                  <a:schemeClr val="bg1"/>
                </a:solidFill>
              </a:rPr>
              <a:t>Rank 3 out </a:t>
            </a:r>
            <a:r>
              <a:rPr lang="de-DE" altLang="de-DE" sz="1600" b="1" dirty="0" err="1">
                <a:solidFill>
                  <a:schemeClr val="bg1"/>
                </a:solidFill>
              </a:rPr>
              <a:t>of</a:t>
            </a:r>
            <a:r>
              <a:rPr lang="de-DE" altLang="de-DE" sz="1600" b="1" dirty="0">
                <a:solidFill>
                  <a:schemeClr val="bg1"/>
                </a:solidFill>
              </a:rPr>
              <a:t> 71 </a:t>
            </a:r>
            <a:r>
              <a:rPr lang="de-DE" altLang="de-DE" sz="1600" dirty="0" err="1">
                <a:solidFill>
                  <a:schemeClr val="bg1"/>
                </a:solidFill>
              </a:rPr>
              <a:t>listed</a:t>
            </a:r>
            <a:r>
              <a:rPr lang="de-DE" altLang="de-DE" sz="1600" dirty="0">
                <a:solidFill>
                  <a:schemeClr val="bg1"/>
                </a:solidFill>
              </a:rPr>
              <a:t> </a:t>
            </a:r>
            <a:r>
              <a:rPr lang="de-DE" altLang="de-DE" sz="1600" dirty="0" err="1">
                <a:solidFill>
                  <a:schemeClr val="bg1"/>
                </a:solidFill>
              </a:rPr>
              <a:t>higher</a:t>
            </a:r>
            <a:r>
              <a:rPr lang="de-DE" altLang="de-DE" sz="1600" dirty="0">
                <a:solidFill>
                  <a:schemeClr val="bg1"/>
                </a:solidFill>
              </a:rPr>
              <a:t> </a:t>
            </a:r>
            <a:r>
              <a:rPr lang="de-DE" altLang="de-DE" sz="1600" dirty="0" err="1">
                <a:solidFill>
                  <a:schemeClr val="bg1"/>
                </a:solidFill>
              </a:rPr>
              <a:t>education</a:t>
            </a:r>
            <a:r>
              <a:rPr lang="de-DE" altLang="de-DE" sz="1600" dirty="0">
                <a:solidFill>
                  <a:schemeClr val="bg1"/>
                </a:solidFill>
              </a:rPr>
              <a:t> </a:t>
            </a:r>
            <a:r>
              <a:rPr lang="de-DE" altLang="de-DE" sz="1600" dirty="0" err="1">
                <a:solidFill>
                  <a:schemeClr val="bg1"/>
                </a:solidFill>
              </a:rPr>
              <a:t>institutions</a:t>
            </a:r>
            <a:endParaRPr lang="de-DE" altLang="de-DE" sz="1600" dirty="0">
              <a:solidFill>
                <a:schemeClr val="bg1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University of Stuttgart</a:t>
            </a:r>
          </a:p>
        </p:txBody>
      </p:sp>
    </p:spTree>
    <p:extLst>
      <p:ext uri="{BB962C8B-B14F-4D97-AF65-F5344CB8AC3E}">
        <p14:creationId xmlns:p14="http://schemas.microsoft.com/office/powerpoint/2010/main" val="1248058058"/>
      </p:ext>
    </p:extLst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4">
            <a:extLst>
              <a:ext uri="{FF2B5EF4-FFF2-40B4-BE49-F238E27FC236}">
                <a16:creationId xmlns:a16="http://schemas.microsoft.com/office/drawing/2014/main" id="{48A37555-6078-4F8F-B2EB-30C15E877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396000"/>
            <a:ext cx="8207375" cy="278290"/>
          </a:xfrm>
        </p:spPr>
        <p:txBody>
          <a:bodyPr/>
          <a:lstStyle/>
          <a:p>
            <a:r>
              <a:rPr lang="de-DE" altLang="de-DE" dirty="0"/>
              <a:t>IW Ranking 2024:</a:t>
            </a:r>
            <a:r>
              <a:rPr lang="en-GB" altLang="de-DE" sz="2800" dirty="0">
                <a:solidFill>
                  <a:srgbClr val="00B050"/>
                </a:solidFill>
              </a:rPr>
              <a:t> </a:t>
            </a:r>
            <a:r>
              <a:rPr lang="en-GB" altLang="de-DE" dirty="0"/>
              <a:t>“</a:t>
            </a:r>
            <a:r>
              <a:rPr lang="de-DE" altLang="de-DE" dirty="0"/>
              <a:t>Patent-</a:t>
            </a:r>
            <a:r>
              <a:rPr lang="de-DE" altLang="de-DE" dirty="0" err="1"/>
              <a:t>activities</a:t>
            </a:r>
            <a:r>
              <a:rPr lang="de-DE" altLang="de-DE" dirty="0"/>
              <a:t>“ at German </a:t>
            </a:r>
            <a:r>
              <a:rPr lang="de-DE" altLang="de-DE" dirty="0" err="1"/>
              <a:t>universities</a:t>
            </a:r>
            <a:endParaRPr lang="en-GB" sz="2400" dirty="0">
              <a:solidFill>
                <a:srgbClr val="00B050"/>
              </a:solidFill>
            </a:endParaRPr>
          </a:p>
        </p:txBody>
      </p:sp>
      <p:sp>
        <p:nvSpPr>
          <p:cNvPr id="9" name="Textplatzhalter 25"/>
          <p:cNvSpPr txBox="1">
            <a:spLocks/>
          </p:cNvSpPr>
          <p:nvPr/>
        </p:nvSpPr>
        <p:spPr>
          <a:xfrm>
            <a:off x="466725" y="1602319"/>
            <a:ext cx="6768576" cy="286706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 err="1">
                <a:solidFill>
                  <a:schemeClr val="accent2"/>
                </a:solidFill>
              </a:rPr>
              <a:t>Number</a:t>
            </a:r>
            <a:r>
              <a:rPr lang="de-DE" altLang="de-DE" sz="1600" dirty="0">
                <a:solidFill>
                  <a:schemeClr val="accent2"/>
                </a:solidFill>
              </a:rPr>
              <a:t> </a:t>
            </a:r>
            <a:r>
              <a:rPr lang="de-DE" altLang="de-DE" sz="1600" dirty="0" err="1">
                <a:solidFill>
                  <a:schemeClr val="accent2"/>
                </a:solidFill>
              </a:rPr>
              <a:t>of</a:t>
            </a:r>
            <a:r>
              <a:rPr lang="de-DE" altLang="de-DE" sz="1600" dirty="0">
                <a:solidFill>
                  <a:schemeClr val="accent2"/>
                </a:solidFill>
              </a:rPr>
              <a:t> Patent </a:t>
            </a:r>
            <a:r>
              <a:rPr lang="de-DE" altLang="de-DE" sz="1600" dirty="0" err="1">
                <a:solidFill>
                  <a:schemeClr val="accent2"/>
                </a:solidFill>
              </a:rPr>
              <a:t>registrations</a:t>
            </a:r>
            <a:endParaRPr lang="de-DE" altLang="de-DE" sz="1600" dirty="0">
              <a:solidFill>
                <a:schemeClr val="accent2"/>
              </a:solidFill>
            </a:endParaRPr>
          </a:p>
        </p:txBody>
      </p:sp>
      <p:sp>
        <p:nvSpPr>
          <p:cNvPr id="8" name="Abgerundetes Rechteck 7"/>
          <p:cNvSpPr/>
          <p:nvPr/>
        </p:nvSpPr>
        <p:spPr>
          <a:xfrm>
            <a:off x="466725" y="2014504"/>
            <a:ext cx="5770800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b="1" dirty="0" err="1">
                <a:solidFill>
                  <a:schemeClr val="bg1"/>
                </a:solidFill>
              </a:rPr>
              <a:t>Throughout</a:t>
            </a:r>
            <a:r>
              <a:rPr lang="de-DE" altLang="de-DE" sz="1600" b="1" dirty="0">
                <a:solidFill>
                  <a:schemeClr val="bg1"/>
                </a:solidFill>
              </a:rPr>
              <a:t> Germany, Rank 5 </a:t>
            </a:r>
            <a:r>
              <a:rPr lang="de-DE" altLang="de-DE" sz="1600" dirty="0">
                <a:solidFill>
                  <a:schemeClr val="bg1"/>
                </a:solidFill>
              </a:rPr>
              <a:t>out </a:t>
            </a:r>
            <a:r>
              <a:rPr lang="de-DE" altLang="de-DE" sz="1600" dirty="0" err="1">
                <a:solidFill>
                  <a:schemeClr val="bg1"/>
                </a:solidFill>
              </a:rPr>
              <a:t>of</a:t>
            </a:r>
            <a:r>
              <a:rPr lang="de-DE" altLang="de-DE" sz="1600" dirty="0">
                <a:solidFill>
                  <a:schemeClr val="bg1"/>
                </a:solidFill>
              </a:rPr>
              <a:t> 165 </a:t>
            </a:r>
            <a:r>
              <a:rPr lang="de-DE" altLang="de-DE" sz="1600" dirty="0" err="1">
                <a:solidFill>
                  <a:schemeClr val="bg1"/>
                </a:solidFill>
              </a:rPr>
              <a:t>listed</a:t>
            </a:r>
            <a:r>
              <a:rPr lang="de-DE" altLang="de-DE" sz="1600" dirty="0">
                <a:solidFill>
                  <a:schemeClr val="bg1"/>
                </a:solidFill>
              </a:rPr>
              <a:t> </a:t>
            </a:r>
            <a:r>
              <a:rPr lang="de-DE" altLang="de-DE" sz="1600" dirty="0" err="1">
                <a:solidFill>
                  <a:schemeClr val="bg1"/>
                </a:solidFill>
              </a:rPr>
              <a:t>universities</a:t>
            </a:r>
            <a:endParaRPr lang="de-DE" altLang="de-DE" sz="1600" dirty="0">
              <a:solidFill>
                <a:schemeClr val="bg1"/>
              </a:solidFill>
            </a:endParaRPr>
          </a:p>
          <a:p>
            <a:r>
              <a:rPr lang="de-DE" altLang="de-DE" sz="1600" dirty="0" err="1">
                <a:solidFill>
                  <a:schemeClr val="bg1"/>
                </a:solidFill>
              </a:rPr>
              <a:t>with</a:t>
            </a:r>
            <a:r>
              <a:rPr lang="de-DE" altLang="de-DE" sz="1600" dirty="0">
                <a:solidFill>
                  <a:schemeClr val="bg1"/>
                </a:solidFill>
              </a:rPr>
              <a:t> 175 </a:t>
            </a:r>
            <a:r>
              <a:rPr lang="de-DE" altLang="de-DE" sz="1600" dirty="0" err="1">
                <a:solidFill>
                  <a:schemeClr val="bg1"/>
                </a:solidFill>
              </a:rPr>
              <a:t>patents</a:t>
            </a:r>
            <a:r>
              <a:rPr lang="de-DE" altLang="de-DE" sz="1600" dirty="0">
                <a:solidFill>
                  <a:schemeClr val="bg1"/>
                </a:solidFill>
              </a:rPr>
              <a:t> </a:t>
            </a:r>
            <a:r>
              <a:rPr lang="de-DE" altLang="de-DE" sz="1600" dirty="0" err="1">
                <a:solidFill>
                  <a:schemeClr val="bg1"/>
                </a:solidFill>
              </a:rPr>
              <a:t>from</a:t>
            </a:r>
            <a:r>
              <a:rPr lang="de-DE" altLang="de-DE" sz="1600" dirty="0">
                <a:solidFill>
                  <a:schemeClr val="bg1"/>
                </a:solidFill>
              </a:rPr>
              <a:t> 2017 </a:t>
            </a:r>
            <a:r>
              <a:rPr lang="de-DE" altLang="de-DE" sz="1600" dirty="0" err="1">
                <a:solidFill>
                  <a:schemeClr val="bg1"/>
                </a:solidFill>
              </a:rPr>
              <a:t>to</a:t>
            </a:r>
            <a:r>
              <a:rPr lang="de-DE" altLang="de-DE" sz="1600" dirty="0">
                <a:solidFill>
                  <a:schemeClr val="bg1"/>
                </a:solidFill>
              </a:rPr>
              <a:t> 2021</a:t>
            </a:r>
          </a:p>
        </p:txBody>
      </p:sp>
      <p:sp>
        <p:nvSpPr>
          <p:cNvPr id="6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66725" y="5418000"/>
            <a:ext cx="6063501" cy="126000"/>
          </a:xfrm>
        </p:spPr>
        <p:txBody>
          <a:bodyPr/>
          <a:lstStyle/>
          <a:p>
            <a:r>
              <a:rPr lang="en-US" dirty="0"/>
              <a:t>University of Stuttgart</a:t>
            </a:r>
          </a:p>
        </p:txBody>
      </p:sp>
    </p:spTree>
    <p:extLst>
      <p:ext uri="{BB962C8B-B14F-4D97-AF65-F5344CB8AC3E}">
        <p14:creationId xmlns:p14="http://schemas.microsoft.com/office/powerpoint/2010/main" val="14276473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European Union Research Projects</a:t>
            </a:r>
            <a:endParaRPr lang="en-US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23" name="Textplatzhalter 26"/>
          <p:cNvSpPr txBox="1">
            <a:spLocks/>
          </p:cNvSpPr>
          <p:nvPr/>
        </p:nvSpPr>
        <p:spPr>
          <a:xfrm>
            <a:off x="466724" y="1584000"/>
            <a:ext cx="3960000" cy="2376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713232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en-US" altLang="de-DE" dirty="0">
                <a:solidFill>
                  <a:schemeClr val="accent2"/>
                </a:solidFill>
              </a:rPr>
              <a:t>Horizon Europe </a:t>
            </a:r>
            <a:r>
              <a:rPr lang="de-DE" altLang="de-DE" dirty="0">
                <a:solidFill>
                  <a:schemeClr val="accent2"/>
                </a:solidFill>
              </a:rPr>
              <a:t>(2021-2027)</a:t>
            </a:r>
          </a:p>
        </p:txBody>
      </p:sp>
      <p:sp>
        <p:nvSpPr>
          <p:cNvPr id="22" name="Textplatzhalter 26"/>
          <p:cNvSpPr txBox="1">
            <a:spLocks/>
          </p:cNvSpPr>
          <p:nvPr/>
        </p:nvSpPr>
        <p:spPr>
          <a:xfrm>
            <a:off x="466724" y="1980000"/>
            <a:ext cx="3960000" cy="23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dirty="0"/>
              <a:t>Number of contributions to EU projects:</a:t>
            </a:r>
          </a:p>
        </p:txBody>
      </p:sp>
      <p:sp>
        <p:nvSpPr>
          <p:cNvPr id="12" name="Abgerundetes Rechteck 11"/>
          <p:cNvSpPr/>
          <p:nvPr/>
        </p:nvSpPr>
        <p:spPr>
          <a:xfrm>
            <a:off x="468000" y="2347200"/>
            <a:ext cx="3960000" cy="1274400"/>
          </a:xfrm>
          <a:prstGeom prst="round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altLang="de-DE" sz="1600" b="1" dirty="0">
                <a:solidFill>
                  <a:prstClr val="white"/>
                </a:solidFill>
              </a:rPr>
              <a:t>63 projects </a:t>
            </a:r>
            <a:r>
              <a:rPr lang="en-US" altLang="de-DE" sz="1600" dirty="0">
                <a:solidFill>
                  <a:prstClr val="white"/>
                </a:solidFill>
              </a:rPr>
              <a:t>as of April 2024</a:t>
            </a:r>
            <a:endParaRPr lang="en-US" sz="1600" dirty="0">
              <a:solidFill>
                <a:prstClr val="white"/>
              </a:solidFill>
            </a:endParaRPr>
          </a:p>
          <a:p>
            <a:endParaRPr lang="en-US" altLang="de-DE" sz="1600" dirty="0"/>
          </a:p>
          <a:p>
            <a:r>
              <a:rPr lang="en-US" altLang="de-DE" sz="1600" dirty="0"/>
              <a:t>This is equivalent to </a:t>
            </a:r>
            <a:r>
              <a:rPr lang="en-US" altLang="de-DE" sz="1600" b="1" dirty="0"/>
              <a:t>14</a:t>
            </a:r>
            <a:r>
              <a:rPr lang="en-US" altLang="de-DE" sz="1600" b="1" baseline="30000" dirty="0"/>
              <a:t>th</a:t>
            </a:r>
            <a:r>
              <a:rPr lang="en-US" altLang="de-DE" sz="1600" b="1" dirty="0"/>
              <a:t> place </a:t>
            </a:r>
            <a:r>
              <a:rPr lang="en-US" altLang="de-DE" sz="1600" dirty="0"/>
              <a:t>among </a:t>
            </a:r>
            <a:r>
              <a:rPr lang="en-US" altLang="de-DE" sz="1600" dirty="0">
                <a:solidFill>
                  <a:schemeClr val="bg1"/>
                </a:solidFill>
              </a:rPr>
              <a:t>approx.</a:t>
            </a:r>
            <a:r>
              <a:rPr lang="en-US" altLang="de-DE" sz="1600" dirty="0">
                <a:solidFill>
                  <a:srgbClr val="FF0000"/>
                </a:solidFill>
              </a:rPr>
              <a:t> </a:t>
            </a:r>
            <a:r>
              <a:rPr lang="en-US" altLang="de-DE" sz="1600" dirty="0">
                <a:solidFill>
                  <a:schemeClr val="bg1"/>
                </a:solidFill>
              </a:rPr>
              <a:t>2300 German </a:t>
            </a:r>
            <a:r>
              <a:rPr lang="en-US" altLang="de-DE" sz="1600" dirty="0"/>
              <a:t>institutions.</a:t>
            </a:r>
          </a:p>
        </p:txBody>
      </p:sp>
      <p:sp>
        <p:nvSpPr>
          <p:cNvPr id="20" name="Textplatzhalter 26"/>
          <p:cNvSpPr txBox="1">
            <a:spLocks/>
          </p:cNvSpPr>
          <p:nvPr/>
        </p:nvSpPr>
        <p:spPr>
          <a:xfrm>
            <a:off x="4788000" y="1963670"/>
            <a:ext cx="3960000" cy="23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dirty="0"/>
              <a:t>Funding received through EU projects:</a:t>
            </a:r>
          </a:p>
        </p:txBody>
      </p:sp>
      <p:sp>
        <p:nvSpPr>
          <p:cNvPr id="11" name="Abgerundetes Rechteck 10"/>
          <p:cNvSpPr/>
          <p:nvPr/>
        </p:nvSpPr>
        <p:spPr>
          <a:xfrm>
            <a:off x="4716000" y="2345270"/>
            <a:ext cx="3960000" cy="1274400"/>
          </a:xfrm>
          <a:prstGeom prst="round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altLang="de-DE" sz="1600" b="1" dirty="0"/>
              <a:t>€ 37.22 million </a:t>
            </a:r>
            <a:r>
              <a:rPr lang="en-US" altLang="de-DE" sz="1600" dirty="0"/>
              <a:t>as of </a:t>
            </a:r>
            <a:r>
              <a:rPr lang="en-US" altLang="de-DE" sz="1600" dirty="0">
                <a:solidFill>
                  <a:prstClr val="white"/>
                </a:solidFill>
              </a:rPr>
              <a:t>April 2024</a:t>
            </a:r>
            <a:endParaRPr lang="en-US" sz="1600" dirty="0">
              <a:solidFill>
                <a:prstClr val="white"/>
              </a:solidFill>
            </a:endParaRPr>
          </a:p>
          <a:p>
            <a:endParaRPr lang="en-US" altLang="de-DE" sz="1600" dirty="0"/>
          </a:p>
          <a:p>
            <a:r>
              <a:rPr lang="en-US" altLang="de-DE" sz="1600" dirty="0"/>
              <a:t>This is equivalent to </a:t>
            </a:r>
            <a:r>
              <a:rPr lang="en-US" altLang="de-DE" sz="1600" b="1" dirty="0"/>
              <a:t>23</a:t>
            </a:r>
            <a:r>
              <a:rPr lang="en-US" altLang="de-DE" sz="1600" b="1" baseline="30000" dirty="0"/>
              <a:t>rd</a:t>
            </a:r>
            <a:r>
              <a:rPr lang="en-US" altLang="de-DE" sz="1600" b="1" dirty="0"/>
              <a:t> place </a:t>
            </a:r>
            <a:r>
              <a:rPr lang="en-US" altLang="de-DE" sz="1600" dirty="0"/>
              <a:t>among </a:t>
            </a:r>
            <a:r>
              <a:rPr lang="en-US" altLang="de-DE" sz="1600" dirty="0">
                <a:solidFill>
                  <a:schemeClr val="bg1"/>
                </a:solidFill>
              </a:rPr>
              <a:t>approx.</a:t>
            </a:r>
            <a:r>
              <a:rPr lang="en-US" altLang="de-DE" sz="1600" dirty="0">
                <a:solidFill>
                  <a:srgbClr val="FF0000"/>
                </a:solidFill>
              </a:rPr>
              <a:t> </a:t>
            </a:r>
            <a:r>
              <a:rPr lang="en-US" altLang="de-DE" sz="1600" dirty="0">
                <a:solidFill>
                  <a:schemeClr val="bg1"/>
                </a:solidFill>
              </a:rPr>
              <a:t>2300 German </a:t>
            </a:r>
            <a:r>
              <a:rPr lang="en-US" altLang="de-DE" sz="1600" dirty="0"/>
              <a:t>institutions.</a:t>
            </a:r>
          </a:p>
        </p:txBody>
      </p:sp>
      <p:sp>
        <p:nvSpPr>
          <p:cNvPr id="1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66725" y="5418000"/>
            <a:ext cx="6063501" cy="126000"/>
          </a:xfrm>
        </p:spPr>
        <p:txBody>
          <a:bodyPr/>
          <a:lstStyle/>
          <a:p>
            <a:r>
              <a:rPr lang="en-US" dirty="0"/>
              <a:t>University of Stuttgart</a:t>
            </a:r>
          </a:p>
        </p:txBody>
      </p:sp>
    </p:spTree>
    <p:extLst>
      <p:ext uri="{BB962C8B-B14F-4D97-AF65-F5344CB8AC3E}">
        <p14:creationId xmlns:p14="http://schemas.microsoft.com/office/powerpoint/2010/main" val="102401547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Rankings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7108030"/>
      </p:ext>
    </p:extLst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DFG Funding: Funding Atlas 2024</a:t>
            </a:r>
          </a:p>
        </p:txBody>
      </p:sp>
      <p:sp>
        <p:nvSpPr>
          <p:cNvPr id="15" name="Textplatzhalter 25"/>
          <p:cNvSpPr txBox="1">
            <a:spLocks/>
          </p:cNvSpPr>
          <p:nvPr/>
        </p:nvSpPr>
        <p:spPr>
          <a:xfrm>
            <a:off x="468000" y="1597026"/>
            <a:ext cx="3960000" cy="2376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accent2"/>
                </a:solidFill>
              </a:rPr>
              <a:t>Research areas</a:t>
            </a:r>
          </a:p>
        </p:txBody>
      </p:sp>
      <p:sp>
        <p:nvSpPr>
          <p:cNvPr id="19" name="Abgerundetes Rechteck 18"/>
          <p:cNvSpPr/>
          <p:nvPr/>
        </p:nvSpPr>
        <p:spPr>
          <a:xfrm>
            <a:off x="466725" y="1973300"/>
            <a:ext cx="3960000" cy="3780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55925" algn="l"/>
              </a:tabLst>
            </a:pPr>
            <a:r>
              <a:rPr lang="en-US" altLang="de-DE" sz="1600" dirty="0"/>
              <a:t>Engineering Sciences                </a:t>
            </a:r>
            <a:r>
              <a:rPr lang="en-US" altLang="de-DE" sz="1600" b="1" dirty="0"/>
              <a:t>2</a:t>
            </a:r>
            <a:r>
              <a:rPr lang="en-US" altLang="de-DE" sz="1600" b="1" baseline="30000" dirty="0"/>
              <a:t>nd</a:t>
            </a:r>
            <a:r>
              <a:rPr lang="en-US" altLang="de-DE" sz="1600" b="1" dirty="0"/>
              <a:t> place</a:t>
            </a:r>
          </a:p>
        </p:txBody>
      </p:sp>
      <p:sp>
        <p:nvSpPr>
          <p:cNvPr id="21" name="Textplatzhalter 25">
            <a:extLst>
              <a:ext uri="{FF2B5EF4-FFF2-40B4-BE49-F238E27FC236}">
                <a16:creationId xmlns:a16="http://schemas.microsoft.com/office/drawing/2014/main" id="{8762C470-F1AF-48CD-9B26-75FC86E23C0A}"/>
              </a:ext>
            </a:extLst>
          </p:cNvPr>
          <p:cNvSpPr txBox="1">
            <a:spLocks/>
          </p:cNvSpPr>
          <p:nvPr/>
        </p:nvSpPr>
        <p:spPr>
          <a:xfrm>
            <a:off x="466725" y="2684753"/>
            <a:ext cx="3960000" cy="2376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accent2"/>
                </a:solidFill>
              </a:rPr>
              <a:t>disciplines</a:t>
            </a:r>
          </a:p>
        </p:txBody>
      </p:sp>
      <p:sp>
        <p:nvSpPr>
          <p:cNvPr id="24" name="Abgerundetes Rechteck 11">
            <a:extLst>
              <a:ext uri="{FF2B5EF4-FFF2-40B4-BE49-F238E27FC236}">
                <a16:creationId xmlns:a16="http://schemas.microsoft.com/office/drawing/2014/main" id="{FB3CA6D8-E0DE-4738-96FE-BE856C29E31C}"/>
              </a:ext>
            </a:extLst>
          </p:cNvPr>
          <p:cNvSpPr/>
          <p:nvPr/>
        </p:nvSpPr>
        <p:spPr>
          <a:xfrm>
            <a:off x="466725" y="3023183"/>
            <a:ext cx="3960000" cy="3780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55925" algn="l"/>
              </a:tabLst>
            </a:pPr>
            <a:r>
              <a:rPr lang="en-US" altLang="de-DE" sz="1600" dirty="0"/>
              <a:t>Civil Engineering &amp; Architecture </a:t>
            </a:r>
            <a:r>
              <a:rPr lang="en-US" altLang="de-DE" sz="1600" b="1" dirty="0"/>
              <a:t>1</a:t>
            </a:r>
            <a:r>
              <a:rPr lang="en-US" altLang="de-DE" sz="1600" b="1" baseline="30000" dirty="0"/>
              <a:t>st</a:t>
            </a:r>
            <a:r>
              <a:rPr lang="en-US" altLang="de-DE" sz="1600" b="1" dirty="0"/>
              <a:t> place</a:t>
            </a:r>
          </a:p>
        </p:txBody>
      </p:sp>
      <p:sp>
        <p:nvSpPr>
          <p:cNvPr id="14" name="Textplatzhalter 25"/>
          <p:cNvSpPr txBox="1">
            <a:spLocks/>
          </p:cNvSpPr>
          <p:nvPr/>
        </p:nvSpPr>
        <p:spPr>
          <a:xfrm>
            <a:off x="4715688" y="1597026"/>
            <a:ext cx="3960000" cy="2376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accent2"/>
                </a:solidFill>
              </a:rPr>
              <a:t>Research fields</a:t>
            </a:r>
          </a:p>
        </p:txBody>
      </p:sp>
      <p:sp>
        <p:nvSpPr>
          <p:cNvPr id="22" name="Abgerundetes Rechteck 21"/>
          <p:cNvSpPr/>
          <p:nvPr/>
        </p:nvSpPr>
        <p:spPr>
          <a:xfrm>
            <a:off x="4715688" y="1980817"/>
            <a:ext cx="3960000" cy="3780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55925" algn="l"/>
              </a:tabLst>
            </a:pPr>
            <a:r>
              <a:rPr lang="en-US" altLang="de-DE" sz="1600" dirty="0"/>
              <a:t>Computer Sciences</a:t>
            </a:r>
            <a:r>
              <a:rPr lang="de-DE" altLang="de-DE" sz="1600" dirty="0"/>
              <a:t>                    </a:t>
            </a:r>
            <a:r>
              <a:rPr lang="en-US" altLang="de-DE" sz="1600" b="1" dirty="0"/>
              <a:t>1</a:t>
            </a:r>
            <a:r>
              <a:rPr lang="en-US" altLang="de-DE" sz="1600" b="1" baseline="30000" dirty="0"/>
              <a:t>st</a:t>
            </a:r>
            <a:r>
              <a:rPr lang="en-US" altLang="de-DE" sz="1600" b="1" dirty="0"/>
              <a:t> place</a:t>
            </a:r>
          </a:p>
        </p:txBody>
      </p:sp>
      <p:sp>
        <p:nvSpPr>
          <p:cNvPr id="23" name="Abgerundetes Rechteck 22"/>
          <p:cNvSpPr/>
          <p:nvPr/>
        </p:nvSpPr>
        <p:spPr>
          <a:xfrm>
            <a:off x="4715688" y="2502000"/>
            <a:ext cx="3960000" cy="3780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55925" algn="l"/>
              </a:tabLst>
            </a:pPr>
            <a:r>
              <a:rPr lang="en-US" altLang="de-DE" sz="1600" dirty="0"/>
              <a:t>Systems Engineering                 </a:t>
            </a:r>
            <a:r>
              <a:rPr lang="en-US" altLang="de-DE" sz="1600" b="1" dirty="0"/>
              <a:t>1</a:t>
            </a:r>
            <a:r>
              <a:rPr lang="en-US" altLang="de-DE" sz="1600" b="1" baseline="30000" dirty="0"/>
              <a:t>st</a:t>
            </a:r>
            <a:r>
              <a:rPr lang="en-US" altLang="de-DE" sz="1600" b="1" dirty="0"/>
              <a:t> place</a:t>
            </a:r>
          </a:p>
        </p:txBody>
      </p:sp>
      <p:sp>
        <p:nvSpPr>
          <p:cNvPr id="17" name="Abgerundetes Rechteck 11">
            <a:extLst>
              <a:ext uri="{FF2B5EF4-FFF2-40B4-BE49-F238E27FC236}">
                <a16:creationId xmlns:a16="http://schemas.microsoft.com/office/drawing/2014/main" id="{12883164-9AAA-4AF4-BE89-F789C96274CC}"/>
              </a:ext>
            </a:extLst>
          </p:cNvPr>
          <p:cNvSpPr/>
          <p:nvPr/>
        </p:nvSpPr>
        <p:spPr>
          <a:xfrm>
            <a:off x="4715688" y="3023183"/>
            <a:ext cx="3960000" cy="3780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55925" algn="l"/>
              </a:tabLst>
            </a:pPr>
            <a:r>
              <a:rPr lang="en-US" altLang="de-DE" sz="1600" dirty="0"/>
              <a:t>Civil Engineering &amp; Architecture </a:t>
            </a:r>
            <a:r>
              <a:rPr lang="en-US" altLang="de-DE" sz="1600" b="1" dirty="0"/>
              <a:t>1</a:t>
            </a:r>
            <a:r>
              <a:rPr lang="en-US" altLang="de-DE" sz="1600" b="1" baseline="30000" dirty="0"/>
              <a:t>st</a:t>
            </a:r>
            <a:r>
              <a:rPr lang="en-US" altLang="de-DE" sz="1600" b="1" dirty="0"/>
              <a:t> place</a:t>
            </a:r>
          </a:p>
        </p:txBody>
      </p:sp>
      <p:sp>
        <p:nvSpPr>
          <p:cNvPr id="12" name="Fußzeilenplatzhalter 2">
            <a:extLst>
              <a:ext uri="{FF2B5EF4-FFF2-40B4-BE49-F238E27FC236}">
                <a16:creationId xmlns:a16="http://schemas.microsoft.com/office/drawing/2014/main" id="{A801A6CC-EECB-4FE2-A29B-9C09602C7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6725" y="5418000"/>
            <a:ext cx="6063501" cy="126000"/>
          </a:xfrm>
        </p:spPr>
        <p:txBody>
          <a:bodyPr/>
          <a:lstStyle/>
          <a:p>
            <a:r>
              <a:rPr lang="en-US" dirty="0"/>
              <a:t>University of Stuttgart</a:t>
            </a:r>
          </a:p>
        </p:txBody>
      </p:sp>
    </p:spTree>
    <p:extLst>
      <p:ext uri="{BB962C8B-B14F-4D97-AF65-F5344CB8AC3E}">
        <p14:creationId xmlns:p14="http://schemas.microsoft.com/office/powerpoint/2010/main" val="3960490860"/>
      </p:ext>
    </p:extLst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538"/>
              </a:spcBef>
              <a:buClr>
                <a:srgbClr val="808080"/>
              </a:buClr>
              <a:tabLst>
                <a:tab pos="338985" algn="l"/>
              </a:tabLst>
              <a:defRPr/>
            </a:pPr>
            <a:r>
              <a:rPr lang="en-US" altLang="de-DE" dirty="0"/>
              <a:t>Third-party Research Funding</a:t>
            </a:r>
            <a:endParaRPr lang="en-US" altLang="de-DE" sz="1400" dirty="0">
              <a:latin typeface="+mn-lt"/>
            </a:endParaRPr>
          </a:p>
        </p:txBody>
      </p:sp>
      <p:sp>
        <p:nvSpPr>
          <p:cNvPr id="16" name="Textplatzhalter 22"/>
          <p:cNvSpPr txBox="1">
            <a:spLocks/>
          </p:cNvSpPr>
          <p:nvPr/>
        </p:nvSpPr>
        <p:spPr>
          <a:xfrm>
            <a:off x="468000" y="1583999"/>
            <a:ext cx="3960000" cy="70824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Clr>
                <a:srgbClr val="00BEFF"/>
              </a:buClr>
            </a:pPr>
            <a:r>
              <a:rPr lang="en-US" sz="1600" dirty="0">
                <a:solidFill>
                  <a:schemeClr val="accent2"/>
                </a:solidFill>
              </a:rPr>
              <a:t>Third-Party Research Funding per Professor</a:t>
            </a:r>
          </a:p>
        </p:txBody>
      </p:sp>
      <p:sp>
        <p:nvSpPr>
          <p:cNvPr id="24" name="Abgerundetes Rechteck 23"/>
          <p:cNvSpPr/>
          <p:nvPr/>
        </p:nvSpPr>
        <p:spPr>
          <a:xfrm>
            <a:off x="466725" y="2364131"/>
            <a:ext cx="3960000" cy="3780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de-DE" sz="1600" b="1" dirty="0"/>
              <a:t>3</a:t>
            </a:r>
            <a:r>
              <a:rPr lang="en-US" altLang="de-DE" sz="1600" b="1" baseline="30000" dirty="0"/>
              <a:t>rd</a:t>
            </a:r>
            <a:r>
              <a:rPr lang="en-US" altLang="de-DE" sz="1600" b="1" dirty="0"/>
              <a:t> place</a:t>
            </a:r>
          </a:p>
        </p:txBody>
      </p:sp>
      <p:sp>
        <p:nvSpPr>
          <p:cNvPr id="22" name="Rechteck 21"/>
          <p:cNvSpPr/>
          <p:nvPr/>
        </p:nvSpPr>
        <p:spPr>
          <a:xfrm>
            <a:off x="485734" y="2921649"/>
            <a:ext cx="3985780" cy="878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 defTabSz="685800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</a:pPr>
            <a:r>
              <a:rPr lang="en-US" altLang="de-DE" sz="1600" dirty="0"/>
              <a:t>in Germany with an average funding                    of </a:t>
            </a:r>
            <a:r>
              <a:rPr lang="en-US" altLang="de-DE" sz="1600" b="1" dirty="0"/>
              <a:t>€ 833,4</a:t>
            </a:r>
            <a:r>
              <a:rPr lang="en-US" sz="1600" b="1" dirty="0"/>
              <a:t>00</a:t>
            </a:r>
            <a:r>
              <a:rPr lang="en-US" altLang="de-DE" sz="1600" b="1" dirty="0"/>
              <a:t> </a:t>
            </a:r>
            <a:r>
              <a:rPr lang="en-US" altLang="de-DE" sz="1600" dirty="0"/>
              <a:t>per professor</a:t>
            </a:r>
            <a:br>
              <a:rPr lang="en-US" altLang="de-DE" sz="1600" dirty="0"/>
            </a:br>
            <a:r>
              <a:rPr lang="en-US" altLang="de-DE" sz="1400" dirty="0"/>
              <a:t>(Federal Statistical Office, Sept 2024)</a:t>
            </a:r>
            <a:endParaRPr lang="en-US" altLang="de-DE" sz="1600" dirty="0"/>
          </a:p>
          <a:p>
            <a:pPr defTabSz="685800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</a:pPr>
            <a:endParaRPr lang="en-US" sz="1600" dirty="0"/>
          </a:p>
        </p:txBody>
      </p:sp>
      <p:sp>
        <p:nvSpPr>
          <p:cNvPr id="9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66725" y="5418000"/>
            <a:ext cx="6063501" cy="126000"/>
          </a:xfrm>
        </p:spPr>
        <p:txBody>
          <a:bodyPr/>
          <a:lstStyle/>
          <a:p>
            <a:r>
              <a:rPr lang="en-US" dirty="0"/>
              <a:t>University of Stuttgart</a:t>
            </a:r>
          </a:p>
        </p:txBody>
      </p:sp>
    </p:spTree>
    <p:extLst>
      <p:ext uri="{BB962C8B-B14F-4D97-AF65-F5344CB8AC3E}">
        <p14:creationId xmlns:p14="http://schemas.microsoft.com/office/powerpoint/2010/main" val="3786058597"/>
      </p:ext>
    </p:extLst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dirty="0">
                <a:latin typeface="+mn-lt"/>
              </a:rPr>
              <a:t>CHE-Ranking 2024/25: Master’s in Computer Science </a:t>
            </a:r>
            <a:r>
              <a:rPr lang="en-US" dirty="0">
                <a:solidFill>
                  <a:schemeClr val="bg1"/>
                </a:solidFill>
              </a:rPr>
              <a:t>(1/2)</a:t>
            </a:r>
            <a:endParaRPr lang="en-US" altLang="de-DE" strike="sngStrik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platzhalter 26"/>
          <p:cNvSpPr txBox="1">
            <a:spLocks/>
          </p:cNvSpPr>
          <p:nvPr/>
        </p:nvSpPr>
        <p:spPr>
          <a:xfrm>
            <a:off x="468000" y="1598400"/>
            <a:ext cx="3960000" cy="237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Placements in the top group</a:t>
            </a:r>
            <a:endParaRPr lang="en-US" altLang="de-DE" dirty="0">
              <a:solidFill>
                <a:srgbClr val="FF0000"/>
              </a:solidFill>
            </a:endParaRPr>
          </a:p>
        </p:txBody>
      </p:sp>
      <p:sp>
        <p:nvSpPr>
          <p:cNvPr id="16" name="Abgerundetes Rechteck 15"/>
          <p:cNvSpPr/>
          <p:nvPr/>
        </p:nvSpPr>
        <p:spPr>
          <a:xfrm>
            <a:off x="466725" y="1881890"/>
            <a:ext cx="3960000" cy="154093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  <a:tabLst>
                <a:tab pos="2151063" algn="l"/>
                <a:tab pos="2243138" algn="l"/>
              </a:tabLst>
            </a:pPr>
            <a:r>
              <a:rPr lang="en-US" altLang="de-DE" sz="1600" b="1" dirty="0">
                <a:solidFill>
                  <a:schemeClr val="bg1"/>
                </a:solidFill>
              </a:rPr>
              <a:t>Range of courses offered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2151063" algn="l"/>
                <a:tab pos="2243138" algn="l"/>
              </a:tabLst>
            </a:pPr>
            <a:r>
              <a:rPr lang="en-US" altLang="de-DE" sz="1600" b="1" dirty="0">
                <a:solidFill>
                  <a:schemeClr val="bg1"/>
                </a:solidFill>
              </a:rPr>
              <a:t>Research orientation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2151063" algn="l"/>
                <a:tab pos="2243138" algn="l"/>
              </a:tabLst>
            </a:pPr>
            <a:r>
              <a:rPr lang="en-US" altLang="de-DE" sz="1600" b="1" dirty="0">
                <a:solidFill>
                  <a:schemeClr val="bg1"/>
                </a:solidFill>
              </a:rPr>
              <a:t>Study organization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2151063" algn="l"/>
                <a:tab pos="2243138" algn="l"/>
              </a:tabLst>
            </a:pPr>
            <a:r>
              <a:rPr lang="en-US" altLang="de-DE" sz="1600" b="1" dirty="0">
                <a:solidFill>
                  <a:schemeClr val="bg1"/>
                </a:solidFill>
              </a:rPr>
              <a:t>Transition to the Master's degree course</a:t>
            </a:r>
          </a:p>
        </p:txBody>
      </p:sp>
      <p:sp>
        <p:nvSpPr>
          <p:cNvPr id="21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66725" y="5418000"/>
            <a:ext cx="6063501" cy="123111"/>
          </a:xfrm>
        </p:spPr>
        <p:txBody>
          <a:bodyPr/>
          <a:lstStyle/>
          <a:p>
            <a:r>
              <a:rPr lang="en-US" dirty="0"/>
              <a:t>University of Stuttgart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742894"/>
      </p:ext>
    </p:extLst>
  </p:cSld>
  <p:clrMapOvr>
    <a:masterClrMapping/>
  </p:clrMapOvr>
  <p:transition spd="med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68313" y="392400"/>
            <a:ext cx="8207375" cy="278290"/>
          </a:xfrm>
        </p:spPr>
        <p:txBody>
          <a:bodyPr/>
          <a:lstStyle/>
          <a:p>
            <a:r>
              <a:rPr lang="de-DE" altLang="de-DE" dirty="0">
                <a:latin typeface="+mn-lt"/>
              </a:rPr>
              <a:t>U-Multirank 2022</a:t>
            </a:r>
            <a:endParaRPr lang="en-GB" altLang="de-DE" strike="sngStrike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Overall </a:t>
            </a:r>
            <a:r>
              <a:rPr lang="en-US" dirty="0"/>
              <a:t>results</a:t>
            </a:r>
          </a:p>
        </p:txBody>
      </p:sp>
      <p:sp>
        <p:nvSpPr>
          <p:cNvPr id="30" name="Rechteck 29"/>
          <p:cNvSpPr/>
          <p:nvPr/>
        </p:nvSpPr>
        <p:spPr>
          <a:xfrm>
            <a:off x="467688" y="1602108"/>
            <a:ext cx="3960000" cy="2376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661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323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984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308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69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9631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5292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lnSpc>
                <a:spcPct val="120000"/>
              </a:lnSpc>
              <a:spcBef>
                <a:spcPts val="750"/>
              </a:spcBef>
              <a:buClr>
                <a:srgbClr val="00BEFF"/>
              </a:buClr>
            </a:pPr>
            <a:r>
              <a:rPr lang="en-US" altLang="de-DE" sz="1600" cap="all" dirty="0">
                <a:solidFill>
                  <a:schemeClr val="accent2"/>
                </a:solidFill>
              </a:rPr>
              <a:t>Subjects</a:t>
            </a:r>
          </a:p>
        </p:txBody>
      </p:sp>
      <p:sp>
        <p:nvSpPr>
          <p:cNvPr id="35" name="Rechteck 34"/>
          <p:cNvSpPr/>
          <p:nvPr/>
        </p:nvSpPr>
        <p:spPr>
          <a:xfrm>
            <a:off x="467688" y="1969200"/>
            <a:ext cx="3960000" cy="23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en-US"/>
            </a:defPPr>
            <a:lvl1pPr marL="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661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323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984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308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69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9631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5292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lnSpc>
                <a:spcPct val="120000"/>
              </a:lnSpc>
              <a:spcBef>
                <a:spcPts val="750"/>
              </a:spcBef>
              <a:buClr>
                <a:srgbClr val="00BEFF"/>
              </a:buClr>
            </a:pPr>
            <a:r>
              <a:rPr lang="en-US" altLang="de-DE" sz="1600" dirty="0"/>
              <a:t>Physics</a:t>
            </a:r>
          </a:p>
        </p:txBody>
      </p:sp>
      <p:sp>
        <p:nvSpPr>
          <p:cNvPr id="31" name="Abgerundetes Rechteck 30"/>
          <p:cNvSpPr/>
          <p:nvPr/>
        </p:nvSpPr>
        <p:spPr>
          <a:xfrm>
            <a:off x="467688" y="2278800"/>
            <a:ext cx="3960000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56616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13232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69848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426464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83080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139696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96312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852928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>
                <a:solidFill>
                  <a:schemeClr val="bg1"/>
                </a:solidFill>
              </a:rPr>
              <a:t>9x top grade A</a:t>
            </a:r>
          </a:p>
          <a:p>
            <a:r>
              <a:rPr lang="de-DE" altLang="de-DE" sz="1600" dirty="0">
                <a:solidFill>
                  <a:schemeClr val="bg1"/>
                </a:solidFill>
              </a:rPr>
              <a:t>i.e. </a:t>
            </a:r>
            <a:r>
              <a:rPr lang="en-US" altLang="de-DE" sz="1600" b="1" dirty="0">
                <a:solidFill>
                  <a:schemeClr val="bg1"/>
                </a:solidFill>
              </a:rPr>
              <a:t>1</a:t>
            </a:r>
            <a:r>
              <a:rPr lang="en-US" altLang="de-DE" sz="1600" b="1" baseline="30000" dirty="0">
                <a:solidFill>
                  <a:schemeClr val="bg1"/>
                </a:solidFill>
              </a:rPr>
              <a:t>st</a:t>
            </a:r>
            <a:r>
              <a:rPr lang="en-US" altLang="de-DE" sz="1600" b="1" dirty="0">
                <a:solidFill>
                  <a:schemeClr val="bg1"/>
                </a:solidFill>
              </a:rPr>
              <a:t> place </a:t>
            </a:r>
            <a:r>
              <a:rPr lang="de-DE" altLang="de-DE" sz="1600" dirty="0">
                <a:solidFill>
                  <a:schemeClr val="bg1"/>
                </a:solidFill>
              </a:rPr>
              <a:t>in Germany</a:t>
            </a:r>
          </a:p>
        </p:txBody>
      </p:sp>
      <p:sp>
        <p:nvSpPr>
          <p:cNvPr id="36" name="Rechteck 35"/>
          <p:cNvSpPr/>
          <p:nvPr/>
        </p:nvSpPr>
        <p:spPr>
          <a:xfrm>
            <a:off x="467688" y="3056400"/>
            <a:ext cx="3960000" cy="23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en-US"/>
            </a:defPPr>
            <a:lvl1pPr marL="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661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323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984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308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69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9631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5292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lnSpc>
                <a:spcPct val="120000"/>
              </a:lnSpc>
              <a:spcBef>
                <a:spcPts val="750"/>
              </a:spcBef>
              <a:buClr>
                <a:srgbClr val="00BEFF"/>
              </a:buClr>
            </a:pPr>
            <a:r>
              <a:rPr lang="en-US" altLang="de-DE" sz="1600" dirty="0"/>
              <a:t>Process Engineering</a:t>
            </a:r>
          </a:p>
        </p:txBody>
      </p:sp>
      <p:sp>
        <p:nvSpPr>
          <p:cNvPr id="32" name="Abgerundetes Rechteck 31"/>
          <p:cNvSpPr/>
          <p:nvPr/>
        </p:nvSpPr>
        <p:spPr>
          <a:xfrm>
            <a:off x="467688" y="3366000"/>
            <a:ext cx="3960000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56616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13232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69848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426464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83080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139696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96312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852928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>
                <a:solidFill>
                  <a:schemeClr val="bg1"/>
                </a:solidFill>
              </a:rPr>
              <a:t>8x top grade A</a:t>
            </a:r>
          </a:p>
          <a:p>
            <a:r>
              <a:rPr lang="de-DE" altLang="de-DE" sz="1600" dirty="0">
                <a:solidFill>
                  <a:schemeClr val="bg1"/>
                </a:solidFill>
              </a:rPr>
              <a:t>i.e. </a:t>
            </a:r>
            <a:r>
              <a:rPr lang="en-US" altLang="de-DE" sz="1600" b="1" dirty="0">
                <a:solidFill>
                  <a:schemeClr val="bg1"/>
                </a:solidFill>
              </a:rPr>
              <a:t>1</a:t>
            </a:r>
            <a:r>
              <a:rPr lang="en-US" altLang="de-DE" sz="1600" b="1" baseline="30000" dirty="0">
                <a:solidFill>
                  <a:schemeClr val="bg1"/>
                </a:solidFill>
              </a:rPr>
              <a:t>st</a:t>
            </a:r>
            <a:r>
              <a:rPr lang="en-US" altLang="de-DE" sz="1600" b="1" dirty="0">
                <a:solidFill>
                  <a:schemeClr val="bg1"/>
                </a:solidFill>
              </a:rPr>
              <a:t> place*</a:t>
            </a:r>
            <a:r>
              <a:rPr lang="de-DE" altLang="de-DE" sz="1600" b="1" dirty="0">
                <a:solidFill>
                  <a:schemeClr val="bg1"/>
                </a:solidFill>
              </a:rPr>
              <a:t> </a:t>
            </a:r>
            <a:r>
              <a:rPr lang="de-DE" altLang="de-DE" sz="1600" dirty="0">
                <a:solidFill>
                  <a:schemeClr val="bg1"/>
                </a:solidFill>
              </a:rPr>
              <a:t>in Germany</a:t>
            </a:r>
          </a:p>
        </p:txBody>
      </p:sp>
      <p:sp>
        <p:nvSpPr>
          <p:cNvPr id="37" name="Rechteck 36"/>
          <p:cNvSpPr/>
          <p:nvPr/>
        </p:nvSpPr>
        <p:spPr>
          <a:xfrm>
            <a:off x="467688" y="4143600"/>
            <a:ext cx="3960000" cy="23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en-US"/>
            </a:defPPr>
            <a:lvl1pPr marL="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661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323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984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308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69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9631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5292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lnSpc>
                <a:spcPct val="120000"/>
              </a:lnSpc>
              <a:spcBef>
                <a:spcPts val="750"/>
              </a:spcBef>
              <a:buClr>
                <a:srgbClr val="00BEFF"/>
              </a:buClr>
            </a:pPr>
            <a:r>
              <a:rPr lang="en-US" altLang="de-DE" sz="1600" dirty="0"/>
              <a:t>Computer Science</a:t>
            </a:r>
          </a:p>
        </p:txBody>
      </p:sp>
      <p:sp>
        <p:nvSpPr>
          <p:cNvPr id="33" name="Abgerundetes Rechteck 32"/>
          <p:cNvSpPr/>
          <p:nvPr/>
        </p:nvSpPr>
        <p:spPr>
          <a:xfrm>
            <a:off x="467688" y="4453200"/>
            <a:ext cx="3960000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56616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13232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69848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426464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83080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139696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96312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852928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>
                <a:solidFill>
                  <a:schemeClr val="bg1"/>
                </a:solidFill>
              </a:rPr>
              <a:t>8x top grade A</a:t>
            </a:r>
          </a:p>
          <a:p>
            <a:r>
              <a:rPr lang="de-DE" altLang="de-DE" sz="1600" dirty="0">
                <a:solidFill>
                  <a:schemeClr val="bg1"/>
                </a:solidFill>
              </a:rPr>
              <a:t>i.e. </a:t>
            </a:r>
            <a:r>
              <a:rPr lang="en-US" altLang="de-DE" sz="1600" b="1" dirty="0">
                <a:solidFill>
                  <a:schemeClr val="bg1"/>
                </a:solidFill>
              </a:rPr>
              <a:t>2</a:t>
            </a:r>
            <a:r>
              <a:rPr lang="en-US" altLang="de-DE" sz="1600" b="1" baseline="30000" dirty="0">
                <a:solidFill>
                  <a:schemeClr val="bg1"/>
                </a:solidFill>
              </a:rPr>
              <a:t>nd</a:t>
            </a:r>
            <a:r>
              <a:rPr lang="en-US" altLang="de-DE" sz="1600" b="1" dirty="0">
                <a:solidFill>
                  <a:schemeClr val="bg1"/>
                </a:solidFill>
              </a:rPr>
              <a:t> place*</a:t>
            </a:r>
            <a:r>
              <a:rPr lang="de-DE" altLang="de-DE" sz="1600" b="1" dirty="0">
                <a:solidFill>
                  <a:schemeClr val="bg1"/>
                </a:solidFill>
              </a:rPr>
              <a:t> </a:t>
            </a:r>
            <a:r>
              <a:rPr lang="de-DE" altLang="de-DE" sz="1600" dirty="0">
                <a:solidFill>
                  <a:schemeClr val="bg1"/>
                </a:solidFill>
              </a:rPr>
              <a:t>in Germany</a:t>
            </a:r>
          </a:p>
        </p:txBody>
      </p:sp>
      <p:sp>
        <p:nvSpPr>
          <p:cNvPr id="29" name="Rechteck 28"/>
          <p:cNvSpPr/>
          <p:nvPr/>
        </p:nvSpPr>
        <p:spPr>
          <a:xfrm>
            <a:off x="4715688" y="1602000"/>
            <a:ext cx="3960000" cy="2376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661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323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984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308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69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9631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5292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lnSpc>
                <a:spcPct val="120000"/>
              </a:lnSpc>
              <a:spcBef>
                <a:spcPts val="750"/>
              </a:spcBef>
              <a:buClr>
                <a:srgbClr val="00BEFF"/>
              </a:buClr>
            </a:pPr>
            <a:r>
              <a:rPr lang="en-US" altLang="de-DE" sz="1600" cap="all" dirty="0">
                <a:solidFill>
                  <a:schemeClr val="accent2"/>
                </a:solidFill>
              </a:rPr>
              <a:t>University</a:t>
            </a:r>
          </a:p>
        </p:txBody>
      </p:sp>
      <p:sp>
        <p:nvSpPr>
          <p:cNvPr id="28" name="Abgerundetes Rechteck 27"/>
          <p:cNvSpPr/>
          <p:nvPr/>
        </p:nvSpPr>
        <p:spPr>
          <a:xfrm>
            <a:off x="4715688" y="2278800"/>
            <a:ext cx="3960000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56616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13232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69848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426464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83080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139696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96312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852928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13232"/>
            <a:r>
              <a:rPr lang="de-DE" altLang="de-DE" sz="1600" dirty="0">
                <a:solidFill>
                  <a:schemeClr val="bg1"/>
                </a:solidFill>
              </a:rPr>
              <a:t>Top </a:t>
            </a:r>
            <a:r>
              <a:rPr lang="en-US" altLang="de-DE" sz="1600" dirty="0">
                <a:solidFill>
                  <a:schemeClr val="bg1"/>
                </a:solidFill>
              </a:rPr>
              <a:t>grade</a:t>
            </a:r>
            <a:r>
              <a:rPr lang="de-DE" altLang="de-DE" sz="1600" dirty="0">
                <a:solidFill>
                  <a:schemeClr val="bg1"/>
                </a:solidFill>
              </a:rPr>
              <a:t> in </a:t>
            </a:r>
            <a:r>
              <a:rPr lang="de-DE" altLang="de-DE" sz="1600" b="1" dirty="0">
                <a:solidFill>
                  <a:schemeClr val="bg1"/>
                </a:solidFill>
              </a:rPr>
              <a:t>12 </a:t>
            </a:r>
            <a:r>
              <a:rPr lang="de-DE" altLang="de-DE" sz="1600" b="1" dirty="0" err="1">
                <a:solidFill>
                  <a:schemeClr val="bg1"/>
                </a:solidFill>
              </a:rPr>
              <a:t>categories</a:t>
            </a:r>
            <a:r>
              <a:rPr lang="de-DE" altLang="de-DE" sz="1600" b="1" dirty="0">
                <a:solidFill>
                  <a:schemeClr val="bg1"/>
                </a:solidFill>
              </a:rPr>
              <a:t>,</a:t>
            </a:r>
          </a:p>
          <a:p>
            <a:r>
              <a:rPr lang="de-DE" altLang="de-DE" sz="1600" dirty="0">
                <a:solidFill>
                  <a:schemeClr val="bg1"/>
                </a:solidFill>
              </a:rPr>
              <a:t>i.e. </a:t>
            </a:r>
            <a:r>
              <a:rPr lang="de-DE" altLang="de-DE" sz="1600" b="1" dirty="0">
                <a:solidFill>
                  <a:schemeClr val="bg1"/>
                </a:solidFill>
              </a:rPr>
              <a:t>7</a:t>
            </a:r>
            <a:r>
              <a:rPr lang="en-US" altLang="de-DE" sz="1600" b="1" baseline="30000" dirty="0" err="1">
                <a:solidFill>
                  <a:schemeClr val="bg1"/>
                </a:solidFill>
              </a:rPr>
              <a:t>th</a:t>
            </a:r>
            <a:r>
              <a:rPr lang="de-DE" altLang="de-DE" sz="1600" b="1" dirty="0">
                <a:solidFill>
                  <a:schemeClr val="bg1"/>
                </a:solidFill>
              </a:rPr>
              <a:t> </a:t>
            </a:r>
            <a:r>
              <a:rPr lang="de-DE" altLang="de-DE" sz="1600" b="1" dirty="0" err="1">
                <a:solidFill>
                  <a:schemeClr val="bg1"/>
                </a:solidFill>
              </a:rPr>
              <a:t>place</a:t>
            </a:r>
            <a:r>
              <a:rPr lang="de-DE" altLang="de-DE" sz="1600" b="1" dirty="0">
                <a:solidFill>
                  <a:schemeClr val="bg1"/>
                </a:solidFill>
              </a:rPr>
              <a:t>* </a:t>
            </a:r>
            <a:r>
              <a:rPr lang="de-DE" altLang="de-DE" sz="1600" dirty="0">
                <a:solidFill>
                  <a:schemeClr val="bg1"/>
                </a:solidFill>
              </a:rPr>
              <a:t>in Germany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6044653" y="4901400"/>
            <a:ext cx="2631035" cy="2988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buClr>
                <a:schemeClr val="accent1"/>
              </a:buClr>
            </a:pPr>
            <a:r>
              <a:rPr lang="en-US" sz="1200" dirty="0"/>
              <a:t>*together with other universities</a:t>
            </a:r>
          </a:p>
        </p:txBody>
      </p:sp>
      <p:sp>
        <p:nvSpPr>
          <p:cNvPr id="15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66725" y="5418000"/>
            <a:ext cx="6063501" cy="126000"/>
          </a:xfrm>
        </p:spPr>
        <p:txBody>
          <a:bodyPr/>
          <a:lstStyle/>
          <a:p>
            <a:r>
              <a:rPr lang="en-US" dirty="0"/>
              <a:t>University of Stuttgart</a:t>
            </a:r>
          </a:p>
        </p:txBody>
      </p:sp>
    </p:spTree>
    <p:extLst>
      <p:ext uri="{BB962C8B-B14F-4D97-AF65-F5344CB8AC3E}">
        <p14:creationId xmlns:p14="http://schemas.microsoft.com/office/powerpoint/2010/main" val="3843607198"/>
      </p:ext>
    </p:extLst>
  </p:cSld>
  <p:clrMapOvr>
    <a:masterClrMapping/>
  </p:clrMapOvr>
  <p:transition spd="med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U-Multirank 2022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Single indicators - national</a:t>
            </a:r>
          </a:p>
        </p:txBody>
      </p:sp>
      <p:sp>
        <p:nvSpPr>
          <p:cNvPr id="5" name="Textplatzhalter 26"/>
          <p:cNvSpPr txBox="1">
            <a:spLocks/>
          </p:cNvSpPr>
          <p:nvPr/>
        </p:nvSpPr>
        <p:spPr>
          <a:xfrm>
            <a:off x="467038" y="1598945"/>
            <a:ext cx="3960000" cy="237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defPPr>
              <a:defRPr lang="en-US"/>
            </a:defPPr>
            <a:lvl1pPr indent="0" defTabSz="685800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600"/>
            </a:lvl1pPr>
            <a:lvl2pPr marL="360363" indent="-184150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/>
            </a:lvl2pPr>
            <a:lvl3pPr marL="536575" indent="-176213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/>
            </a:lvl3pPr>
            <a:lvl4pPr marL="720725" indent="-184150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/>
            </a:lvl4pPr>
            <a:lvl5pPr marL="896938" indent="-176213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/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r>
              <a:rPr lang="en-US" altLang="de-DE" dirty="0"/>
              <a:t>“</a:t>
            </a:r>
            <a:r>
              <a:rPr lang="de-DE" dirty="0"/>
              <a:t>Gender Balance</a:t>
            </a:r>
            <a:r>
              <a:rPr lang="en-US" altLang="de-DE" dirty="0"/>
              <a:t>”</a:t>
            </a:r>
            <a:endParaRPr lang="de-DE" altLang="de-DE" dirty="0"/>
          </a:p>
        </p:txBody>
      </p:sp>
      <p:sp>
        <p:nvSpPr>
          <p:cNvPr id="6" name="Abgerundetes Rechteck 5"/>
          <p:cNvSpPr/>
          <p:nvPr/>
        </p:nvSpPr>
        <p:spPr>
          <a:xfrm>
            <a:off x="468625" y="1843745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151063" algn="l"/>
                <a:tab pos="2243138" algn="l"/>
              </a:tabLst>
            </a:pPr>
            <a:r>
              <a:rPr lang="en-US" altLang="de-DE" sz="1600" b="1" dirty="0">
                <a:solidFill>
                  <a:schemeClr val="bg1"/>
                </a:solidFill>
              </a:rPr>
              <a:t>Computer Science in top 4</a:t>
            </a:r>
          </a:p>
        </p:txBody>
      </p:sp>
      <p:sp>
        <p:nvSpPr>
          <p:cNvPr id="9" name="Textplatzhalter 26"/>
          <p:cNvSpPr txBox="1">
            <a:spLocks/>
          </p:cNvSpPr>
          <p:nvPr/>
        </p:nvSpPr>
        <p:spPr>
          <a:xfrm>
            <a:off x="468313" y="2401745"/>
            <a:ext cx="3960000" cy="237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dirty="0"/>
              <a:t>“</a:t>
            </a:r>
            <a:r>
              <a:rPr lang="en-US" dirty="0"/>
              <a:t>Income from private sources</a:t>
            </a:r>
            <a:r>
              <a:rPr lang="en-US" altLang="de-DE" dirty="0"/>
              <a:t>”</a:t>
            </a:r>
          </a:p>
        </p:txBody>
      </p:sp>
      <p:sp>
        <p:nvSpPr>
          <p:cNvPr id="10" name="Abgerundetes Rechteck 9"/>
          <p:cNvSpPr/>
          <p:nvPr/>
        </p:nvSpPr>
        <p:spPr>
          <a:xfrm>
            <a:off x="466725" y="2646545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151063" algn="l"/>
                <a:tab pos="2243138" algn="l"/>
              </a:tabLst>
            </a:pPr>
            <a:r>
              <a:rPr lang="en-US" altLang="de-DE" sz="1600" b="1" dirty="0">
                <a:solidFill>
                  <a:schemeClr val="bg1"/>
                </a:solidFill>
              </a:rPr>
              <a:t>Chemistry in top 4</a:t>
            </a:r>
          </a:p>
        </p:txBody>
      </p:sp>
      <p:sp>
        <p:nvSpPr>
          <p:cNvPr id="11" name="Textplatzhalter 26"/>
          <p:cNvSpPr txBox="1">
            <a:spLocks/>
          </p:cNvSpPr>
          <p:nvPr/>
        </p:nvSpPr>
        <p:spPr>
          <a:xfrm>
            <a:off x="468313" y="3204545"/>
            <a:ext cx="3960000" cy="237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dirty="0"/>
              <a:t>“</a:t>
            </a:r>
            <a:r>
              <a:rPr lang="en-US" dirty="0"/>
              <a:t>Co-publications with industrial partners</a:t>
            </a:r>
            <a:r>
              <a:rPr lang="en-US" altLang="de-DE" dirty="0"/>
              <a:t>”</a:t>
            </a:r>
          </a:p>
        </p:txBody>
      </p:sp>
      <p:sp>
        <p:nvSpPr>
          <p:cNvPr id="12" name="Abgerundetes Rechteck 11"/>
          <p:cNvSpPr/>
          <p:nvPr/>
        </p:nvSpPr>
        <p:spPr>
          <a:xfrm>
            <a:off x="466725" y="3449345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151063" algn="l"/>
                <a:tab pos="2243138" algn="l"/>
              </a:tabLst>
            </a:pPr>
            <a:r>
              <a:rPr lang="en-US" altLang="de-DE" sz="1600" b="1" dirty="0">
                <a:solidFill>
                  <a:schemeClr val="bg1"/>
                </a:solidFill>
              </a:rPr>
              <a:t>Mathematics in top 4</a:t>
            </a:r>
          </a:p>
        </p:txBody>
      </p:sp>
      <p:sp>
        <p:nvSpPr>
          <p:cNvPr id="13" name="Textplatzhalter 26"/>
          <p:cNvSpPr txBox="1">
            <a:spLocks/>
          </p:cNvSpPr>
          <p:nvPr/>
        </p:nvSpPr>
        <p:spPr>
          <a:xfrm>
            <a:off x="468313" y="4006800"/>
            <a:ext cx="3960000" cy="237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dirty="0"/>
              <a:t>“</a:t>
            </a:r>
            <a:r>
              <a:rPr lang="en-US" dirty="0"/>
              <a:t>Income with industrial partners</a:t>
            </a:r>
            <a:r>
              <a:rPr lang="en-US" altLang="de-DE" dirty="0"/>
              <a:t>”</a:t>
            </a:r>
          </a:p>
        </p:txBody>
      </p:sp>
      <p:sp>
        <p:nvSpPr>
          <p:cNvPr id="14" name="Abgerundetes Rechteck 13"/>
          <p:cNvSpPr/>
          <p:nvPr/>
        </p:nvSpPr>
        <p:spPr>
          <a:xfrm>
            <a:off x="466725" y="4251600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151063" algn="l"/>
                <a:tab pos="2243138" algn="l"/>
              </a:tabLst>
            </a:pPr>
            <a:r>
              <a:rPr lang="en-US" altLang="de-DE" sz="1600" b="1" dirty="0">
                <a:solidFill>
                  <a:schemeClr val="bg1"/>
                </a:solidFill>
              </a:rPr>
              <a:t>Electrical Engineering in top 4</a:t>
            </a:r>
          </a:p>
        </p:txBody>
      </p:sp>
      <p:sp>
        <p:nvSpPr>
          <p:cNvPr id="15" name="Textplatzhalter 26"/>
          <p:cNvSpPr txBox="1">
            <a:spLocks/>
          </p:cNvSpPr>
          <p:nvPr/>
        </p:nvSpPr>
        <p:spPr>
          <a:xfrm>
            <a:off x="4716000" y="1598945"/>
            <a:ext cx="3960000" cy="237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dirty="0"/>
              <a:t>“</a:t>
            </a:r>
            <a:r>
              <a:rPr lang="en-US" dirty="0"/>
              <a:t>Research publications (absolute numbers)</a:t>
            </a:r>
            <a:r>
              <a:rPr lang="en-US" altLang="de-DE" dirty="0"/>
              <a:t>”</a:t>
            </a:r>
          </a:p>
        </p:txBody>
      </p:sp>
      <p:sp>
        <p:nvSpPr>
          <p:cNvPr id="16" name="Abgerundetes Rechteck 15"/>
          <p:cNvSpPr/>
          <p:nvPr/>
        </p:nvSpPr>
        <p:spPr>
          <a:xfrm>
            <a:off x="4716000" y="1843745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151063" algn="l"/>
                <a:tab pos="2243138" algn="l"/>
              </a:tabLst>
            </a:pPr>
            <a:r>
              <a:rPr lang="en-US" altLang="de-DE" sz="1600" b="1" dirty="0">
                <a:solidFill>
                  <a:schemeClr val="bg1"/>
                </a:solidFill>
              </a:rPr>
              <a:t>Civil Engineering in top 5</a:t>
            </a:r>
          </a:p>
        </p:txBody>
      </p:sp>
      <p:sp>
        <p:nvSpPr>
          <p:cNvPr id="7" name="Textplatzhalter 26"/>
          <p:cNvSpPr txBox="1">
            <a:spLocks/>
          </p:cNvSpPr>
          <p:nvPr/>
        </p:nvSpPr>
        <p:spPr>
          <a:xfrm>
            <a:off x="4715688" y="2401200"/>
            <a:ext cx="3960000" cy="597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dirty="0"/>
              <a:t>“</a:t>
            </a:r>
            <a:r>
              <a:rPr lang="en-US" dirty="0"/>
              <a:t>International orientation of master programs</a:t>
            </a:r>
            <a:r>
              <a:rPr lang="en-US" altLang="de-DE" dirty="0"/>
              <a:t>”</a:t>
            </a:r>
          </a:p>
        </p:txBody>
      </p:sp>
      <p:sp>
        <p:nvSpPr>
          <p:cNvPr id="8" name="Abgerundetes Rechteck 7"/>
          <p:cNvSpPr/>
          <p:nvPr/>
        </p:nvSpPr>
        <p:spPr>
          <a:xfrm>
            <a:off x="4715688" y="3006000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151063" algn="l"/>
                <a:tab pos="2243138" algn="l"/>
              </a:tabLst>
            </a:pPr>
            <a:r>
              <a:rPr lang="en-US" altLang="de-DE" sz="1600" b="1" dirty="0">
                <a:solidFill>
                  <a:schemeClr val="bg1"/>
                </a:solidFill>
              </a:rPr>
              <a:t>Mechanical Engineering in top 5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University of Stuttgart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8358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22800" y="912032"/>
            <a:ext cx="4118110" cy="1360800"/>
          </a:xfrm>
        </p:spPr>
        <p:txBody>
          <a:bodyPr/>
          <a:lstStyle/>
          <a:p>
            <a:r>
              <a:rPr lang="en-US" dirty="0"/>
              <a:t>Prizes and Awards</a:t>
            </a:r>
            <a:br>
              <a:rPr lang="en-US" dirty="0"/>
            </a:br>
            <a:r>
              <a:rPr lang="en-US" sz="2000" dirty="0"/>
              <a:t>(Examples)</a:t>
            </a:r>
          </a:p>
        </p:txBody>
      </p:sp>
    </p:spTree>
    <p:extLst>
      <p:ext uri="{BB962C8B-B14F-4D97-AF65-F5344CB8AC3E}">
        <p14:creationId xmlns:p14="http://schemas.microsoft.com/office/powerpoint/2010/main" val="55058358"/>
      </p:ext>
    </p:extLst>
  </p:cSld>
  <p:clrMapOvr>
    <a:masterClrMapping/>
  </p:clrMapOvr>
  <p:transition spd="med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dirty="0"/>
              <a:t>Leibniz Prizes since 2000</a:t>
            </a:r>
            <a:endParaRPr lang="en-US" dirty="0"/>
          </a:p>
        </p:txBody>
      </p:sp>
      <p:sp>
        <p:nvSpPr>
          <p:cNvPr id="19" name="Textplatzhalter 1"/>
          <p:cNvSpPr>
            <a:spLocks noGrp="1"/>
          </p:cNvSpPr>
          <p:nvPr>
            <p:ph type="body" sz="quarter" idx="16"/>
          </p:nvPr>
        </p:nvSpPr>
        <p:spPr>
          <a:xfrm>
            <a:off x="1731740" y="1431831"/>
            <a:ext cx="2814006" cy="822570"/>
          </a:xfrm>
        </p:spPr>
        <p:txBody>
          <a:bodyPr/>
          <a:lstStyle/>
          <a:p>
            <a:r>
              <a:rPr lang="en-US" altLang="de-DE" b="1" dirty="0"/>
              <a:t>Prof. </a:t>
            </a:r>
            <a:r>
              <a:rPr lang="en-US" altLang="de-DE" b="1" dirty="0" err="1"/>
              <a:t>Achim</a:t>
            </a:r>
            <a:r>
              <a:rPr lang="en-US" altLang="de-DE" b="1" dirty="0"/>
              <a:t> </a:t>
            </a:r>
            <a:r>
              <a:rPr lang="en-US" altLang="de-DE" b="1" dirty="0" err="1"/>
              <a:t>Menges</a:t>
            </a:r>
            <a:br>
              <a:rPr lang="en-US" altLang="de-DE" b="1" dirty="0"/>
            </a:br>
            <a:r>
              <a:rPr lang="en-US" dirty="0"/>
              <a:t>Leibniz Prize Architecture </a:t>
            </a:r>
            <a:r>
              <a:rPr lang="en-US" sz="1100" dirty="0"/>
              <a:t>- </a:t>
            </a:r>
            <a:r>
              <a:rPr lang="en-US" altLang="de-DE" sz="1100" dirty="0"/>
              <a:t>2023</a:t>
            </a:r>
            <a:endParaRPr lang="en-US" sz="1100" dirty="0"/>
          </a:p>
        </p:txBody>
      </p:sp>
      <p:pic>
        <p:nvPicPr>
          <p:cNvPr id="21" name="Bildplatzhalter 21" descr="Portrait of Achim Menges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84" t="21190" r="31310" b="48923"/>
          <a:stretch/>
        </p:blipFill>
        <p:spPr>
          <a:xfrm>
            <a:off x="482226" y="1305000"/>
            <a:ext cx="1080000" cy="1080000"/>
          </a:xfrm>
        </p:spPr>
      </p:pic>
      <p:sp>
        <p:nvSpPr>
          <p:cNvPr id="20" name="Textfeld 19"/>
          <p:cNvSpPr txBox="1"/>
          <p:nvPr/>
        </p:nvSpPr>
        <p:spPr>
          <a:xfrm>
            <a:off x="482400" y="24012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en-US" sz="700" dirty="0">
                <a:solidFill>
                  <a:schemeClr val="bg2"/>
                </a:solidFill>
              </a:rPr>
              <a:t>Photo: Uli Regenscheit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6"/>
          </p:nvPr>
        </p:nvSpPr>
        <p:spPr>
          <a:xfrm>
            <a:off x="1731600" y="2777331"/>
            <a:ext cx="2700000" cy="822570"/>
          </a:xfrm>
        </p:spPr>
        <p:txBody>
          <a:bodyPr/>
          <a:lstStyle/>
          <a:p>
            <a:r>
              <a:rPr lang="en-US" b="1" dirty="0"/>
              <a:t>Prof. Artemis </a:t>
            </a:r>
            <a:r>
              <a:rPr lang="en-US" b="1" dirty="0" err="1"/>
              <a:t>Alexiadou</a:t>
            </a:r>
            <a:br>
              <a:rPr lang="en-US" b="1" dirty="0"/>
            </a:br>
            <a:r>
              <a:rPr lang="en-US" dirty="0"/>
              <a:t>Leibniz Prize Linguistics </a:t>
            </a:r>
            <a:r>
              <a:rPr lang="en-US" sz="1100" dirty="0"/>
              <a:t>- 2014</a:t>
            </a:r>
          </a:p>
        </p:txBody>
      </p:sp>
      <p:pic>
        <p:nvPicPr>
          <p:cNvPr id="82" name="Bildplatzhalter 18" descr="Portrait of Artemis Alexiadou"/>
          <p:cNvPicPr>
            <a:picLocks noGrp="1" noChangeAspect="1"/>
          </p:cNvPicPr>
          <p:nvPr>
            <p:ph type="pic"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1" b="2841"/>
          <a:stretch>
            <a:fillRect/>
          </a:stretch>
        </p:blipFill>
        <p:spPr>
          <a:xfrm>
            <a:off x="482400" y="2650500"/>
            <a:ext cx="1080000" cy="1080000"/>
          </a:xfrm>
          <a:prstGeom prst="ellipse">
            <a:avLst/>
          </a:prstGeom>
        </p:spPr>
      </p:pic>
      <p:sp>
        <p:nvSpPr>
          <p:cNvPr id="16" name="Textfeld 15"/>
          <p:cNvSpPr txBox="1"/>
          <p:nvPr/>
        </p:nvSpPr>
        <p:spPr>
          <a:xfrm>
            <a:off x="385350" y="3758839"/>
            <a:ext cx="1346390" cy="11870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en-US" sz="700" dirty="0">
                <a:solidFill>
                  <a:schemeClr val="bg2"/>
                </a:solidFill>
              </a:rPr>
              <a:t>Photo: David Ausserhofer/DFG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8"/>
          </p:nvPr>
        </p:nvSpPr>
        <p:spPr>
          <a:xfrm>
            <a:off x="1731600" y="4126599"/>
            <a:ext cx="2700000" cy="818802"/>
          </a:xfrm>
        </p:spPr>
        <p:txBody>
          <a:bodyPr/>
          <a:lstStyle/>
          <a:p>
            <a:r>
              <a:rPr lang="en-US" b="1" dirty="0"/>
              <a:t>Prof. Jörg Wrachtrup</a:t>
            </a:r>
            <a:br>
              <a:rPr lang="en-US" dirty="0"/>
            </a:br>
            <a:r>
              <a:rPr lang="en-US" dirty="0"/>
              <a:t>Leibniz Prize Experimental Physics </a:t>
            </a:r>
            <a:r>
              <a:rPr lang="en-US" sz="1100" dirty="0"/>
              <a:t>- 2011</a:t>
            </a:r>
          </a:p>
        </p:txBody>
      </p:sp>
      <p:pic>
        <p:nvPicPr>
          <p:cNvPr id="14" name="Bildplatzhalter 4" descr="Portrait of Jörg Wrachtrup"/>
          <p:cNvPicPr>
            <a:picLocks noGrp="1" noChangeAspect="1"/>
          </p:cNvPicPr>
          <p:nvPr>
            <p:ph type="pic" sz="quarter" idx="27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4" t="872" r="372" b="1244"/>
          <a:stretch/>
        </p:blipFill>
        <p:spPr>
          <a:xfrm>
            <a:off x="482400" y="3996000"/>
            <a:ext cx="1080000" cy="1080000"/>
          </a:xfrm>
        </p:spPr>
      </p:pic>
      <p:sp>
        <p:nvSpPr>
          <p:cNvPr id="15" name="Textfeld 14"/>
          <p:cNvSpPr txBox="1"/>
          <p:nvPr/>
        </p:nvSpPr>
        <p:spPr>
          <a:xfrm>
            <a:off x="482400" y="5096700"/>
            <a:ext cx="1044000" cy="10083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en-US" sz="700" dirty="0">
                <a:solidFill>
                  <a:schemeClr val="bg2"/>
                </a:solidFill>
              </a:rPr>
              <a:t>Photo: David Ausserhofer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b="1" dirty="0"/>
              <a:t>Prof. Frank </a:t>
            </a:r>
            <a:r>
              <a:rPr lang="en-US" b="1" dirty="0" err="1"/>
              <a:t>Allgöwer</a:t>
            </a:r>
            <a:br>
              <a:rPr lang="en-US" dirty="0"/>
            </a:br>
            <a:r>
              <a:rPr lang="en-US" dirty="0"/>
              <a:t>Leibniz Prize Cybernetics </a:t>
            </a:r>
            <a:r>
              <a:rPr lang="en-US" sz="1100" dirty="0"/>
              <a:t>- 2004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28" name="Bildplatzhalter 23552" descr="Portrait of Frank Allgöwer"/>
          <p:cNvPicPr>
            <a:picLocks noGrp="1" noChangeAspect="1"/>
          </p:cNvPicPr>
          <p:nvPr>
            <p:ph type="pic" sz="quarter" idx="29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2" r="1742"/>
          <a:stretch>
            <a:fillRect/>
          </a:stretch>
        </p:blipFill>
        <p:spPr/>
      </p:pic>
      <p:sp>
        <p:nvSpPr>
          <p:cNvPr id="17" name="Textfeld 16"/>
          <p:cNvSpPr txBox="1"/>
          <p:nvPr/>
        </p:nvSpPr>
        <p:spPr>
          <a:xfrm>
            <a:off x="4716000" y="24012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en-US" sz="700" dirty="0">
                <a:solidFill>
                  <a:schemeClr val="bg2"/>
                </a:solidFill>
              </a:rPr>
              <a:t>Photo: Uli Regenscheit  </a:t>
            </a:r>
          </a:p>
        </p:txBody>
      </p:sp>
      <p:sp>
        <p:nvSpPr>
          <p:cNvPr id="46" name="Textplatzhalter 4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b="1" dirty="0"/>
              <a:t>Prof. Hans-Joachim Werner</a:t>
            </a:r>
            <a:br>
              <a:rPr lang="en-US" dirty="0"/>
            </a:br>
            <a:r>
              <a:rPr lang="en-US" dirty="0"/>
              <a:t>Leibniz Prize Theoretical Chemistry </a:t>
            </a:r>
            <a:r>
              <a:rPr lang="en-US" sz="1100" dirty="0"/>
              <a:t>- 2000</a:t>
            </a:r>
          </a:p>
        </p:txBody>
      </p:sp>
      <p:pic>
        <p:nvPicPr>
          <p:cNvPr id="27" name="Bildplatzhalter 23" descr="Portrait of Hans-Joachim Werner"/>
          <p:cNvPicPr>
            <a:picLocks noGrp="1" noChangeAspect="1"/>
          </p:cNvPicPr>
          <p:nvPr>
            <p:ph type="pic" sz="quarter" idx="30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2" r="1742"/>
          <a:stretch>
            <a:fillRect/>
          </a:stretch>
        </p:blipFill>
        <p:spPr/>
      </p:pic>
      <p:sp>
        <p:nvSpPr>
          <p:cNvPr id="18" name="Textfeld 17"/>
          <p:cNvSpPr txBox="1"/>
          <p:nvPr/>
        </p:nvSpPr>
        <p:spPr>
          <a:xfrm>
            <a:off x="4716000" y="37548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en-US" sz="700" dirty="0">
                <a:solidFill>
                  <a:schemeClr val="bg2"/>
                </a:solidFill>
              </a:rPr>
              <a:t>Photo: Uli Regenscheit</a:t>
            </a:r>
          </a:p>
        </p:txBody>
      </p:sp>
      <p:sp>
        <p:nvSpPr>
          <p:cNvPr id="85" name="Ellipse 84" descr="Graphical element"/>
          <p:cNvSpPr/>
          <p:nvPr/>
        </p:nvSpPr>
        <p:spPr>
          <a:xfrm>
            <a:off x="3639312" y="3730500"/>
            <a:ext cx="8516488" cy="8516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r>
              <a:rPr lang="en-US" dirty="0"/>
              <a:t>University of Stuttgart</a:t>
            </a:r>
          </a:p>
        </p:txBody>
      </p:sp>
    </p:spTree>
    <p:extLst>
      <p:ext uri="{BB962C8B-B14F-4D97-AF65-F5344CB8AC3E}">
        <p14:creationId xmlns:p14="http://schemas.microsoft.com/office/powerpoint/2010/main" val="1156654562"/>
      </p:ext>
    </p:extLst>
  </p:cSld>
  <p:clrMapOvr>
    <a:masterClrMapping/>
  </p:clrMapOvr>
  <p:transition spd="med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0"/>
          <p:cNvSpPr>
            <a:spLocks noGrp="1"/>
          </p:cNvSpPr>
          <p:nvPr>
            <p:ph type="title"/>
          </p:nvPr>
        </p:nvSpPr>
        <p:spPr>
          <a:xfrm>
            <a:off x="468000" y="396000"/>
            <a:ext cx="3963740" cy="518400"/>
          </a:xfrm>
        </p:spPr>
        <p:txBody>
          <a:bodyPr/>
          <a:lstStyle/>
          <a:p>
            <a:r>
              <a:rPr lang="en-US" altLang="de-DE" dirty="0">
                <a:latin typeface="+mn-lt"/>
              </a:rPr>
              <a:t>Alexander von Humboldt </a:t>
            </a:r>
            <a:r>
              <a:rPr lang="en-US" altLang="de-DE" dirty="0"/>
              <a:t>Professorship</a:t>
            </a:r>
            <a:endParaRPr lang="en-US" dirty="0">
              <a:latin typeface="+mn-lt"/>
            </a:endParaRPr>
          </a:p>
        </p:txBody>
      </p:sp>
      <p:sp>
        <p:nvSpPr>
          <p:cNvPr id="22" name="Textplatzhalter 1"/>
          <p:cNvSpPr>
            <a:spLocks noGrp="1"/>
          </p:cNvSpPr>
          <p:nvPr>
            <p:ph type="body" sz="quarter" idx="16"/>
          </p:nvPr>
        </p:nvSpPr>
        <p:spPr>
          <a:xfrm>
            <a:off x="1731740" y="1431831"/>
            <a:ext cx="2814006" cy="822570"/>
          </a:xfrm>
        </p:spPr>
        <p:txBody>
          <a:bodyPr/>
          <a:lstStyle/>
          <a:p>
            <a:r>
              <a:rPr lang="de-DE" altLang="de-DE" b="1" dirty="0"/>
              <a:t>Prof. Dr. Dieter Schmalstieg</a:t>
            </a:r>
            <a:br>
              <a:rPr lang="de-DE" altLang="de-DE" b="1" dirty="0"/>
            </a:br>
            <a:r>
              <a:rPr lang="de-DE" altLang="de-DE" dirty="0"/>
              <a:t>Visual Computing, Alexander von Humboldt </a:t>
            </a:r>
            <a:r>
              <a:rPr lang="de-DE" altLang="de-DE" dirty="0" err="1"/>
              <a:t>Professorship</a:t>
            </a:r>
            <a:r>
              <a:rPr lang="de-DE" altLang="de-DE" dirty="0"/>
              <a:t>                   </a:t>
            </a:r>
            <a:r>
              <a:rPr lang="de-DE" altLang="de-DE" sz="1100" dirty="0"/>
              <a:t>2023</a:t>
            </a:r>
            <a:endParaRPr lang="en-GB" sz="1100" dirty="0"/>
          </a:p>
        </p:txBody>
      </p:sp>
      <p:pic>
        <p:nvPicPr>
          <p:cNvPr id="28" name="Bildplatzhalter 27" descr="Portrait of Dieter Schmalstieg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30" t="6097" r="43066" b="63812"/>
          <a:stretch/>
        </p:blipFill>
        <p:spPr>
          <a:xfrm>
            <a:off x="482400" y="1306800"/>
            <a:ext cx="1080000" cy="1080000"/>
          </a:xfrm>
        </p:spPr>
      </p:pic>
      <p:sp>
        <p:nvSpPr>
          <p:cNvPr id="19" name="Textfeld 18"/>
          <p:cNvSpPr txBox="1"/>
          <p:nvPr/>
        </p:nvSpPr>
        <p:spPr>
          <a:xfrm>
            <a:off x="482400" y="2401200"/>
            <a:ext cx="1288745" cy="1227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de-DE" sz="700" dirty="0" err="1">
                <a:solidFill>
                  <a:schemeClr val="bg2"/>
                </a:solidFill>
              </a:rPr>
              <a:t>Photo</a:t>
            </a:r>
            <a:r>
              <a:rPr lang="de-DE" sz="700" dirty="0">
                <a:solidFill>
                  <a:schemeClr val="bg2"/>
                </a:solidFill>
              </a:rPr>
              <a:t>: Humboldt </a:t>
            </a:r>
            <a:r>
              <a:rPr lang="de-DE" sz="700" dirty="0" err="1">
                <a:solidFill>
                  <a:schemeClr val="bg2"/>
                </a:solidFill>
              </a:rPr>
              <a:t>Foundation</a:t>
            </a:r>
            <a:endParaRPr lang="de-DE" sz="700" dirty="0">
              <a:solidFill>
                <a:schemeClr val="bg2"/>
              </a:solidFill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6"/>
          </p:nvPr>
        </p:nvSpPr>
        <p:spPr>
          <a:xfrm>
            <a:off x="1731740" y="2779200"/>
            <a:ext cx="2700000" cy="953169"/>
          </a:xfrm>
        </p:spPr>
        <p:txBody>
          <a:bodyPr/>
          <a:lstStyle/>
          <a:p>
            <a:r>
              <a:rPr lang="en-US" altLang="de-DE" b="1" dirty="0"/>
              <a:t>Prof. </a:t>
            </a:r>
            <a:r>
              <a:rPr lang="en-US" altLang="de-DE" b="1" dirty="0" err="1"/>
              <a:t>Hidenori</a:t>
            </a:r>
            <a:r>
              <a:rPr lang="en-US" altLang="de-DE" b="1" dirty="0"/>
              <a:t> Takagi</a:t>
            </a:r>
            <a:br>
              <a:rPr lang="en-US" altLang="de-DE" b="1" dirty="0"/>
            </a:br>
            <a:r>
              <a:rPr lang="en-US" altLang="de-DE" dirty="0"/>
              <a:t>Solid State Research, Alexander von Humboldt Professorship     </a:t>
            </a:r>
            <a:r>
              <a:rPr lang="en-US" altLang="de-DE" sz="1100" dirty="0"/>
              <a:t>2013</a:t>
            </a:r>
            <a:endParaRPr lang="en-US" sz="1100" dirty="0"/>
          </a:p>
        </p:txBody>
      </p:sp>
      <p:pic>
        <p:nvPicPr>
          <p:cNvPr id="17" name="Bildplatzhalter 25" descr="Portrait of Hidenori Takagi"/>
          <p:cNvPicPr>
            <a:picLocks noGrp="1" noChangeAspect="1"/>
          </p:cNvPicPr>
          <p:nvPr>
            <p:ph type="pic"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00" y="2649600"/>
            <a:ext cx="1080000" cy="1080000"/>
          </a:xfrm>
        </p:spPr>
      </p:pic>
      <p:sp>
        <p:nvSpPr>
          <p:cNvPr id="16" name="Textfeld 15"/>
          <p:cNvSpPr txBox="1"/>
          <p:nvPr/>
        </p:nvSpPr>
        <p:spPr>
          <a:xfrm>
            <a:off x="385200" y="37584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de-DE" sz="700" dirty="0" err="1">
                <a:solidFill>
                  <a:schemeClr val="bg2"/>
                </a:solidFill>
              </a:rPr>
              <a:t>Photo</a:t>
            </a:r>
            <a:r>
              <a:rPr lang="de-DE" sz="700" dirty="0">
                <a:solidFill>
                  <a:schemeClr val="bg2"/>
                </a:solidFill>
              </a:rPr>
              <a:t>: MPI-FKF</a:t>
            </a:r>
          </a:p>
        </p:txBody>
      </p:sp>
      <p:sp>
        <p:nvSpPr>
          <p:cNvPr id="14" name="Titel 10"/>
          <p:cNvSpPr txBox="1">
            <a:spLocks/>
          </p:cNvSpPr>
          <p:nvPr/>
        </p:nvSpPr>
        <p:spPr>
          <a:xfrm>
            <a:off x="4716000" y="399600"/>
            <a:ext cx="4241862" cy="2772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de-DE" dirty="0">
                <a:latin typeface="+mn-lt"/>
              </a:rPr>
              <a:t>Max Planck Research Award </a:t>
            </a:r>
            <a:endParaRPr lang="en-US" dirty="0">
              <a:latin typeface="+mn-lt"/>
            </a:endParaRPr>
          </a:p>
        </p:txBody>
      </p:sp>
      <p:sp>
        <p:nvSpPr>
          <p:cNvPr id="24" name="Textplatzhalter 37"/>
          <p:cNvSpPr>
            <a:spLocks noGrp="1"/>
          </p:cNvSpPr>
          <p:nvPr>
            <p:ph type="body" sz="quarter" idx="26"/>
          </p:nvPr>
        </p:nvSpPr>
        <p:spPr>
          <a:xfrm>
            <a:off x="5965340" y="1436399"/>
            <a:ext cx="2700000" cy="948599"/>
          </a:xfrm>
        </p:spPr>
        <p:txBody>
          <a:bodyPr/>
          <a:lstStyle/>
          <a:p>
            <a:r>
              <a:rPr lang="en-US" altLang="de-DE" b="1" dirty="0"/>
              <a:t>Prof. Jörg Wrachtrup</a:t>
            </a:r>
            <a:br>
              <a:rPr lang="en-US" altLang="de-DE" dirty="0"/>
            </a:br>
            <a:r>
              <a:rPr lang="en-US" altLang="de-DE" dirty="0"/>
              <a:t>Physics – Quantum-Nano Science                                           </a:t>
            </a:r>
            <a:r>
              <a:rPr lang="en-US" altLang="de-DE" sz="1100" dirty="0"/>
              <a:t>2014</a:t>
            </a:r>
          </a:p>
        </p:txBody>
      </p:sp>
      <p:pic>
        <p:nvPicPr>
          <p:cNvPr id="18" name="Grafik 17" descr="Portrait of Jörg Wrachtru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6000" y="1306800"/>
            <a:ext cx="1079086" cy="1079086"/>
          </a:xfrm>
          <a:prstGeom prst="rect">
            <a:avLst/>
          </a:prstGeom>
        </p:spPr>
      </p:pic>
      <p:sp>
        <p:nvSpPr>
          <p:cNvPr id="21" name="Textfeld 20"/>
          <p:cNvSpPr txBox="1"/>
          <p:nvPr/>
        </p:nvSpPr>
        <p:spPr>
          <a:xfrm>
            <a:off x="4716000" y="2401200"/>
            <a:ext cx="1079086" cy="1227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de-DE" sz="700" dirty="0" err="1">
                <a:solidFill>
                  <a:schemeClr val="bg2"/>
                </a:solidFill>
              </a:rPr>
              <a:t>Photo</a:t>
            </a:r>
            <a:r>
              <a:rPr lang="de-DE" sz="700" dirty="0">
                <a:solidFill>
                  <a:schemeClr val="bg2"/>
                </a:solidFill>
              </a:rPr>
              <a:t>: David Ausserhofer</a:t>
            </a:r>
          </a:p>
        </p:txBody>
      </p:sp>
      <p:sp>
        <p:nvSpPr>
          <p:cNvPr id="12" name="Ellipse 11" descr="Graphical element"/>
          <p:cNvSpPr/>
          <p:nvPr/>
        </p:nvSpPr>
        <p:spPr>
          <a:xfrm>
            <a:off x="3639312" y="3730500"/>
            <a:ext cx="8516488" cy="8516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3" name="Fußzeilenplatzhalter 6"/>
          <p:cNvSpPr>
            <a:spLocks noGrp="1"/>
          </p:cNvSpPr>
          <p:nvPr>
            <p:ph type="ftr" sz="quarter" idx="33"/>
          </p:nvPr>
        </p:nvSpPr>
        <p:spPr>
          <a:xfrm>
            <a:off x="466725" y="5418000"/>
            <a:ext cx="6063501" cy="126000"/>
          </a:xfrm>
        </p:spPr>
        <p:txBody>
          <a:bodyPr/>
          <a:lstStyle/>
          <a:p>
            <a:r>
              <a:rPr lang="en-US" dirty="0"/>
              <a:t>University of Stuttgart</a:t>
            </a:r>
          </a:p>
        </p:txBody>
      </p:sp>
    </p:spTree>
    <p:extLst>
      <p:ext uri="{BB962C8B-B14F-4D97-AF65-F5344CB8AC3E}">
        <p14:creationId xmlns:p14="http://schemas.microsoft.com/office/powerpoint/2010/main" val="3037121792"/>
      </p:ext>
    </p:extLst>
  </p:cSld>
  <p:clrMapOvr>
    <a:masterClrMapping/>
  </p:clrMapOvr>
  <p:transition spd="med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dirty="0"/>
              <a:t>Current ERC Starting Grants</a:t>
            </a:r>
            <a:endParaRPr lang="en-GB" altLang="de-DE" dirty="0">
              <a:latin typeface="+mn-lt"/>
            </a:endParaRPr>
          </a:p>
        </p:txBody>
      </p:sp>
      <p:sp>
        <p:nvSpPr>
          <p:cNvPr id="18" name="Textplatzhalter 7"/>
          <p:cNvSpPr>
            <a:spLocks noGrp="1"/>
          </p:cNvSpPr>
          <p:nvPr>
            <p:ph type="body" sz="quarter" idx="20"/>
          </p:nvPr>
        </p:nvSpPr>
        <p:spPr>
          <a:xfrm>
            <a:off x="1733138" y="1436400"/>
            <a:ext cx="2700000" cy="818802"/>
          </a:xfrm>
        </p:spPr>
        <p:txBody>
          <a:bodyPr/>
          <a:lstStyle/>
          <a:p>
            <a:pPr lvl="0">
              <a:buClr>
                <a:srgbClr val="00BEFF"/>
              </a:buClr>
            </a:pPr>
            <a:r>
              <a:rPr lang="de-DE" b="1" dirty="0"/>
              <a:t>Prof. Dr. Sara Kleindienst </a:t>
            </a:r>
            <a:r>
              <a:rPr lang="en-US" sz="1350" dirty="0"/>
              <a:t>Microbial performance impacted by surfactants from glyphosate application </a:t>
            </a:r>
            <a:r>
              <a:rPr lang="en-US" sz="1100" dirty="0"/>
              <a:t>– approx. 07/</a:t>
            </a:r>
            <a:r>
              <a:rPr lang="de-DE" sz="1100" dirty="0"/>
              <a:t>2023-06/2028</a:t>
            </a:r>
          </a:p>
        </p:txBody>
      </p:sp>
      <p:pic>
        <p:nvPicPr>
          <p:cNvPr id="9" name="Bildplatzhalter 8" descr="Portrait of Sara Kleindienst"/>
          <p:cNvPicPr>
            <a:picLocks noGrp="1" noChangeAspect="1"/>
          </p:cNvPicPr>
          <p:nvPr>
            <p:ph type="pic" sz="quarter" idx="28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97" t="2624" r="14459" b="37148"/>
          <a:stretch/>
        </p:blipFill>
        <p:spPr>
          <a:xfrm>
            <a:off x="482400" y="1306800"/>
            <a:ext cx="1079500" cy="1079500"/>
          </a:xfrm>
        </p:spPr>
      </p:pic>
      <p:sp>
        <p:nvSpPr>
          <p:cNvPr id="22" name="Textfeld 21"/>
          <p:cNvSpPr txBox="1"/>
          <p:nvPr/>
        </p:nvSpPr>
        <p:spPr>
          <a:xfrm>
            <a:off x="517579" y="24012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en-US" sz="700" dirty="0">
                <a:solidFill>
                  <a:schemeClr val="bg2"/>
                </a:solidFill>
              </a:rPr>
              <a:t>Photo: Simon </a:t>
            </a:r>
            <a:r>
              <a:rPr lang="en-US" sz="700" dirty="0" err="1">
                <a:solidFill>
                  <a:schemeClr val="bg2"/>
                </a:solidFill>
              </a:rPr>
              <a:t>Kleindienst</a:t>
            </a:r>
            <a:endParaRPr lang="en-US" sz="700" dirty="0">
              <a:solidFill>
                <a:schemeClr val="bg2"/>
              </a:solidFill>
            </a:endParaRPr>
          </a:p>
        </p:txBody>
      </p:sp>
      <p:sp>
        <p:nvSpPr>
          <p:cNvPr id="11" name="Textplatzhalter 5"/>
          <p:cNvSpPr>
            <a:spLocks noGrp="1"/>
          </p:cNvSpPr>
          <p:nvPr>
            <p:ph type="body" sz="quarter" idx="20"/>
          </p:nvPr>
        </p:nvSpPr>
        <p:spPr>
          <a:xfrm>
            <a:off x="1731740" y="2781349"/>
            <a:ext cx="2856444" cy="818802"/>
          </a:xfrm>
        </p:spPr>
        <p:txBody>
          <a:bodyPr/>
          <a:lstStyle/>
          <a:p>
            <a:pPr lvl="0">
              <a:buClr>
                <a:srgbClr val="00BEFF"/>
              </a:buClr>
            </a:pPr>
            <a:r>
              <a:rPr lang="en-GB" b="1" dirty="0" err="1"/>
              <a:t>Dr.</a:t>
            </a:r>
            <a:r>
              <a:rPr lang="en-GB" b="1" dirty="0"/>
              <a:t> Tian </a:t>
            </a:r>
            <a:r>
              <a:rPr lang="en-GB" b="1" dirty="0" err="1"/>
              <a:t>Qiu</a:t>
            </a:r>
            <a:r>
              <a:rPr lang="en-GB" b="1" dirty="0"/>
              <a:t>                                 </a:t>
            </a:r>
            <a:r>
              <a:rPr lang="en-US" sz="1350" dirty="0" err="1"/>
              <a:t>Microrobots</a:t>
            </a:r>
            <a:r>
              <a:rPr lang="en-US" sz="1350" dirty="0"/>
              <a:t> for minimally invasive medical interventions                              </a:t>
            </a:r>
            <a:r>
              <a:rPr lang="de-DE" sz="1100" dirty="0"/>
              <a:t>– 01/2023-12/2027</a:t>
            </a:r>
          </a:p>
        </p:txBody>
      </p:sp>
      <p:pic>
        <p:nvPicPr>
          <p:cNvPr id="7" name="Bildplatzhalter 6" descr="Portrait of Tian Qiu"/>
          <p:cNvPicPr>
            <a:picLocks noGrp="1" noChangeAspect="1"/>
          </p:cNvPicPr>
          <p:nvPr>
            <p:ph type="pic" sz="quarter" idx="28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8" r="12344" b="18262"/>
          <a:stretch/>
        </p:blipFill>
        <p:spPr>
          <a:xfrm>
            <a:off x="482600" y="2649538"/>
            <a:ext cx="1079500" cy="1079500"/>
          </a:xfrm>
        </p:spPr>
      </p:pic>
      <p:sp>
        <p:nvSpPr>
          <p:cNvPr id="23" name="Textfeld 22"/>
          <p:cNvSpPr txBox="1"/>
          <p:nvPr/>
        </p:nvSpPr>
        <p:spPr>
          <a:xfrm>
            <a:off x="517580" y="37548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en-US" sz="700" dirty="0">
                <a:solidFill>
                  <a:schemeClr val="bg2"/>
                </a:solidFill>
              </a:rPr>
              <a:t>Photo: Alejandro Posada</a:t>
            </a:r>
          </a:p>
        </p:txBody>
      </p:sp>
      <p:sp>
        <p:nvSpPr>
          <p:cNvPr id="13" name="Textplatzhalter 45"/>
          <p:cNvSpPr>
            <a:spLocks noGrp="1"/>
          </p:cNvSpPr>
          <p:nvPr>
            <p:ph type="body" sz="quarter" idx="25"/>
          </p:nvPr>
        </p:nvSpPr>
        <p:spPr>
          <a:xfrm>
            <a:off x="1731740" y="4258800"/>
            <a:ext cx="2856444" cy="818802"/>
          </a:xfrm>
        </p:spPr>
        <p:txBody>
          <a:bodyPr/>
          <a:lstStyle/>
          <a:p>
            <a:r>
              <a:rPr lang="en-US" b="1" dirty="0"/>
              <a:t>Prof. Michael </a:t>
            </a:r>
            <a:r>
              <a:rPr lang="en-US" b="1" dirty="0" err="1"/>
              <a:t>Saliba</a:t>
            </a:r>
            <a:r>
              <a:rPr lang="en-US" b="1" dirty="0"/>
              <a:t>                 </a:t>
            </a:r>
            <a:r>
              <a:rPr lang="en-US" sz="1350" dirty="0"/>
              <a:t>Using perovskites to create sustain-able, stable and high-performance semiconductors </a:t>
            </a:r>
            <a:r>
              <a:rPr lang="de-DE" sz="1100" dirty="0"/>
              <a:t>– 09/</a:t>
            </a:r>
            <a:r>
              <a:rPr lang="en-US" sz="1100" dirty="0"/>
              <a:t>2022-08/2027</a:t>
            </a:r>
          </a:p>
        </p:txBody>
      </p:sp>
      <p:pic>
        <p:nvPicPr>
          <p:cNvPr id="34" name="Bildplatzhalter 33" descr="Portrait of Michael Saliba"/>
          <p:cNvPicPr>
            <a:picLocks noGrp="1" noChangeAspect="1"/>
          </p:cNvPicPr>
          <p:nvPr>
            <p:ph type="pic" sz="quarter" idx="28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98" t="8317" r="22505" b="7703"/>
          <a:stretch/>
        </p:blipFill>
        <p:spPr/>
      </p:pic>
      <p:sp>
        <p:nvSpPr>
          <p:cNvPr id="26" name="Textfeld 25"/>
          <p:cNvSpPr txBox="1"/>
          <p:nvPr/>
        </p:nvSpPr>
        <p:spPr>
          <a:xfrm>
            <a:off x="518400" y="50976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en-US" sz="700" dirty="0">
                <a:solidFill>
                  <a:schemeClr val="bg2"/>
                </a:solidFill>
              </a:rPr>
              <a:t>Photo: Uli Regenscheit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0"/>
          </p:nvPr>
        </p:nvSpPr>
        <p:spPr>
          <a:xfrm>
            <a:off x="5965200" y="1435599"/>
            <a:ext cx="2823200" cy="818802"/>
          </a:xfrm>
        </p:spPr>
        <p:txBody>
          <a:bodyPr/>
          <a:lstStyle/>
          <a:p>
            <a:r>
              <a:rPr lang="en-US" altLang="de-DE" b="1" dirty="0"/>
              <a:t>Dr. Tim </a:t>
            </a:r>
            <a:r>
              <a:rPr lang="en-US" altLang="de-DE" b="1" dirty="0" err="1"/>
              <a:t>Langen</a:t>
            </a:r>
            <a:br>
              <a:rPr lang="en-US" altLang="de-DE" dirty="0"/>
            </a:br>
            <a:r>
              <a:rPr lang="en-US" sz="1350" dirty="0" err="1"/>
              <a:t>Supersolids</a:t>
            </a:r>
            <a:r>
              <a:rPr lang="en-US" sz="1350" dirty="0"/>
              <a:t> and beyond: Exploring new states of matter with laser-cooled dipolar molecules </a:t>
            </a:r>
            <a:r>
              <a:rPr lang="de-DE" sz="1100" dirty="0"/>
              <a:t>– 04/</a:t>
            </a:r>
            <a:r>
              <a:rPr lang="en-US" sz="1100" dirty="0"/>
              <a:t>2021-03/2026</a:t>
            </a:r>
          </a:p>
        </p:txBody>
      </p:sp>
      <p:pic>
        <p:nvPicPr>
          <p:cNvPr id="35" name="Bildplatzhalter 34" descr="Portrait of Tim Langen"/>
          <p:cNvPicPr>
            <a:picLocks noGrp="1" noChangeAspect="1"/>
          </p:cNvPicPr>
          <p:nvPr>
            <p:ph type="pic" sz="quarter" idx="30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71" r="2911"/>
          <a:stretch/>
        </p:blipFill>
        <p:spPr>
          <a:xfrm>
            <a:off x="4714875" y="1306800"/>
            <a:ext cx="1081088" cy="1081088"/>
          </a:xfrm>
        </p:spPr>
      </p:pic>
      <p:sp>
        <p:nvSpPr>
          <p:cNvPr id="24" name="Textfeld 23"/>
          <p:cNvSpPr txBox="1"/>
          <p:nvPr/>
        </p:nvSpPr>
        <p:spPr>
          <a:xfrm>
            <a:off x="4716000" y="24012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en-US" sz="700" dirty="0">
                <a:solidFill>
                  <a:schemeClr val="bg2"/>
                </a:solidFill>
              </a:rPr>
              <a:t>Photo: Christa Müller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6"/>
          </p:nvPr>
        </p:nvSpPr>
        <p:spPr>
          <a:xfrm>
            <a:off x="5965200" y="2781349"/>
            <a:ext cx="2823200" cy="822570"/>
          </a:xfrm>
        </p:spPr>
        <p:txBody>
          <a:bodyPr/>
          <a:lstStyle/>
          <a:p>
            <a:r>
              <a:rPr lang="en-US" b="1" dirty="0"/>
              <a:t>Dr. Marcel Pfeiffer</a:t>
            </a:r>
            <a:br>
              <a:rPr lang="en-US" dirty="0"/>
            </a:br>
            <a:r>
              <a:rPr lang="en-US" sz="1350" dirty="0"/>
              <a:t>Multiscale Fluid and Plasma Dynamics using Particles                       </a:t>
            </a:r>
            <a:r>
              <a:rPr lang="de-DE" sz="1100" dirty="0"/>
              <a:t>– 01/</a:t>
            </a:r>
            <a:r>
              <a:rPr lang="en-US" sz="1100" dirty="0"/>
              <a:t>2021-12/2025</a:t>
            </a:r>
          </a:p>
        </p:txBody>
      </p:sp>
      <p:pic>
        <p:nvPicPr>
          <p:cNvPr id="33" name="Bildplatzhalter 14" descr="Portrait of Marcel Pfeiffer"/>
          <p:cNvPicPr>
            <a:picLocks noGrp="1" noChangeAspect="1"/>
          </p:cNvPicPr>
          <p:nvPr>
            <p:ph type="pic" sz="quarter" idx="30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55" t="713" r="19975" b="4050"/>
          <a:stretch/>
        </p:blipFill>
        <p:spPr>
          <a:xfrm>
            <a:off x="4716463" y="2649600"/>
            <a:ext cx="1079500" cy="1079500"/>
          </a:xfrm>
          <a:effectLst/>
        </p:spPr>
      </p:pic>
      <p:sp>
        <p:nvSpPr>
          <p:cNvPr id="25" name="Textfeld 24"/>
          <p:cNvSpPr txBox="1"/>
          <p:nvPr/>
        </p:nvSpPr>
        <p:spPr>
          <a:xfrm>
            <a:off x="4716000" y="37548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en-US" sz="700" dirty="0">
                <a:solidFill>
                  <a:schemeClr val="bg2"/>
                </a:solidFill>
              </a:rPr>
              <a:t>Photo: Norman Pfeiffer</a:t>
            </a:r>
          </a:p>
        </p:txBody>
      </p:sp>
      <p:sp>
        <p:nvSpPr>
          <p:cNvPr id="20" name="Ellipse 19" descr="Grafisches Element"/>
          <p:cNvSpPr/>
          <p:nvPr/>
        </p:nvSpPr>
        <p:spPr>
          <a:xfrm>
            <a:off x="3639312" y="3730500"/>
            <a:ext cx="8516488" cy="8516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>
              <a:solidFill>
                <a:srgbClr val="00B0F0"/>
              </a:solidFill>
            </a:endParaRPr>
          </a:p>
        </p:txBody>
      </p:sp>
      <p:sp>
        <p:nvSpPr>
          <p:cNvPr id="21" name="Fußzeilenplatzhalter 6"/>
          <p:cNvSpPr>
            <a:spLocks noGrp="1"/>
          </p:cNvSpPr>
          <p:nvPr>
            <p:ph type="ftr" sz="quarter" idx="33"/>
          </p:nvPr>
        </p:nvSpPr>
        <p:spPr>
          <a:xfrm>
            <a:off x="466725" y="5418000"/>
            <a:ext cx="6063501" cy="126000"/>
          </a:xfrm>
        </p:spPr>
        <p:txBody>
          <a:bodyPr/>
          <a:lstStyle/>
          <a:p>
            <a:r>
              <a:rPr lang="en-US" dirty="0"/>
              <a:t>University of Stuttgart</a:t>
            </a:r>
          </a:p>
        </p:txBody>
      </p:sp>
    </p:spTree>
    <p:extLst>
      <p:ext uri="{BB962C8B-B14F-4D97-AF65-F5344CB8AC3E}">
        <p14:creationId xmlns:p14="http://schemas.microsoft.com/office/powerpoint/2010/main" val="2629989083"/>
      </p:ext>
    </p:extLst>
  </p:cSld>
  <p:clrMapOvr>
    <a:masterClrMapping/>
  </p:clrMapOvr>
  <p:transition spd="med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dirty="0"/>
              <a:t>Current ERC Starting Grants</a:t>
            </a:r>
            <a:endParaRPr lang="en-GB" altLang="de-DE" dirty="0">
              <a:latin typeface="+mn-lt"/>
            </a:endParaRPr>
          </a:p>
        </p:txBody>
      </p:sp>
      <p:sp>
        <p:nvSpPr>
          <p:cNvPr id="18" name="Textplatzhalter 7"/>
          <p:cNvSpPr>
            <a:spLocks noGrp="1"/>
          </p:cNvSpPr>
          <p:nvPr>
            <p:ph type="body" sz="quarter" idx="20"/>
          </p:nvPr>
        </p:nvSpPr>
        <p:spPr>
          <a:xfrm>
            <a:off x="1733138" y="1436400"/>
            <a:ext cx="2700000" cy="818802"/>
          </a:xfrm>
        </p:spPr>
        <p:txBody>
          <a:bodyPr/>
          <a:lstStyle/>
          <a:p>
            <a:r>
              <a:rPr lang="en-US" b="1" dirty="0"/>
              <a:t>Prof. Michael </a:t>
            </a:r>
            <a:r>
              <a:rPr lang="en-US" b="1" dirty="0" err="1"/>
              <a:t>Pradel</a:t>
            </a:r>
            <a:br>
              <a:rPr lang="en-US" dirty="0"/>
            </a:br>
            <a:r>
              <a:rPr lang="en-US" dirty="0"/>
              <a:t>Learning To Find Software Bugs   </a:t>
            </a:r>
            <a:r>
              <a:rPr lang="de-DE" sz="1100" dirty="0"/>
              <a:t>– 03/</a:t>
            </a:r>
            <a:r>
              <a:rPr lang="en-US" sz="1100" dirty="0"/>
              <a:t>2020-02/2025</a:t>
            </a:r>
          </a:p>
        </p:txBody>
      </p:sp>
      <p:pic>
        <p:nvPicPr>
          <p:cNvPr id="12" name="Bildplatzhalter 11" descr="Portrait of Michael Pradel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9" b="1309"/>
          <a:stretch>
            <a:fillRect/>
          </a:stretch>
        </p:blipFill>
        <p:spPr/>
      </p:pic>
      <p:sp>
        <p:nvSpPr>
          <p:cNvPr id="22" name="Textfeld 21"/>
          <p:cNvSpPr txBox="1"/>
          <p:nvPr/>
        </p:nvSpPr>
        <p:spPr>
          <a:xfrm>
            <a:off x="517579" y="24012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de-DE" sz="700" dirty="0" err="1">
                <a:solidFill>
                  <a:schemeClr val="bg2"/>
                </a:solidFill>
              </a:rPr>
              <a:t>Photo</a:t>
            </a:r>
            <a:r>
              <a:rPr lang="de-DE" sz="700" dirty="0">
                <a:solidFill>
                  <a:schemeClr val="bg2"/>
                </a:solidFill>
              </a:rPr>
              <a:t>: Katrin </a:t>
            </a:r>
            <a:r>
              <a:rPr lang="de-DE" sz="700" dirty="0" err="1">
                <a:solidFill>
                  <a:schemeClr val="bg2"/>
                </a:solidFill>
              </a:rPr>
              <a:t>Binner</a:t>
            </a:r>
            <a:endParaRPr lang="de-DE" sz="700" dirty="0">
              <a:solidFill>
                <a:schemeClr val="bg2"/>
              </a:solidFill>
            </a:endParaRPr>
          </a:p>
        </p:txBody>
      </p:sp>
      <p:sp>
        <p:nvSpPr>
          <p:cNvPr id="20" name="Ellipse 19" descr="Grafisches Element"/>
          <p:cNvSpPr/>
          <p:nvPr/>
        </p:nvSpPr>
        <p:spPr>
          <a:xfrm>
            <a:off x="3639312" y="3730500"/>
            <a:ext cx="8516488" cy="8516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/>
          </a:p>
        </p:txBody>
      </p:sp>
      <p:sp>
        <p:nvSpPr>
          <p:cNvPr id="13" name="Fußzeilenplatzhalter 6"/>
          <p:cNvSpPr>
            <a:spLocks noGrp="1"/>
          </p:cNvSpPr>
          <p:nvPr>
            <p:ph type="ftr" sz="quarter" idx="33"/>
          </p:nvPr>
        </p:nvSpPr>
        <p:spPr>
          <a:xfrm>
            <a:off x="466725" y="5418000"/>
            <a:ext cx="6063501" cy="126000"/>
          </a:xfrm>
        </p:spPr>
        <p:txBody>
          <a:bodyPr/>
          <a:lstStyle/>
          <a:p>
            <a:r>
              <a:rPr lang="en-US" dirty="0"/>
              <a:t>University of Stuttgart</a:t>
            </a:r>
          </a:p>
        </p:txBody>
      </p:sp>
    </p:spTree>
    <p:extLst>
      <p:ext uri="{BB962C8B-B14F-4D97-AF65-F5344CB8AC3E}">
        <p14:creationId xmlns:p14="http://schemas.microsoft.com/office/powerpoint/2010/main" val="2388906791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>
                <a:latin typeface="+mn-lt"/>
              </a:rPr>
              <a:t>QS World University Ranking 2025</a:t>
            </a:r>
            <a:endParaRPr lang="en-GB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9" name="Textplatzhalter 25"/>
          <p:cNvSpPr txBox="1">
            <a:spLocks/>
          </p:cNvSpPr>
          <p:nvPr/>
        </p:nvSpPr>
        <p:spPr>
          <a:xfrm>
            <a:off x="466725" y="1602319"/>
            <a:ext cx="3960000" cy="23914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de-DE" sz="1600" dirty="0">
                <a:solidFill>
                  <a:schemeClr val="accent2"/>
                </a:solidFill>
              </a:rPr>
              <a:t>Overall Ranking</a:t>
            </a:r>
          </a:p>
        </p:txBody>
      </p:sp>
      <p:sp>
        <p:nvSpPr>
          <p:cNvPr id="20" name="Abgerundetes Rechteck 19"/>
          <p:cNvSpPr/>
          <p:nvPr/>
        </p:nvSpPr>
        <p:spPr>
          <a:xfrm>
            <a:off x="466724" y="1973070"/>
            <a:ext cx="4931185" cy="9324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de-DE" sz="1600" dirty="0"/>
              <a:t>In the </a:t>
            </a:r>
            <a:r>
              <a:rPr lang="en-US" altLang="de-DE" sz="1600" b="1" dirty="0"/>
              <a:t>top 21% </a:t>
            </a:r>
            <a:r>
              <a:rPr lang="en-US" altLang="de-DE" sz="1600" dirty="0"/>
              <a:t>of universities listed worldwide</a:t>
            </a:r>
            <a:r>
              <a:rPr lang="de-DE" altLang="de-DE" sz="1600" dirty="0"/>
              <a:t>, </a:t>
            </a:r>
            <a:r>
              <a:rPr lang="en-US" altLang="de-DE" sz="1600" dirty="0"/>
              <a:t>corresponding to the </a:t>
            </a:r>
            <a:r>
              <a:rPr lang="en-US" altLang="de-DE" sz="1600" b="1" dirty="0"/>
              <a:t>top 6% </a:t>
            </a:r>
            <a:r>
              <a:rPr lang="en-US" altLang="de-DE" sz="1600" dirty="0"/>
              <a:t>of the universities analyzed worldwide.</a:t>
            </a:r>
            <a:endParaRPr lang="de-DE" altLang="de-DE" sz="1600" dirty="0"/>
          </a:p>
        </p:txBody>
      </p:sp>
      <p:sp>
        <p:nvSpPr>
          <p:cNvPr id="13" name="Textplatzhalter 25"/>
          <p:cNvSpPr txBox="1">
            <a:spLocks/>
          </p:cNvSpPr>
          <p:nvPr/>
        </p:nvSpPr>
        <p:spPr>
          <a:xfrm>
            <a:off x="466724" y="2884305"/>
            <a:ext cx="3960000" cy="52591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de-DE" sz="1600" dirty="0">
                <a:solidFill>
                  <a:schemeClr val="accent2"/>
                </a:solidFill>
              </a:rPr>
              <a:t>Citations per Faculty</a:t>
            </a:r>
          </a:p>
        </p:txBody>
      </p:sp>
      <p:sp>
        <p:nvSpPr>
          <p:cNvPr id="14" name="Abgerundetes Rechteck 13"/>
          <p:cNvSpPr/>
          <p:nvPr/>
        </p:nvSpPr>
        <p:spPr>
          <a:xfrm>
            <a:off x="431800" y="3398908"/>
            <a:ext cx="4931184" cy="9324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de-DE" sz="1600" dirty="0"/>
              <a:t>In the </a:t>
            </a:r>
            <a:r>
              <a:rPr lang="en-US" altLang="de-DE" sz="1600" b="1" dirty="0"/>
              <a:t>top 15% </a:t>
            </a:r>
            <a:r>
              <a:rPr lang="en-US" altLang="de-DE" sz="1600" dirty="0"/>
              <a:t>of universities listed worldwide</a:t>
            </a:r>
            <a:r>
              <a:rPr lang="de-DE" altLang="de-DE" sz="1600" dirty="0"/>
              <a:t>, </a:t>
            </a:r>
            <a:r>
              <a:rPr lang="en-US" altLang="de-DE" sz="1600" dirty="0"/>
              <a:t>corresponding to the </a:t>
            </a:r>
            <a:r>
              <a:rPr lang="en-US" altLang="de-DE" sz="1600" b="1" dirty="0"/>
              <a:t>top 4% </a:t>
            </a:r>
            <a:r>
              <a:rPr lang="en-US" altLang="de-DE" sz="1600" dirty="0"/>
              <a:t>of the universities analyzed worldwide.</a:t>
            </a:r>
            <a:endParaRPr lang="de-DE" altLang="de-DE" sz="1600" dirty="0"/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3780" y="4851428"/>
            <a:ext cx="583996" cy="624520"/>
          </a:xfrm>
          <a:prstGeom prst="rect">
            <a:avLst/>
          </a:prstGeom>
        </p:spPr>
      </p:pic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University of Stuttgart</a:t>
            </a:r>
          </a:p>
        </p:txBody>
      </p:sp>
    </p:spTree>
    <p:extLst>
      <p:ext uri="{BB962C8B-B14F-4D97-AF65-F5344CB8AC3E}">
        <p14:creationId xmlns:p14="http://schemas.microsoft.com/office/powerpoint/2010/main" val="2380803195"/>
      </p:ext>
    </p:extLst>
  </p:cSld>
  <p:clrMapOvr>
    <a:masterClrMapping/>
  </p:clrMapOvr>
  <p:transition spd="med"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dirty="0"/>
              <a:t>Current ERC Consolidator Grants</a:t>
            </a:r>
            <a:endParaRPr lang="en-US" dirty="0">
              <a:latin typeface="+mn-lt"/>
            </a:endParaRPr>
          </a:p>
        </p:txBody>
      </p:sp>
      <p:sp>
        <p:nvSpPr>
          <p:cNvPr id="13" name="Textplatzhalter 3"/>
          <p:cNvSpPr>
            <a:spLocks noGrp="1"/>
          </p:cNvSpPr>
          <p:nvPr>
            <p:ph type="body" sz="quarter" idx="18"/>
          </p:nvPr>
        </p:nvSpPr>
        <p:spPr>
          <a:xfrm>
            <a:off x="1731740" y="1432800"/>
            <a:ext cx="2700000" cy="818802"/>
          </a:xfrm>
        </p:spPr>
        <p:txBody>
          <a:bodyPr/>
          <a:lstStyle/>
          <a:p>
            <a:r>
              <a:rPr lang="en-US" b="1" dirty="0"/>
              <a:t>Prof. Stefan Weber</a:t>
            </a:r>
            <a:br>
              <a:rPr lang="en-US" dirty="0"/>
            </a:br>
            <a:r>
              <a:rPr lang="en-US" dirty="0" err="1"/>
              <a:t>NanoPLOT</a:t>
            </a:r>
            <a:r>
              <a:rPr lang="en-US" dirty="0"/>
              <a:t>– Development of a new type of photovoltaic microscope </a:t>
            </a:r>
            <a:r>
              <a:rPr lang="en-US" sz="1100" dirty="0"/>
              <a:t>– </a:t>
            </a:r>
            <a:r>
              <a:rPr lang="de-DE" sz="1100" dirty="0"/>
              <a:t>09/2024-8/2029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4" name="Textfeld 13"/>
          <p:cNvSpPr txBox="1"/>
          <p:nvPr/>
        </p:nvSpPr>
        <p:spPr>
          <a:xfrm>
            <a:off x="517579" y="24012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en-US" sz="700" dirty="0">
                <a:solidFill>
                  <a:schemeClr val="bg2"/>
                </a:solidFill>
              </a:rPr>
              <a:t>Photo: Carsten </a:t>
            </a:r>
            <a:r>
              <a:rPr lang="en-US" sz="700" dirty="0" err="1">
                <a:solidFill>
                  <a:schemeClr val="bg2"/>
                </a:solidFill>
              </a:rPr>
              <a:t>Costard</a:t>
            </a:r>
            <a:endParaRPr lang="en-US" sz="700" dirty="0">
              <a:solidFill>
                <a:schemeClr val="bg2"/>
              </a:solidFill>
            </a:endParaRPr>
          </a:p>
        </p:txBody>
      </p:sp>
      <p:sp>
        <p:nvSpPr>
          <p:cNvPr id="19" name="Ellipse 18" descr="Graphical element"/>
          <p:cNvSpPr/>
          <p:nvPr/>
        </p:nvSpPr>
        <p:spPr>
          <a:xfrm>
            <a:off x="3639312" y="3730500"/>
            <a:ext cx="8516488" cy="8516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9" name="Fußzeilenplatzhalter 6"/>
          <p:cNvSpPr>
            <a:spLocks noGrp="1"/>
          </p:cNvSpPr>
          <p:nvPr>
            <p:ph type="ftr" sz="quarter" idx="33"/>
          </p:nvPr>
        </p:nvSpPr>
        <p:spPr>
          <a:xfrm>
            <a:off x="466725" y="5418000"/>
            <a:ext cx="6063501" cy="126000"/>
          </a:xfrm>
        </p:spPr>
        <p:txBody>
          <a:bodyPr/>
          <a:lstStyle/>
          <a:p>
            <a:r>
              <a:rPr lang="en-US" dirty="0"/>
              <a:t>University of Stuttgart</a:t>
            </a:r>
          </a:p>
        </p:txBody>
      </p:sp>
      <p:sp>
        <p:nvSpPr>
          <p:cNvPr id="22" name="Textplatzhalter 2"/>
          <p:cNvSpPr>
            <a:spLocks noGrp="1"/>
          </p:cNvSpPr>
          <p:nvPr>
            <p:ph type="body" sz="quarter" idx="16"/>
          </p:nvPr>
        </p:nvSpPr>
        <p:spPr>
          <a:xfrm>
            <a:off x="5965200" y="1429032"/>
            <a:ext cx="2823200" cy="822570"/>
          </a:xfrm>
        </p:spPr>
        <p:txBody>
          <a:bodyPr/>
          <a:lstStyle/>
          <a:p>
            <a:r>
              <a:rPr lang="en-US" b="1" dirty="0"/>
              <a:t>Prof. </a:t>
            </a:r>
            <a:r>
              <a:rPr lang="en-US" b="1" dirty="0" err="1"/>
              <a:t>Blazej</a:t>
            </a:r>
            <a:r>
              <a:rPr lang="en-US" b="1" dirty="0"/>
              <a:t> Grabowski</a:t>
            </a:r>
            <a:br>
              <a:rPr lang="en-US" dirty="0"/>
            </a:br>
            <a:r>
              <a:rPr lang="en-US" dirty="0"/>
              <a:t>MATERIALS 4.0 – Advancing materials design with quantum mechanical simulations </a:t>
            </a:r>
            <a:r>
              <a:rPr lang="de-DE" sz="1100" dirty="0"/>
              <a:t>– 01/</a:t>
            </a:r>
            <a:r>
              <a:rPr lang="en-US" sz="1100" dirty="0"/>
              <a:t>2021-12/2025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4716000" y="2395462"/>
            <a:ext cx="1003763" cy="13421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en-US" sz="700" dirty="0">
                <a:solidFill>
                  <a:schemeClr val="bg2"/>
                </a:solidFill>
              </a:rPr>
              <a:t>Photo: Jan Will</a:t>
            </a:r>
          </a:p>
        </p:txBody>
      </p:sp>
      <p:pic>
        <p:nvPicPr>
          <p:cNvPr id="24" name="Bildplatzhalter 6" descr="Portrait of Blazej Grabowski"/>
          <p:cNvPicPr>
            <a:picLocks noGrp="1" noChangeAspect="1"/>
          </p:cNvPicPr>
          <p:nvPr>
            <p:ph type="pic" sz="quarter" idx="2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00" y="1306800"/>
            <a:ext cx="1080000" cy="1080000"/>
          </a:xfrm>
        </p:spPr>
      </p:pic>
      <p:pic>
        <p:nvPicPr>
          <p:cNvPr id="26" name="Bildplatzhalter 25" descr="Portrait of Stefan Weber"/>
          <p:cNvPicPr>
            <a:picLocks noGrp="1" noChangeAspect="1"/>
          </p:cNvPicPr>
          <p:nvPr>
            <p:ph type="pic" sz="quarter" idx="3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2600" y="1306513"/>
            <a:ext cx="1079500" cy="1079500"/>
          </a:xfrm>
        </p:spPr>
      </p:pic>
    </p:spTree>
    <p:extLst>
      <p:ext uri="{BB962C8B-B14F-4D97-AF65-F5344CB8AC3E}">
        <p14:creationId xmlns:p14="http://schemas.microsoft.com/office/powerpoint/2010/main" val="3063156894"/>
      </p:ext>
    </p:extLst>
  </p:cSld>
  <p:clrMapOvr>
    <a:masterClrMapping/>
  </p:clrMapOvr>
  <p:transition spd="med"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>
          <a:xfrm>
            <a:off x="466725" y="396000"/>
            <a:ext cx="8193462" cy="278290"/>
          </a:xfrm>
        </p:spPr>
        <p:txBody>
          <a:bodyPr/>
          <a:lstStyle/>
          <a:p>
            <a:r>
              <a:rPr lang="en-US" altLang="de-DE" dirty="0"/>
              <a:t>Current ERC Advanced Grants</a:t>
            </a:r>
            <a:endParaRPr lang="en-US" altLang="de-DE" dirty="0">
              <a:latin typeface="+mn-lt"/>
            </a:endParaRPr>
          </a:p>
        </p:txBody>
      </p:sp>
      <p:sp>
        <p:nvSpPr>
          <p:cNvPr id="21" name="Textplatzhalter 4"/>
          <p:cNvSpPr>
            <a:spLocks noGrp="1"/>
          </p:cNvSpPr>
          <p:nvPr>
            <p:ph type="body" sz="quarter" idx="20"/>
          </p:nvPr>
        </p:nvSpPr>
        <p:spPr>
          <a:xfrm>
            <a:off x="1731600" y="1432800"/>
            <a:ext cx="2700000" cy="818802"/>
          </a:xfrm>
        </p:spPr>
        <p:txBody>
          <a:bodyPr/>
          <a:lstStyle/>
          <a:p>
            <a:r>
              <a:rPr lang="en-US" b="1" dirty="0"/>
              <a:t>Prof. Sybille </a:t>
            </a:r>
            <a:r>
              <a:rPr lang="en-US" b="1" dirty="0" err="1"/>
              <a:t>Baumbach</a:t>
            </a:r>
            <a:br>
              <a:rPr lang="en-US" dirty="0"/>
            </a:br>
            <a:r>
              <a:rPr lang="en-US" sz="1350" dirty="0"/>
              <a:t>Literary Attention in Short Fiction    </a:t>
            </a:r>
            <a:r>
              <a:rPr lang="en-US" sz="1100" dirty="0"/>
              <a:t>– 10/2024-09/2029</a:t>
            </a:r>
          </a:p>
        </p:txBody>
      </p:sp>
      <p:pic>
        <p:nvPicPr>
          <p:cNvPr id="5" name="Bildplatzhalter 4" descr="Portrait of Sybille Baumbach"/>
          <p:cNvPicPr>
            <a:picLocks noGrp="1" noChangeAspect="1"/>
          </p:cNvPicPr>
          <p:nvPr>
            <p:ph type="pic" sz="quarter" idx="2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" y="1306513"/>
            <a:ext cx="1079500" cy="1079500"/>
          </a:xfrm>
        </p:spPr>
      </p:pic>
      <p:sp>
        <p:nvSpPr>
          <p:cNvPr id="22" name="Textfeld 21"/>
          <p:cNvSpPr txBox="1"/>
          <p:nvPr/>
        </p:nvSpPr>
        <p:spPr>
          <a:xfrm>
            <a:off x="517579" y="24012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en-US" sz="700" dirty="0">
                <a:solidFill>
                  <a:schemeClr val="bg2"/>
                </a:solidFill>
              </a:rPr>
              <a:t>Photo: Jan </a:t>
            </a:r>
            <a:r>
              <a:rPr lang="en-US" sz="700" dirty="0" err="1">
                <a:solidFill>
                  <a:schemeClr val="bg2"/>
                </a:solidFill>
              </a:rPr>
              <a:t>Potente</a:t>
            </a:r>
            <a:endParaRPr lang="en-US" sz="700" dirty="0">
              <a:solidFill>
                <a:schemeClr val="bg2"/>
              </a:solidFill>
            </a:endParaRPr>
          </a:p>
        </p:txBody>
      </p:sp>
      <p:sp>
        <p:nvSpPr>
          <p:cNvPr id="19" name="Textplatzhalter 45"/>
          <p:cNvSpPr>
            <a:spLocks noGrp="1"/>
          </p:cNvSpPr>
          <p:nvPr>
            <p:ph type="body" sz="quarter" idx="25"/>
          </p:nvPr>
        </p:nvSpPr>
        <p:spPr>
          <a:xfrm>
            <a:off x="1731600" y="2782800"/>
            <a:ext cx="2700000" cy="818802"/>
          </a:xfrm>
        </p:spPr>
        <p:txBody>
          <a:bodyPr/>
          <a:lstStyle/>
          <a:p>
            <a:r>
              <a:rPr lang="en-US" b="1" dirty="0"/>
              <a:t>Prof. Oliver Röhrle</a:t>
            </a:r>
            <a:br>
              <a:rPr lang="en-US" dirty="0"/>
            </a:br>
            <a:r>
              <a:rPr lang="en-US" sz="1350" dirty="0"/>
              <a:t>Simulation-enhanced Quantum Sensor Systems for Decoding Neuromuscular Control </a:t>
            </a:r>
            <a:r>
              <a:rPr lang="en-US" sz="1100" dirty="0"/>
              <a:t>– 09/2022-08/2027</a:t>
            </a:r>
          </a:p>
        </p:txBody>
      </p:sp>
      <p:pic>
        <p:nvPicPr>
          <p:cNvPr id="2" name="Bildplatzhalter 1" descr="Portrait of Oliver Röhrle"/>
          <p:cNvPicPr>
            <a:picLocks noGrp="1" noChangeAspect="1"/>
          </p:cNvPicPr>
          <p:nvPr>
            <p:ph type="pic" sz="quarter" idx="3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2600" y="2649538"/>
            <a:ext cx="1079500" cy="1079500"/>
          </a:xfrm>
        </p:spPr>
      </p:pic>
      <p:sp>
        <p:nvSpPr>
          <p:cNvPr id="25" name="Textfeld 24"/>
          <p:cNvSpPr txBox="1"/>
          <p:nvPr/>
        </p:nvSpPr>
        <p:spPr>
          <a:xfrm>
            <a:off x="517580" y="37548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en-US" sz="700" dirty="0">
                <a:solidFill>
                  <a:schemeClr val="bg2"/>
                </a:solidFill>
              </a:rPr>
              <a:t>Photo: Max Kovalenko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b="1" dirty="0"/>
              <a:t>Prof. André </a:t>
            </a:r>
            <a:r>
              <a:rPr lang="en-US" b="1" dirty="0" err="1"/>
              <a:t>Bächtiger</a:t>
            </a:r>
            <a:r>
              <a:rPr lang="en-US" b="1" dirty="0"/>
              <a:t>          </a:t>
            </a:r>
            <a:r>
              <a:rPr lang="en-US" sz="1350" dirty="0"/>
              <a:t>Citizens’ Democratic Preferences in Deliberative and Co-Creative Designs </a:t>
            </a:r>
            <a:r>
              <a:rPr lang="en-US" sz="1100" dirty="0"/>
              <a:t>– 08/2022-07/2027</a:t>
            </a:r>
          </a:p>
          <a:p>
            <a:endParaRPr lang="en-US" sz="1090" dirty="0"/>
          </a:p>
        </p:txBody>
      </p:sp>
      <p:pic>
        <p:nvPicPr>
          <p:cNvPr id="15" name="Bildplatzhalter 14" descr="Portrait of André Bächtiger "/>
          <p:cNvPicPr>
            <a:picLocks noGrp="1" noChangeAspect="1"/>
          </p:cNvPicPr>
          <p:nvPr>
            <p:ph type="pic" sz="quarter" idx="28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00" y="3996000"/>
            <a:ext cx="1080000" cy="1080000"/>
          </a:xfrm>
        </p:spPr>
      </p:pic>
      <p:sp>
        <p:nvSpPr>
          <p:cNvPr id="17" name="Textfeld 16"/>
          <p:cNvSpPr txBox="1"/>
          <p:nvPr/>
        </p:nvSpPr>
        <p:spPr>
          <a:xfrm>
            <a:off x="517579" y="5097266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en-US" sz="700" dirty="0">
                <a:solidFill>
                  <a:schemeClr val="bg2"/>
                </a:solidFill>
              </a:rPr>
              <a:t>Photo: Jenny </a:t>
            </a:r>
            <a:r>
              <a:rPr lang="en-US" sz="700" dirty="0" err="1">
                <a:solidFill>
                  <a:schemeClr val="bg2"/>
                </a:solidFill>
              </a:rPr>
              <a:t>Stadthaus</a:t>
            </a:r>
            <a:endParaRPr lang="en-US" sz="700" dirty="0">
              <a:solidFill>
                <a:schemeClr val="bg2"/>
              </a:solidFill>
            </a:endParaRPr>
          </a:p>
        </p:txBody>
      </p:sp>
      <p:sp>
        <p:nvSpPr>
          <p:cNvPr id="23" name="Ellipse 22" descr="Grafisches Element"/>
          <p:cNvSpPr/>
          <p:nvPr/>
        </p:nvSpPr>
        <p:spPr>
          <a:xfrm>
            <a:off x="3639312" y="4136904"/>
            <a:ext cx="8516488" cy="8516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r>
              <a:rPr lang="en-US" dirty="0"/>
              <a:t>University of Stuttgart</a:t>
            </a:r>
          </a:p>
        </p:txBody>
      </p:sp>
      <p:sp>
        <p:nvSpPr>
          <p:cNvPr id="14" name="Textplatzhalter 4"/>
          <p:cNvSpPr>
            <a:spLocks noGrp="1"/>
          </p:cNvSpPr>
          <p:nvPr>
            <p:ph type="body" sz="quarter" idx="20"/>
          </p:nvPr>
        </p:nvSpPr>
        <p:spPr>
          <a:xfrm>
            <a:off x="5965200" y="1435599"/>
            <a:ext cx="2823200" cy="818802"/>
          </a:xfrm>
        </p:spPr>
        <p:txBody>
          <a:bodyPr/>
          <a:lstStyle/>
          <a:p>
            <a:r>
              <a:rPr lang="en-US" b="1" dirty="0"/>
              <a:t>Prof. </a:t>
            </a:r>
            <a:r>
              <a:rPr lang="en-US" b="1" dirty="0" err="1"/>
              <a:t>Tilman</a:t>
            </a:r>
            <a:r>
              <a:rPr lang="en-US" b="1" dirty="0"/>
              <a:t> </a:t>
            </a:r>
            <a:r>
              <a:rPr lang="en-US" b="1" dirty="0" err="1"/>
              <a:t>Pfau</a:t>
            </a:r>
            <a:r>
              <a:rPr lang="en-US" b="1" dirty="0"/>
              <a:t>                                </a:t>
            </a:r>
            <a:r>
              <a:rPr lang="en-US" altLang="de-DE" dirty="0"/>
              <a:t>Quantum physics of fermionic matter with long-range interactions </a:t>
            </a:r>
            <a:r>
              <a:rPr lang="en-US" altLang="de-DE" sz="1100" dirty="0"/>
              <a:t>– 10/2021-09/2026</a:t>
            </a:r>
          </a:p>
        </p:txBody>
      </p:sp>
      <p:pic>
        <p:nvPicPr>
          <p:cNvPr id="16" name="Bildplatzhalter 34" descr="Portrait of Tilman Pfau"/>
          <p:cNvPicPr>
            <a:picLocks noGrp="1" noChangeAspect="1"/>
          </p:cNvPicPr>
          <p:nvPr>
            <p:ph type="pic" sz="quarter" idx="30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875" y="1306800"/>
            <a:ext cx="1081088" cy="1081088"/>
          </a:xfrm>
        </p:spPr>
      </p:pic>
      <p:sp>
        <p:nvSpPr>
          <p:cNvPr id="18" name="Textfeld 17"/>
          <p:cNvSpPr txBox="1"/>
          <p:nvPr/>
        </p:nvSpPr>
        <p:spPr>
          <a:xfrm>
            <a:off x="4716000" y="24012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en-US" sz="700" dirty="0">
                <a:solidFill>
                  <a:schemeClr val="bg2"/>
                </a:solidFill>
              </a:rPr>
              <a:t>Photo: Max Kovalenko</a:t>
            </a:r>
          </a:p>
        </p:txBody>
      </p:sp>
    </p:spTree>
    <p:extLst>
      <p:ext uri="{BB962C8B-B14F-4D97-AF65-F5344CB8AC3E}">
        <p14:creationId xmlns:p14="http://schemas.microsoft.com/office/powerpoint/2010/main" val="2266594806"/>
      </p:ext>
    </p:extLst>
  </p:cSld>
  <p:clrMapOvr>
    <a:masterClrMapping/>
  </p:clrMapOvr>
  <p:transition spd="med"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>
          <a:xfrm>
            <a:off x="466725" y="396000"/>
            <a:ext cx="8193462" cy="278290"/>
          </a:xfrm>
        </p:spPr>
        <p:txBody>
          <a:bodyPr/>
          <a:lstStyle/>
          <a:p>
            <a:r>
              <a:rPr lang="en-US" altLang="de-DE" dirty="0"/>
              <a:t>Current </a:t>
            </a:r>
            <a:r>
              <a:rPr lang="en-US" altLang="de-DE" dirty="0">
                <a:latin typeface="+mn-lt"/>
              </a:rPr>
              <a:t>ERC Synergy Grant 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b="1" dirty="0"/>
              <a:t>Prof. </a:t>
            </a:r>
            <a:r>
              <a:rPr lang="en-US" b="1" dirty="0" err="1"/>
              <a:t>Jörn</a:t>
            </a:r>
            <a:r>
              <a:rPr lang="en-US" b="1" dirty="0"/>
              <a:t> </a:t>
            </a:r>
            <a:r>
              <a:rPr lang="en-US" b="1" dirty="0" err="1"/>
              <a:t>Birkmann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altLang="de-DE" dirty="0"/>
              <a:t>Coupling dynamic cities and climate (</a:t>
            </a:r>
            <a:r>
              <a:rPr lang="en-US" altLang="de-DE" dirty="0" err="1"/>
              <a:t>urbisphere</a:t>
            </a:r>
            <a:r>
              <a:rPr lang="en-US" altLang="de-DE" dirty="0"/>
              <a:t>)</a:t>
            </a:r>
            <a:r>
              <a:rPr lang="en-US" altLang="de-DE" sz="1100" dirty="0"/>
              <a:t>                              </a:t>
            </a:r>
            <a:r>
              <a:rPr lang="de-DE" sz="1100" dirty="0"/>
              <a:t>– 04/</a:t>
            </a:r>
            <a:r>
              <a:rPr lang="en-US" sz="1100" dirty="0"/>
              <a:t>2020-03/2026</a:t>
            </a:r>
          </a:p>
        </p:txBody>
      </p:sp>
      <p:pic>
        <p:nvPicPr>
          <p:cNvPr id="10" name="Bildplatzhalter 9" descr="Portrait of Jörn Birkmann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7" t="559" r="22604" b="26002"/>
          <a:stretch/>
        </p:blipFill>
        <p:spPr/>
      </p:pic>
      <p:sp>
        <p:nvSpPr>
          <p:cNvPr id="7" name="Textfeld 6"/>
          <p:cNvSpPr txBox="1"/>
          <p:nvPr/>
        </p:nvSpPr>
        <p:spPr>
          <a:xfrm>
            <a:off x="517579" y="24012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en-US" sz="700" dirty="0">
                <a:solidFill>
                  <a:schemeClr val="bg2"/>
                </a:solidFill>
              </a:rPr>
              <a:t>Photo: </a:t>
            </a:r>
            <a:r>
              <a:rPr lang="de-DE" sz="700" dirty="0">
                <a:solidFill>
                  <a:schemeClr val="bg2"/>
                </a:solidFill>
              </a:rPr>
              <a:t>Jörn Birkmann</a:t>
            </a:r>
          </a:p>
        </p:txBody>
      </p:sp>
      <p:sp>
        <p:nvSpPr>
          <p:cNvPr id="28" name="Ellipse 27" descr="Graphical element"/>
          <p:cNvSpPr/>
          <p:nvPr/>
        </p:nvSpPr>
        <p:spPr>
          <a:xfrm>
            <a:off x="3639312" y="3730500"/>
            <a:ext cx="8516488" cy="8516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" name="Fußzeilenplatzhalter 15"/>
          <p:cNvSpPr>
            <a:spLocks noGrp="1"/>
          </p:cNvSpPr>
          <p:nvPr>
            <p:ph type="ftr" sz="quarter" idx="33"/>
          </p:nvPr>
        </p:nvSpPr>
        <p:spPr>
          <a:xfrm>
            <a:off x="466725" y="5418000"/>
            <a:ext cx="6063501" cy="126000"/>
          </a:xfrm>
        </p:spPr>
        <p:txBody>
          <a:bodyPr/>
          <a:lstStyle/>
          <a:p>
            <a:r>
              <a:rPr lang="en-US" dirty="0"/>
              <a:t>University of Stuttgart</a:t>
            </a:r>
          </a:p>
        </p:txBody>
      </p:sp>
    </p:spTree>
    <p:extLst>
      <p:ext uri="{BB962C8B-B14F-4D97-AF65-F5344CB8AC3E}">
        <p14:creationId xmlns:p14="http://schemas.microsoft.com/office/powerpoint/2010/main" val="2375466632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>
                <a:latin typeface="+mn-lt"/>
              </a:rPr>
              <a:t>QS World University Ranking 2025</a:t>
            </a:r>
            <a:endParaRPr lang="en-GB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9" name="Textplatzhalter 25"/>
          <p:cNvSpPr txBox="1">
            <a:spLocks/>
          </p:cNvSpPr>
          <p:nvPr/>
        </p:nvSpPr>
        <p:spPr>
          <a:xfrm>
            <a:off x="466725" y="1602319"/>
            <a:ext cx="3960000" cy="23914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 err="1">
                <a:solidFill>
                  <a:schemeClr val="accent2"/>
                </a:solidFill>
              </a:rPr>
              <a:t>sustainability</a:t>
            </a:r>
            <a:endParaRPr lang="de-DE" altLang="de-DE" sz="1600" dirty="0">
              <a:solidFill>
                <a:schemeClr val="accent2"/>
              </a:solidFill>
            </a:endParaRPr>
          </a:p>
        </p:txBody>
      </p:sp>
      <p:sp>
        <p:nvSpPr>
          <p:cNvPr id="20" name="Abgerundetes Rechteck 19"/>
          <p:cNvSpPr/>
          <p:nvPr/>
        </p:nvSpPr>
        <p:spPr>
          <a:xfrm>
            <a:off x="466724" y="1973070"/>
            <a:ext cx="4931185" cy="9324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de-DE" sz="1600" dirty="0"/>
              <a:t>In the </a:t>
            </a:r>
            <a:r>
              <a:rPr lang="en-US" altLang="de-DE" sz="1600" b="1" dirty="0"/>
              <a:t>top 16% </a:t>
            </a:r>
            <a:r>
              <a:rPr lang="en-US" altLang="de-DE" sz="1600" dirty="0"/>
              <a:t>of universities listed worldwide</a:t>
            </a:r>
            <a:r>
              <a:rPr lang="de-DE" altLang="de-DE" sz="1600" dirty="0"/>
              <a:t>, </a:t>
            </a:r>
            <a:r>
              <a:rPr lang="en-US" altLang="de-DE" sz="1600" dirty="0"/>
              <a:t>corresponding to the </a:t>
            </a:r>
            <a:r>
              <a:rPr lang="en-US" altLang="de-DE" sz="1600" b="1" dirty="0"/>
              <a:t>top 4% </a:t>
            </a:r>
            <a:r>
              <a:rPr lang="en-US" altLang="de-DE" sz="1600" dirty="0"/>
              <a:t>of the universities analyzed worldwide.</a:t>
            </a:r>
            <a:endParaRPr lang="de-DE" altLang="de-DE" sz="1600" dirty="0"/>
          </a:p>
        </p:txBody>
      </p:sp>
      <p:sp>
        <p:nvSpPr>
          <p:cNvPr id="13" name="Textplatzhalter 25"/>
          <p:cNvSpPr txBox="1">
            <a:spLocks/>
          </p:cNvSpPr>
          <p:nvPr/>
        </p:nvSpPr>
        <p:spPr>
          <a:xfrm>
            <a:off x="466724" y="2884305"/>
            <a:ext cx="3960000" cy="52591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 err="1">
                <a:solidFill>
                  <a:schemeClr val="accent2"/>
                </a:solidFill>
              </a:rPr>
              <a:t>Employer</a:t>
            </a:r>
            <a:r>
              <a:rPr lang="de-DE" altLang="de-DE" sz="1600" dirty="0">
                <a:solidFill>
                  <a:schemeClr val="accent2"/>
                </a:solidFill>
              </a:rPr>
              <a:t> </a:t>
            </a:r>
            <a:r>
              <a:rPr lang="de-DE" altLang="de-DE" sz="1600" dirty="0" err="1">
                <a:solidFill>
                  <a:schemeClr val="accent2"/>
                </a:solidFill>
              </a:rPr>
              <a:t>reputation</a:t>
            </a:r>
            <a:endParaRPr lang="de-DE" altLang="de-DE" sz="1600" dirty="0">
              <a:solidFill>
                <a:schemeClr val="accent2"/>
              </a:solidFill>
            </a:endParaRPr>
          </a:p>
        </p:txBody>
      </p:sp>
      <p:sp>
        <p:nvSpPr>
          <p:cNvPr id="14" name="Abgerundetes Rechteck 13"/>
          <p:cNvSpPr/>
          <p:nvPr/>
        </p:nvSpPr>
        <p:spPr>
          <a:xfrm>
            <a:off x="431800" y="3398908"/>
            <a:ext cx="4931184" cy="9324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de-DE" sz="1600" dirty="0"/>
              <a:t>In the </a:t>
            </a:r>
            <a:r>
              <a:rPr lang="en-US" altLang="de-DE" sz="1600" b="1" dirty="0"/>
              <a:t>top 20% </a:t>
            </a:r>
            <a:r>
              <a:rPr lang="en-US" altLang="de-DE" sz="1600" dirty="0"/>
              <a:t>of universities listed worldwide</a:t>
            </a:r>
            <a:r>
              <a:rPr lang="de-DE" altLang="de-DE" sz="1600" dirty="0"/>
              <a:t>, </a:t>
            </a:r>
            <a:r>
              <a:rPr lang="en-US" altLang="de-DE" sz="1600" dirty="0"/>
              <a:t>corresponding to the </a:t>
            </a:r>
            <a:r>
              <a:rPr lang="en-US" altLang="de-DE" sz="1600" b="1" dirty="0"/>
              <a:t>top 5% </a:t>
            </a:r>
            <a:r>
              <a:rPr lang="en-US" altLang="de-DE" sz="1600" dirty="0"/>
              <a:t>of the universities analyzed worldwide.</a:t>
            </a:r>
            <a:endParaRPr lang="de-DE" altLang="de-DE" sz="1600" dirty="0"/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3780" y="4851428"/>
            <a:ext cx="583996" cy="624520"/>
          </a:xfrm>
          <a:prstGeom prst="rect">
            <a:avLst/>
          </a:prstGeom>
        </p:spPr>
      </p:pic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University of Stuttgart</a:t>
            </a:r>
          </a:p>
        </p:txBody>
      </p:sp>
    </p:spTree>
    <p:extLst>
      <p:ext uri="{BB962C8B-B14F-4D97-AF65-F5344CB8AC3E}">
        <p14:creationId xmlns:p14="http://schemas.microsoft.com/office/powerpoint/2010/main" val="3293463481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QS World University Ranking by Subject 2024</a:t>
            </a:r>
            <a:endParaRPr lang="en-US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3"/>
          </p:nvPr>
        </p:nvSpPr>
        <p:spPr>
          <a:xfrm>
            <a:off x="468000" y="716400"/>
            <a:ext cx="8208000" cy="276225"/>
          </a:xfrm>
        </p:spPr>
        <p:txBody>
          <a:bodyPr/>
          <a:lstStyle/>
          <a:p>
            <a:r>
              <a:rPr lang="en-US" dirty="0"/>
              <a:t>Ranks achieved</a:t>
            </a:r>
          </a:p>
        </p:txBody>
      </p:sp>
      <p:sp>
        <p:nvSpPr>
          <p:cNvPr id="15" name="Textplatzhalter 25"/>
          <p:cNvSpPr txBox="1">
            <a:spLocks/>
          </p:cNvSpPr>
          <p:nvPr/>
        </p:nvSpPr>
        <p:spPr>
          <a:xfrm>
            <a:off x="468000" y="1602319"/>
            <a:ext cx="3960000" cy="23914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de-DE" sz="1600" dirty="0">
                <a:solidFill>
                  <a:schemeClr val="accent2"/>
                </a:solidFill>
              </a:rPr>
              <a:t>… worldwide</a:t>
            </a:r>
          </a:p>
        </p:txBody>
      </p:sp>
      <p:sp>
        <p:nvSpPr>
          <p:cNvPr id="14" name="Abgerundetes Rechteck 13"/>
          <p:cNvSpPr/>
          <p:nvPr/>
        </p:nvSpPr>
        <p:spPr>
          <a:xfrm>
            <a:off x="466725" y="1969200"/>
            <a:ext cx="3960000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55925" algn="l"/>
              </a:tabLst>
            </a:pPr>
            <a:r>
              <a:rPr lang="en-US" sz="1600" dirty="0"/>
              <a:t>Mechanical, Aeronautical &amp; Manufacturing Engineering         </a:t>
            </a:r>
            <a:r>
              <a:rPr lang="en-US" altLang="de-DE" sz="1600" b="1" dirty="0"/>
              <a:t>Rank 48</a:t>
            </a:r>
          </a:p>
        </p:txBody>
      </p:sp>
      <p:sp>
        <p:nvSpPr>
          <p:cNvPr id="11" name="Abgerundetes Rechteck 10"/>
          <p:cNvSpPr/>
          <p:nvPr/>
        </p:nvSpPr>
        <p:spPr>
          <a:xfrm>
            <a:off x="466725" y="2782800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63863" algn="l"/>
              </a:tabLst>
            </a:pPr>
            <a:r>
              <a:rPr lang="en-US" altLang="de-DE" sz="1600" dirty="0"/>
              <a:t>Architecture                            </a:t>
            </a:r>
            <a:r>
              <a:rPr lang="en-US" altLang="de-DE" sz="1600" b="1" dirty="0"/>
              <a:t>Top 51-100</a:t>
            </a:r>
          </a:p>
        </p:txBody>
      </p:sp>
      <p:sp>
        <p:nvSpPr>
          <p:cNvPr id="16" name="Abgerundetes Rechteck 15"/>
          <p:cNvSpPr/>
          <p:nvPr/>
        </p:nvSpPr>
        <p:spPr>
          <a:xfrm>
            <a:off x="466725" y="3376800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63863" algn="l"/>
              </a:tabLst>
            </a:pPr>
            <a:r>
              <a:rPr lang="en-US" altLang="de-DE" sz="1600" dirty="0"/>
              <a:t>Civil and Structural </a:t>
            </a:r>
            <a:r>
              <a:rPr lang="en-US" altLang="de-DE" sz="1600" dirty="0" err="1"/>
              <a:t>Engin</a:t>
            </a:r>
            <a:r>
              <a:rPr lang="en-US" altLang="de-DE" sz="1600" dirty="0"/>
              <a:t>.    </a:t>
            </a:r>
            <a:r>
              <a:rPr lang="en-US" altLang="de-DE" sz="1600" b="1" dirty="0"/>
              <a:t>Top 101-150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3780" y="4851428"/>
            <a:ext cx="583996" cy="624520"/>
          </a:xfrm>
          <a:prstGeom prst="rect">
            <a:avLst/>
          </a:prstGeom>
        </p:spPr>
      </p:pic>
      <p:sp>
        <p:nvSpPr>
          <p:cNvPr id="1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66725" y="5418000"/>
            <a:ext cx="6063501" cy="126000"/>
          </a:xfrm>
        </p:spPr>
        <p:txBody>
          <a:bodyPr/>
          <a:lstStyle/>
          <a:p>
            <a:r>
              <a:rPr lang="en-US" dirty="0"/>
              <a:t>University of Stuttgart</a:t>
            </a:r>
          </a:p>
        </p:txBody>
      </p:sp>
    </p:spTree>
    <p:extLst>
      <p:ext uri="{BB962C8B-B14F-4D97-AF65-F5344CB8AC3E}">
        <p14:creationId xmlns:p14="http://schemas.microsoft.com/office/powerpoint/2010/main" val="2290631888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>
                <a:latin typeface="+mn-lt"/>
              </a:rPr>
              <a:t>QS World University Ranking: Sustainability 2025</a:t>
            </a:r>
            <a:endParaRPr lang="en-GB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21" name="Textplatzhalter 25"/>
          <p:cNvSpPr txBox="1">
            <a:spLocks/>
          </p:cNvSpPr>
          <p:nvPr/>
        </p:nvSpPr>
        <p:spPr>
          <a:xfrm>
            <a:off x="466725" y="1602319"/>
            <a:ext cx="3960000" cy="23914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de-DE" sz="1600" dirty="0">
                <a:solidFill>
                  <a:schemeClr val="accent2"/>
                </a:solidFill>
              </a:rPr>
              <a:t>Overall Ranking</a:t>
            </a:r>
          </a:p>
        </p:txBody>
      </p:sp>
      <p:sp>
        <p:nvSpPr>
          <p:cNvPr id="20" name="Abgerundetes Rechteck 19"/>
          <p:cNvSpPr/>
          <p:nvPr/>
        </p:nvSpPr>
        <p:spPr>
          <a:xfrm>
            <a:off x="466725" y="1946266"/>
            <a:ext cx="3960000" cy="46219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dirty="0" err="1"/>
              <a:t>Among</a:t>
            </a:r>
            <a:r>
              <a:rPr lang="de-DE" altLang="de-DE" sz="1600" dirty="0"/>
              <a:t> </a:t>
            </a:r>
            <a:r>
              <a:rPr lang="de-DE" altLang="de-DE" sz="1600" dirty="0" err="1"/>
              <a:t>the</a:t>
            </a:r>
            <a:r>
              <a:rPr lang="de-DE" altLang="de-DE" sz="1600" dirty="0"/>
              <a:t> </a:t>
            </a:r>
            <a:r>
              <a:rPr lang="de-DE" altLang="de-DE" sz="1600" b="1" dirty="0" err="1"/>
              <a:t>best</a:t>
            </a:r>
            <a:r>
              <a:rPr lang="de-DE" altLang="de-DE" sz="1600" b="1" dirty="0"/>
              <a:t> 14%</a:t>
            </a:r>
            <a:r>
              <a:rPr lang="de-DE" altLang="de-DE" sz="1600" dirty="0"/>
              <a:t> </a:t>
            </a:r>
            <a:r>
              <a:rPr lang="de-DE" altLang="de-DE" sz="1600" dirty="0" err="1"/>
              <a:t>worldwide</a:t>
            </a:r>
            <a:endParaRPr lang="de-DE" altLang="de-DE" sz="1600" dirty="0"/>
          </a:p>
        </p:txBody>
      </p:sp>
      <p:sp>
        <p:nvSpPr>
          <p:cNvPr id="18" name="Textplatzhalter 25"/>
          <p:cNvSpPr txBox="1">
            <a:spLocks/>
          </p:cNvSpPr>
          <p:nvPr/>
        </p:nvSpPr>
        <p:spPr>
          <a:xfrm>
            <a:off x="468000" y="3081600"/>
            <a:ext cx="3960000" cy="52591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 err="1">
                <a:solidFill>
                  <a:schemeClr val="accent2"/>
                </a:solidFill>
              </a:rPr>
              <a:t>placement</a:t>
            </a:r>
            <a:r>
              <a:rPr lang="de-DE" altLang="de-DE" sz="1600" dirty="0">
                <a:solidFill>
                  <a:schemeClr val="accent2"/>
                </a:solidFill>
              </a:rPr>
              <a:t> in </a:t>
            </a:r>
            <a:r>
              <a:rPr lang="de-DE" altLang="de-DE" sz="1600" dirty="0" err="1">
                <a:solidFill>
                  <a:schemeClr val="accent2"/>
                </a:solidFill>
              </a:rPr>
              <a:t>the</a:t>
            </a:r>
            <a:r>
              <a:rPr lang="de-DE" altLang="de-DE" sz="1600" dirty="0">
                <a:solidFill>
                  <a:schemeClr val="accent2"/>
                </a:solidFill>
              </a:rPr>
              <a:t> </a:t>
            </a:r>
            <a:r>
              <a:rPr lang="de-DE" altLang="de-DE" sz="1600" dirty="0" err="1">
                <a:solidFill>
                  <a:schemeClr val="accent2"/>
                </a:solidFill>
              </a:rPr>
              <a:t>category</a:t>
            </a:r>
            <a:r>
              <a:rPr lang="de-DE" altLang="de-DE" sz="1600" dirty="0">
                <a:solidFill>
                  <a:schemeClr val="accent2"/>
                </a:solidFill>
              </a:rPr>
              <a:t>  Environmental </a:t>
            </a:r>
            <a:r>
              <a:rPr lang="de-DE" altLang="de-DE" sz="1600" dirty="0" err="1">
                <a:solidFill>
                  <a:schemeClr val="accent2"/>
                </a:solidFill>
              </a:rPr>
              <a:t>impact</a:t>
            </a:r>
            <a:endParaRPr lang="de-DE" altLang="de-DE" sz="1600" dirty="0">
              <a:solidFill>
                <a:schemeClr val="accent2"/>
              </a:solidFill>
            </a:endParaRPr>
          </a:p>
        </p:txBody>
      </p:sp>
      <p:sp>
        <p:nvSpPr>
          <p:cNvPr id="17" name="Abgerundetes Rechteck 16"/>
          <p:cNvSpPr/>
          <p:nvPr/>
        </p:nvSpPr>
        <p:spPr>
          <a:xfrm>
            <a:off x="466725" y="3736800"/>
            <a:ext cx="3960000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dirty="0" err="1"/>
              <a:t>Among</a:t>
            </a:r>
            <a:r>
              <a:rPr lang="de-DE" altLang="de-DE" sz="1600" dirty="0"/>
              <a:t> </a:t>
            </a:r>
            <a:r>
              <a:rPr lang="de-DE" altLang="de-DE" sz="1600" dirty="0" err="1"/>
              <a:t>the</a:t>
            </a:r>
            <a:r>
              <a:rPr lang="de-DE" altLang="de-DE" sz="1600" dirty="0"/>
              <a:t> </a:t>
            </a:r>
            <a:r>
              <a:rPr lang="de-DE" altLang="de-DE" sz="1600" b="1" dirty="0" err="1"/>
              <a:t>best</a:t>
            </a:r>
            <a:r>
              <a:rPr lang="de-DE" altLang="de-DE" sz="1600" b="1" dirty="0"/>
              <a:t> 3% </a:t>
            </a:r>
            <a:r>
              <a:rPr lang="de-DE" altLang="de-DE" sz="1600" dirty="0" err="1"/>
              <a:t>worldwide</a:t>
            </a:r>
            <a:r>
              <a:rPr lang="de-DE" altLang="de-DE" sz="1600" dirty="0"/>
              <a:t> -</a:t>
            </a:r>
          </a:p>
          <a:p>
            <a:r>
              <a:rPr lang="de-DE" altLang="de-DE" sz="1600" b="1" dirty="0"/>
              <a:t>44</a:t>
            </a:r>
            <a:r>
              <a:rPr lang="en-US" altLang="de-DE" sz="1600" b="1" baseline="30000" dirty="0" err="1"/>
              <a:t>th</a:t>
            </a:r>
            <a:r>
              <a:rPr lang="de-DE" altLang="de-DE" sz="1600" b="1" dirty="0"/>
              <a:t> </a:t>
            </a:r>
            <a:r>
              <a:rPr lang="de-DE" altLang="de-DE" sz="1600" dirty="0"/>
              <a:t>out </a:t>
            </a:r>
            <a:r>
              <a:rPr lang="de-DE" altLang="de-DE" sz="1600" dirty="0" err="1"/>
              <a:t>of</a:t>
            </a:r>
            <a:r>
              <a:rPr lang="de-DE" altLang="de-DE" sz="1600" dirty="0"/>
              <a:t> </a:t>
            </a:r>
            <a:r>
              <a:rPr lang="de-DE" altLang="de-DE" sz="1600" b="1" dirty="0"/>
              <a:t>1,700</a:t>
            </a:r>
            <a:r>
              <a:rPr lang="de-DE" altLang="de-DE" sz="1600" dirty="0">
                <a:solidFill>
                  <a:srgbClr val="FF0000"/>
                </a:solidFill>
              </a:rPr>
              <a:t> </a:t>
            </a:r>
            <a:r>
              <a:rPr lang="de-DE" altLang="de-DE" sz="1600" dirty="0" err="1"/>
              <a:t>universities</a:t>
            </a:r>
            <a:endParaRPr lang="de-DE" altLang="de-DE" sz="1600" b="1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3780" y="4851428"/>
            <a:ext cx="583996" cy="624520"/>
          </a:xfrm>
          <a:prstGeom prst="rect">
            <a:avLst/>
          </a:prstGeom>
        </p:spPr>
      </p:pic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University of Stuttgart</a:t>
            </a:r>
          </a:p>
        </p:txBody>
      </p:sp>
    </p:spTree>
    <p:extLst>
      <p:ext uri="{BB962C8B-B14F-4D97-AF65-F5344CB8AC3E}">
        <p14:creationId xmlns:p14="http://schemas.microsoft.com/office/powerpoint/2010/main" val="2193969041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68313" y="393878"/>
            <a:ext cx="8207375" cy="278290"/>
          </a:xfrm>
        </p:spPr>
        <p:txBody>
          <a:bodyPr/>
          <a:lstStyle/>
          <a:p>
            <a:r>
              <a:rPr lang="en-GB" altLang="de-DE" dirty="0"/>
              <a:t>THE World University Ranking 2025</a:t>
            </a:r>
            <a:endParaRPr lang="de-DE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17" name="Textplatzhalter 25"/>
          <p:cNvSpPr txBox="1">
            <a:spLocks/>
          </p:cNvSpPr>
          <p:nvPr/>
        </p:nvSpPr>
        <p:spPr>
          <a:xfrm>
            <a:off x="466725" y="1602319"/>
            <a:ext cx="3960000" cy="23914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de-DE" sz="1600" dirty="0">
                <a:solidFill>
                  <a:schemeClr val="accent2"/>
                </a:solidFill>
              </a:rPr>
              <a:t>Overall Ranking</a:t>
            </a:r>
          </a:p>
        </p:txBody>
      </p:sp>
      <p:sp>
        <p:nvSpPr>
          <p:cNvPr id="19" name="Abgerundetes Rechteck 18"/>
          <p:cNvSpPr/>
          <p:nvPr/>
        </p:nvSpPr>
        <p:spPr>
          <a:xfrm>
            <a:off x="466726" y="1959916"/>
            <a:ext cx="5770788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dirty="0" err="1"/>
              <a:t>Among</a:t>
            </a:r>
            <a:r>
              <a:rPr lang="de-DE" altLang="de-DE" sz="1600" dirty="0"/>
              <a:t> </a:t>
            </a:r>
            <a:r>
              <a:rPr lang="de-DE" altLang="de-DE" sz="1600" dirty="0" err="1"/>
              <a:t>the</a:t>
            </a:r>
            <a:r>
              <a:rPr lang="de-DE" altLang="de-DE" sz="1600" dirty="0"/>
              <a:t> </a:t>
            </a:r>
            <a:r>
              <a:rPr lang="de-DE" altLang="de-DE" sz="1600" b="1" dirty="0" err="1"/>
              <a:t>best</a:t>
            </a:r>
            <a:r>
              <a:rPr lang="de-DE" altLang="de-DE" sz="1600" b="1" dirty="0"/>
              <a:t> 14% </a:t>
            </a:r>
            <a:r>
              <a:rPr lang="de-DE" altLang="de-DE" sz="1600" dirty="0" err="1"/>
              <a:t>worldwide</a:t>
            </a:r>
            <a:endParaRPr lang="de-DE" altLang="de-DE" sz="1600" dirty="0"/>
          </a:p>
          <a:p>
            <a:r>
              <a:rPr lang="de-DE" altLang="de-DE" sz="1600" dirty="0"/>
              <a:t>(Ranking </a:t>
            </a:r>
            <a:r>
              <a:rPr lang="de-DE" altLang="de-DE" sz="1600" dirty="0" err="1"/>
              <a:t>group</a:t>
            </a:r>
            <a:r>
              <a:rPr lang="de-DE" altLang="de-DE" sz="1600" dirty="0"/>
              <a:t> 251-300 out </a:t>
            </a:r>
            <a:r>
              <a:rPr lang="de-DE" altLang="de-DE" sz="1600" dirty="0" err="1"/>
              <a:t>of</a:t>
            </a:r>
            <a:r>
              <a:rPr lang="de-DE" altLang="de-DE" sz="1600" dirty="0"/>
              <a:t> 2,092)</a:t>
            </a:r>
          </a:p>
        </p:txBody>
      </p:sp>
      <p:sp>
        <p:nvSpPr>
          <p:cNvPr id="15" name="Textplatzhalter 25"/>
          <p:cNvSpPr txBox="1">
            <a:spLocks/>
          </p:cNvSpPr>
          <p:nvPr/>
        </p:nvSpPr>
        <p:spPr>
          <a:xfrm>
            <a:off x="517783" y="2687812"/>
            <a:ext cx="3960000" cy="2376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 err="1">
                <a:solidFill>
                  <a:schemeClr val="accent2"/>
                </a:solidFill>
              </a:rPr>
              <a:t>Industry</a:t>
            </a:r>
            <a:endParaRPr lang="de-DE" altLang="de-DE" sz="1600" dirty="0">
              <a:solidFill>
                <a:schemeClr val="accent2"/>
              </a:solidFill>
            </a:endParaRPr>
          </a:p>
        </p:txBody>
      </p:sp>
      <p:sp>
        <p:nvSpPr>
          <p:cNvPr id="13" name="Abgerundetes Rechteck 12"/>
          <p:cNvSpPr/>
          <p:nvPr/>
        </p:nvSpPr>
        <p:spPr>
          <a:xfrm>
            <a:off x="466724" y="3054716"/>
            <a:ext cx="5770790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63863" algn="l"/>
              </a:tabLst>
            </a:pPr>
            <a:r>
              <a:rPr lang="de-DE" altLang="de-DE" sz="1600" dirty="0"/>
              <a:t>Worldwide </a:t>
            </a:r>
            <a:r>
              <a:rPr lang="de-DE" altLang="de-DE" sz="1600" dirty="0" err="1"/>
              <a:t>ranked</a:t>
            </a:r>
            <a:r>
              <a:rPr lang="de-DE" altLang="de-DE" sz="1600" dirty="0"/>
              <a:t> </a:t>
            </a:r>
            <a:r>
              <a:rPr lang="de-DE" altLang="de-DE" sz="1600" b="1" dirty="0"/>
              <a:t>35</a:t>
            </a:r>
            <a:r>
              <a:rPr lang="en-US" altLang="de-DE" sz="1600" b="1" baseline="30000" dirty="0" err="1"/>
              <a:t>th</a:t>
            </a:r>
            <a:r>
              <a:rPr lang="de-DE" altLang="de-DE" sz="1600" b="1" dirty="0"/>
              <a:t> </a:t>
            </a:r>
            <a:r>
              <a:rPr lang="de-DE" altLang="de-DE" sz="1600" dirty="0"/>
              <a:t>out </a:t>
            </a:r>
            <a:r>
              <a:rPr lang="de-DE" altLang="de-DE" sz="1600" dirty="0" err="1"/>
              <a:t>of</a:t>
            </a:r>
            <a:r>
              <a:rPr lang="de-DE" altLang="de-DE" sz="1600" dirty="0"/>
              <a:t> </a:t>
            </a:r>
            <a:r>
              <a:rPr lang="de-DE" altLang="de-DE" sz="1600" b="1" dirty="0"/>
              <a:t>2,092 </a:t>
            </a:r>
            <a:r>
              <a:rPr lang="de-DE" altLang="de-DE" sz="1600" dirty="0" err="1"/>
              <a:t>universities</a:t>
            </a:r>
            <a:r>
              <a:rPr lang="de-DE" altLang="de-DE" sz="1600" dirty="0"/>
              <a:t>, </a:t>
            </a:r>
            <a:r>
              <a:rPr lang="de-DE" altLang="de-DE" sz="1600" b="1" dirty="0"/>
              <a:t>TOP 1%</a:t>
            </a:r>
            <a:r>
              <a:rPr lang="de-DE" altLang="de-DE" sz="1600" dirty="0"/>
              <a:t>  </a:t>
            </a:r>
            <a:r>
              <a:rPr lang="de-DE" altLang="de-DE" sz="1600" dirty="0" err="1"/>
              <a:t>Nationally</a:t>
            </a:r>
            <a:r>
              <a:rPr lang="de-DE" altLang="de-DE" sz="1600" dirty="0"/>
              <a:t> </a:t>
            </a:r>
            <a:r>
              <a:rPr lang="de-DE" altLang="de-DE" sz="1600" dirty="0" err="1"/>
              <a:t>ranked</a:t>
            </a:r>
            <a:r>
              <a:rPr lang="de-DE" altLang="de-DE" sz="1600" dirty="0"/>
              <a:t> </a:t>
            </a:r>
            <a:r>
              <a:rPr lang="de-DE" altLang="de-DE" sz="1600" b="1" dirty="0"/>
              <a:t>8</a:t>
            </a:r>
            <a:r>
              <a:rPr lang="en-US" altLang="de-DE" sz="1600" b="1" baseline="30000" dirty="0" err="1"/>
              <a:t>th</a:t>
            </a:r>
            <a:r>
              <a:rPr lang="de-DE" altLang="de-DE" sz="1600" b="1" dirty="0"/>
              <a:t> </a:t>
            </a:r>
            <a:r>
              <a:rPr lang="de-DE" altLang="de-DE" sz="1600" dirty="0"/>
              <a:t>out </a:t>
            </a:r>
            <a:r>
              <a:rPr lang="de-DE" altLang="de-DE" sz="1600" dirty="0" err="1"/>
              <a:t>of</a:t>
            </a:r>
            <a:r>
              <a:rPr lang="de-DE" altLang="de-DE" sz="1600" dirty="0"/>
              <a:t> </a:t>
            </a:r>
            <a:r>
              <a:rPr lang="de-DE" altLang="de-DE" sz="1600" b="1" dirty="0"/>
              <a:t>50 </a:t>
            </a:r>
            <a:r>
              <a:rPr lang="de-DE" altLang="de-DE" sz="1600" dirty="0" err="1"/>
              <a:t>universities</a:t>
            </a:r>
            <a:endParaRPr lang="de-DE" altLang="de-DE" sz="1600" dirty="0"/>
          </a:p>
        </p:txBody>
      </p:sp>
      <p:sp>
        <p:nvSpPr>
          <p:cNvPr id="9" name="Textplatzhalter 25"/>
          <p:cNvSpPr txBox="1">
            <a:spLocks/>
          </p:cNvSpPr>
          <p:nvPr/>
        </p:nvSpPr>
        <p:spPr>
          <a:xfrm>
            <a:off x="466724" y="3884303"/>
            <a:ext cx="3960000" cy="2376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>
                <a:solidFill>
                  <a:schemeClr val="accent2"/>
                </a:solidFill>
              </a:rPr>
              <a:t>Research </a:t>
            </a:r>
            <a:r>
              <a:rPr lang="de-DE" altLang="de-DE" sz="1600" dirty="0" err="1">
                <a:solidFill>
                  <a:schemeClr val="accent2"/>
                </a:solidFill>
              </a:rPr>
              <a:t>environment</a:t>
            </a:r>
            <a:endParaRPr lang="de-DE" altLang="de-DE" sz="1600" dirty="0">
              <a:solidFill>
                <a:schemeClr val="accent2"/>
              </a:solidFill>
            </a:endParaRPr>
          </a:p>
        </p:txBody>
      </p:sp>
      <p:sp>
        <p:nvSpPr>
          <p:cNvPr id="10" name="Abgerundetes Rechteck 9"/>
          <p:cNvSpPr/>
          <p:nvPr/>
        </p:nvSpPr>
        <p:spPr>
          <a:xfrm>
            <a:off x="466725" y="4243267"/>
            <a:ext cx="5770789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63863" algn="l"/>
              </a:tabLst>
            </a:pPr>
            <a:r>
              <a:rPr lang="de-DE" altLang="de-DE" sz="1600" dirty="0"/>
              <a:t>Worldwide </a:t>
            </a:r>
            <a:r>
              <a:rPr lang="de-DE" altLang="de-DE" sz="1600" dirty="0" err="1"/>
              <a:t>ranked</a:t>
            </a:r>
            <a:r>
              <a:rPr lang="de-DE" altLang="de-DE" sz="1600" dirty="0"/>
              <a:t> </a:t>
            </a:r>
            <a:r>
              <a:rPr lang="de-DE" altLang="de-DE" sz="1600" b="1" dirty="0"/>
              <a:t>14</a:t>
            </a:r>
            <a:r>
              <a:rPr lang="de-DE" altLang="de-DE" sz="1600" b="1" dirty="0">
                <a:solidFill>
                  <a:schemeClr val="bg1"/>
                </a:solidFill>
              </a:rPr>
              <a:t>1</a:t>
            </a:r>
            <a:r>
              <a:rPr lang="en-US" altLang="de-DE" sz="1600" b="1" baseline="30000" dirty="0" err="1"/>
              <a:t>st</a:t>
            </a:r>
            <a:r>
              <a:rPr lang="de-DE" altLang="de-DE" sz="1600" b="1" dirty="0"/>
              <a:t> </a:t>
            </a:r>
            <a:r>
              <a:rPr lang="de-DE" altLang="de-DE" sz="1600" dirty="0"/>
              <a:t>out </a:t>
            </a:r>
            <a:r>
              <a:rPr lang="de-DE" altLang="de-DE" sz="1600" dirty="0" err="1"/>
              <a:t>of</a:t>
            </a:r>
            <a:r>
              <a:rPr lang="de-DE" altLang="de-DE" sz="1600" dirty="0"/>
              <a:t> </a:t>
            </a:r>
            <a:r>
              <a:rPr lang="de-DE" altLang="de-DE" sz="1600" b="1" dirty="0"/>
              <a:t>2,092 </a:t>
            </a:r>
            <a:r>
              <a:rPr lang="de-DE" altLang="de-DE" sz="1600" dirty="0" err="1"/>
              <a:t>universities</a:t>
            </a:r>
            <a:r>
              <a:rPr lang="de-DE" altLang="de-DE" sz="1600" dirty="0"/>
              <a:t>, </a:t>
            </a:r>
            <a:r>
              <a:rPr lang="de-DE" altLang="de-DE" sz="1600" b="1" dirty="0"/>
              <a:t>TOP 6%</a:t>
            </a:r>
            <a:r>
              <a:rPr lang="de-DE" altLang="de-DE" sz="1600" dirty="0">
                <a:solidFill>
                  <a:srgbClr val="FF0000"/>
                </a:solidFill>
              </a:rPr>
              <a:t> </a:t>
            </a:r>
            <a:r>
              <a:rPr lang="de-DE" altLang="de-DE" sz="1600" dirty="0" err="1"/>
              <a:t>Nationally</a:t>
            </a:r>
            <a:r>
              <a:rPr lang="de-DE" altLang="de-DE" sz="1600" dirty="0"/>
              <a:t> </a:t>
            </a:r>
            <a:r>
              <a:rPr lang="de-DE" altLang="de-DE" sz="1600" dirty="0" err="1"/>
              <a:t>ranked</a:t>
            </a:r>
            <a:r>
              <a:rPr lang="de-DE" altLang="de-DE" sz="1600" dirty="0"/>
              <a:t> </a:t>
            </a:r>
            <a:r>
              <a:rPr lang="de-DE" altLang="de-DE" sz="1600" b="1" dirty="0"/>
              <a:t>15</a:t>
            </a:r>
            <a:r>
              <a:rPr lang="en-US" altLang="de-DE" sz="1600" b="1" baseline="30000" dirty="0" err="1"/>
              <a:t>th</a:t>
            </a:r>
            <a:r>
              <a:rPr lang="de-DE" altLang="de-DE" sz="1600" b="1" dirty="0"/>
              <a:t> </a:t>
            </a:r>
            <a:r>
              <a:rPr lang="de-DE" altLang="de-DE" sz="1600" dirty="0"/>
              <a:t>out </a:t>
            </a:r>
            <a:r>
              <a:rPr lang="de-DE" altLang="de-DE" sz="1600" dirty="0" err="1"/>
              <a:t>of</a:t>
            </a:r>
            <a:r>
              <a:rPr lang="de-DE" altLang="de-DE" sz="1600" dirty="0"/>
              <a:t> </a:t>
            </a:r>
            <a:r>
              <a:rPr lang="de-DE" altLang="de-DE" sz="1600" b="1" dirty="0"/>
              <a:t>50 </a:t>
            </a:r>
            <a:r>
              <a:rPr lang="de-DE" altLang="de-DE" sz="1600" dirty="0" err="1"/>
              <a:t>universities</a:t>
            </a:r>
            <a:endParaRPr lang="de-DE" altLang="de-DE" sz="1600" dirty="0"/>
          </a:p>
        </p:txBody>
      </p:sp>
      <p:pic>
        <p:nvPicPr>
          <p:cNvPr id="16" name="Grafik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2021" y="5036779"/>
            <a:ext cx="1143667" cy="381222"/>
          </a:xfrm>
          <a:prstGeom prst="rect">
            <a:avLst/>
          </a:prstGeom>
        </p:spPr>
      </p:pic>
      <p:sp>
        <p:nvSpPr>
          <p:cNvPr id="14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66725" y="5418000"/>
            <a:ext cx="6063501" cy="126000"/>
          </a:xfrm>
        </p:spPr>
        <p:txBody>
          <a:bodyPr/>
          <a:lstStyle/>
          <a:p>
            <a:r>
              <a:rPr lang="en-US" dirty="0"/>
              <a:t>University of Stuttgart</a:t>
            </a:r>
          </a:p>
        </p:txBody>
      </p:sp>
    </p:spTree>
    <p:extLst>
      <p:ext uri="{BB962C8B-B14F-4D97-AF65-F5344CB8AC3E}">
        <p14:creationId xmlns:p14="http://schemas.microsoft.com/office/powerpoint/2010/main" val="1785540399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>
                <a:latin typeface="+mn-lt"/>
              </a:rPr>
              <a:t>THE World University Ranking by Subject 2024</a:t>
            </a:r>
            <a:endParaRPr lang="en-GB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19" name="Textplatzhalter 25"/>
          <p:cNvSpPr txBox="1">
            <a:spLocks/>
          </p:cNvSpPr>
          <p:nvPr/>
        </p:nvSpPr>
        <p:spPr>
          <a:xfrm>
            <a:off x="466725" y="1603600"/>
            <a:ext cx="3960000" cy="23914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defPPr>
              <a:defRPr lang="en-US"/>
            </a:defPPr>
            <a:lvl1pPr indent="0" defTabSz="685800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600" b="0" cap="all" baseline="0">
                <a:solidFill>
                  <a:schemeClr val="accent2"/>
                </a:solidFill>
              </a:defRPr>
            </a:lvl1pPr>
            <a:lvl2pPr marL="342900" indent="0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/>
            </a:lvl2pPr>
            <a:lvl3pPr marL="685800" indent="0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/>
            </a:lvl3pPr>
            <a:lvl4pPr marL="1028700" indent="0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/>
            </a:lvl4pPr>
            <a:lvl5pPr marL="1371600" indent="0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/>
            </a:lvl5pPr>
            <a:lvl6pPr marL="1714500" indent="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/>
            </a:lvl6pPr>
            <a:lvl7pPr marL="2057400" indent="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/>
            </a:lvl7pPr>
            <a:lvl8pPr marL="2400300" indent="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/>
            </a:lvl8pPr>
            <a:lvl9pPr marL="2743200" indent="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/>
            </a:lvl9pPr>
          </a:lstStyle>
          <a:p>
            <a:r>
              <a:rPr lang="de-DE" altLang="de-DE" dirty="0"/>
              <a:t>Engineering</a:t>
            </a:r>
          </a:p>
        </p:txBody>
      </p:sp>
      <p:sp>
        <p:nvSpPr>
          <p:cNvPr id="14" name="Abgerundetes Rechteck 13"/>
          <p:cNvSpPr/>
          <p:nvPr/>
        </p:nvSpPr>
        <p:spPr>
          <a:xfrm>
            <a:off x="466724" y="1964729"/>
            <a:ext cx="5770788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dirty="0">
                <a:solidFill>
                  <a:schemeClr val="bg1"/>
                </a:solidFill>
              </a:rPr>
              <a:t>Worldwide rank </a:t>
            </a:r>
            <a:r>
              <a:rPr lang="de-DE" altLang="de-DE" sz="1600" b="1" dirty="0">
                <a:solidFill>
                  <a:schemeClr val="bg1"/>
                </a:solidFill>
              </a:rPr>
              <a:t>101-125 out </a:t>
            </a:r>
            <a:r>
              <a:rPr lang="de-DE" altLang="de-DE" sz="1600" b="1" dirty="0" err="1">
                <a:solidFill>
                  <a:schemeClr val="bg1"/>
                </a:solidFill>
              </a:rPr>
              <a:t>of</a:t>
            </a:r>
            <a:r>
              <a:rPr lang="de-DE" altLang="de-DE" sz="1600" b="1" dirty="0">
                <a:solidFill>
                  <a:schemeClr val="bg1"/>
                </a:solidFill>
              </a:rPr>
              <a:t> 1,375 </a:t>
            </a:r>
            <a:r>
              <a:rPr lang="de-DE" altLang="de-DE" sz="1600" dirty="0" err="1">
                <a:solidFill>
                  <a:schemeClr val="bg1"/>
                </a:solidFill>
              </a:rPr>
              <a:t>universities</a:t>
            </a:r>
            <a:endParaRPr lang="de-DE" altLang="de-DE" sz="1600" dirty="0">
              <a:solidFill>
                <a:schemeClr val="bg1"/>
              </a:solidFill>
            </a:endParaRPr>
          </a:p>
          <a:p>
            <a:r>
              <a:rPr lang="de-DE" altLang="de-DE" sz="1600" dirty="0" err="1"/>
              <a:t>Nationally</a:t>
            </a:r>
            <a:r>
              <a:rPr lang="de-DE" altLang="de-DE" sz="1600" dirty="0"/>
              <a:t> </a:t>
            </a:r>
            <a:r>
              <a:rPr lang="de-DE" altLang="de-DE" sz="1600" dirty="0" err="1"/>
              <a:t>ranked</a:t>
            </a:r>
            <a:r>
              <a:rPr lang="de-DE" altLang="de-DE" sz="1600" dirty="0"/>
              <a:t> </a:t>
            </a:r>
            <a:r>
              <a:rPr lang="de-DE" altLang="de-DE" sz="1600" b="1" dirty="0">
                <a:solidFill>
                  <a:schemeClr val="bg1"/>
                </a:solidFill>
              </a:rPr>
              <a:t>5</a:t>
            </a:r>
            <a:r>
              <a:rPr lang="en-US" altLang="de-DE" sz="1600" b="1" baseline="30000" dirty="0" err="1"/>
              <a:t>th</a:t>
            </a:r>
            <a:r>
              <a:rPr lang="de-DE" altLang="de-DE" sz="1600" b="1" dirty="0">
                <a:solidFill>
                  <a:schemeClr val="bg1"/>
                </a:solidFill>
              </a:rPr>
              <a:t> out </a:t>
            </a:r>
            <a:r>
              <a:rPr lang="de-DE" altLang="de-DE" sz="1600" b="1" dirty="0" err="1">
                <a:solidFill>
                  <a:schemeClr val="bg1"/>
                </a:solidFill>
              </a:rPr>
              <a:t>of</a:t>
            </a:r>
            <a:r>
              <a:rPr lang="de-DE" altLang="de-DE" sz="1600" b="1" dirty="0">
                <a:solidFill>
                  <a:schemeClr val="bg1"/>
                </a:solidFill>
              </a:rPr>
              <a:t> 24 </a:t>
            </a:r>
            <a:r>
              <a:rPr lang="de-DE" altLang="de-DE" sz="1600" dirty="0" err="1">
                <a:solidFill>
                  <a:schemeClr val="bg1"/>
                </a:solidFill>
              </a:rPr>
              <a:t>universities</a:t>
            </a:r>
            <a:endParaRPr lang="de-DE" altLang="de-DE" sz="1600" dirty="0">
              <a:solidFill>
                <a:schemeClr val="bg1"/>
              </a:solidFill>
            </a:endParaRPr>
          </a:p>
        </p:txBody>
      </p:sp>
      <p:sp>
        <p:nvSpPr>
          <p:cNvPr id="24" name="Textplatzhalter 25"/>
          <p:cNvSpPr txBox="1">
            <a:spLocks/>
          </p:cNvSpPr>
          <p:nvPr/>
        </p:nvSpPr>
        <p:spPr>
          <a:xfrm>
            <a:off x="466725" y="3326719"/>
            <a:ext cx="3960000" cy="23914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>
                <a:solidFill>
                  <a:schemeClr val="accent2"/>
                </a:solidFill>
              </a:rPr>
              <a:t>Computer</a:t>
            </a:r>
            <a:r>
              <a:rPr lang="de-DE" altLang="de-DE" sz="1600" dirty="0">
                <a:solidFill>
                  <a:schemeClr val="bg1"/>
                </a:solidFill>
              </a:rPr>
              <a:t> </a:t>
            </a:r>
            <a:r>
              <a:rPr lang="de-DE" altLang="de-DE" sz="1600" dirty="0">
                <a:solidFill>
                  <a:schemeClr val="accent2"/>
                </a:solidFill>
              </a:rPr>
              <a:t>Science</a:t>
            </a:r>
            <a:r>
              <a:rPr lang="de-DE" altLang="de-DE" sz="1600" dirty="0">
                <a:solidFill>
                  <a:schemeClr val="bg1"/>
                </a:solidFill>
              </a:rPr>
              <a:t> </a:t>
            </a:r>
            <a:endParaRPr lang="de-DE" altLang="de-DE" sz="1600" dirty="0">
              <a:solidFill>
                <a:schemeClr val="accent2"/>
              </a:solidFill>
            </a:endParaRPr>
          </a:p>
        </p:txBody>
      </p:sp>
      <p:sp>
        <p:nvSpPr>
          <p:cNvPr id="16" name="Abgerundetes Rechteck 15"/>
          <p:cNvSpPr/>
          <p:nvPr/>
        </p:nvSpPr>
        <p:spPr>
          <a:xfrm>
            <a:off x="466724" y="3691480"/>
            <a:ext cx="5770788" cy="63877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dirty="0">
                <a:solidFill>
                  <a:schemeClr val="bg1"/>
                </a:solidFill>
              </a:rPr>
              <a:t>Worldwide rank </a:t>
            </a:r>
            <a:r>
              <a:rPr lang="de-DE" altLang="de-DE" sz="1600" b="1" dirty="0">
                <a:solidFill>
                  <a:schemeClr val="bg1"/>
                </a:solidFill>
              </a:rPr>
              <a:t>101-125 out </a:t>
            </a:r>
            <a:r>
              <a:rPr lang="de-DE" altLang="de-DE" sz="1600" b="1" dirty="0" err="1">
                <a:solidFill>
                  <a:schemeClr val="bg1"/>
                </a:solidFill>
              </a:rPr>
              <a:t>of</a:t>
            </a:r>
            <a:r>
              <a:rPr lang="de-DE" altLang="de-DE" sz="1600" b="1" dirty="0">
                <a:solidFill>
                  <a:schemeClr val="bg1"/>
                </a:solidFill>
              </a:rPr>
              <a:t> 1,028 </a:t>
            </a:r>
            <a:r>
              <a:rPr lang="de-DE" altLang="de-DE" sz="1600" dirty="0" err="1">
                <a:solidFill>
                  <a:schemeClr val="bg1"/>
                </a:solidFill>
              </a:rPr>
              <a:t>universities</a:t>
            </a:r>
            <a:endParaRPr lang="de-DE" altLang="de-DE" sz="1600" dirty="0">
              <a:solidFill>
                <a:schemeClr val="bg1"/>
              </a:solidFill>
            </a:endParaRPr>
          </a:p>
          <a:p>
            <a:r>
              <a:rPr lang="de-DE" altLang="de-DE" sz="1600" dirty="0" err="1"/>
              <a:t>Nationally</a:t>
            </a:r>
            <a:r>
              <a:rPr lang="de-DE" altLang="de-DE" sz="1600" dirty="0"/>
              <a:t> </a:t>
            </a:r>
            <a:r>
              <a:rPr lang="de-DE" altLang="de-DE" sz="1600" dirty="0" err="1"/>
              <a:t>ranked</a:t>
            </a:r>
            <a:r>
              <a:rPr lang="de-DE" altLang="de-DE" sz="1600" dirty="0"/>
              <a:t> </a:t>
            </a:r>
            <a:r>
              <a:rPr lang="de-DE" altLang="de-DE" sz="1600" b="1" dirty="0">
                <a:solidFill>
                  <a:schemeClr val="bg1"/>
                </a:solidFill>
              </a:rPr>
              <a:t>8</a:t>
            </a:r>
            <a:r>
              <a:rPr lang="en-US" altLang="de-DE" sz="1600" b="1" baseline="30000" dirty="0" err="1"/>
              <a:t>th</a:t>
            </a:r>
            <a:r>
              <a:rPr lang="de-DE" altLang="de-DE" sz="1600" b="1" dirty="0">
                <a:solidFill>
                  <a:schemeClr val="bg1"/>
                </a:solidFill>
              </a:rPr>
              <a:t>* out </a:t>
            </a:r>
            <a:r>
              <a:rPr lang="de-DE" altLang="de-DE" sz="1600" b="1" dirty="0" err="1">
                <a:solidFill>
                  <a:schemeClr val="bg1"/>
                </a:solidFill>
              </a:rPr>
              <a:t>of</a:t>
            </a:r>
            <a:r>
              <a:rPr lang="de-DE" altLang="de-DE" sz="1600" b="1" dirty="0">
                <a:solidFill>
                  <a:schemeClr val="bg1"/>
                </a:solidFill>
              </a:rPr>
              <a:t> 38 </a:t>
            </a:r>
            <a:r>
              <a:rPr lang="de-DE" altLang="de-DE" sz="1600" dirty="0" err="1">
                <a:solidFill>
                  <a:schemeClr val="bg1"/>
                </a:solidFill>
              </a:rPr>
              <a:t>universities</a:t>
            </a:r>
            <a:endParaRPr lang="de-DE" altLang="de-DE" sz="1600" dirty="0">
              <a:solidFill>
                <a:schemeClr val="bg1"/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466724" y="5097600"/>
            <a:ext cx="2631035" cy="320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buClr>
                <a:schemeClr val="accent1"/>
              </a:buClr>
            </a:pPr>
            <a:r>
              <a:rPr lang="de-DE" sz="1200" dirty="0"/>
              <a:t>*</a:t>
            </a:r>
            <a:r>
              <a:rPr lang="de-DE" sz="1200" dirty="0" err="1"/>
              <a:t>together</a:t>
            </a:r>
            <a:r>
              <a:rPr lang="de-DE" sz="1200" dirty="0"/>
              <a:t> </a:t>
            </a:r>
            <a:r>
              <a:rPr lang="de-DE" sz="1200" dirty="0" err="1"/>
              <a:t>with</a:t>
            </a:r>
            <a:r>
              <a:rPr lang="de-DE" sz="1200" dirty="0"/>
              <a:t> </a:t>
            </a:r>
            <a:r>
              <a:rPr lang="de-DE" sz="1200" dirty="0" err="1"/>
              <a:t>other</a:t>
            </a:r>
            <a:r>
              <a:rPr lang="de-DE" sz="1200" dirty="0"/>
              <a:t> </a:t>
            </a:r>
            <a:r>
              <a:rPr lang="de-DE" sz="1200" dirty="0" err="1"/>
              <a:t>universities</a:t>
            </a:r>
            <a:endParaRPr lang="de-DE" sz="12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4166" y="4903028"/>
            <a:ext cx="1037890" cy="577972"/>
          </a:xfrm>
          <a:prstGeom prst="rect">
            <a:avLst/>
          </a:prstGeom>
        </p:spPr>
      </p:pic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University of Stuttgart</a:t>
            </a:r>
          </a:p>
        </p:txBody>
      </p:sp>
    </p:spTree>
    <p:extLst>
      <p:ext uri="{BB962C8B-B14F-4D97-AF65-F5344CB8AC3E}">
        <p14:creationId xmlns:p14="http://schemas.microsoft.com/office/powerpoint/2010/main" val="19797330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>
                <a:latin typeface="+mn-lt"/>
              </a:rPr>
              <a:t>THE World University Ranking by Subject 2024</a:t>
            </a:r>
            <a:endParaRPr lang="en-GB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3"/>
          </p:nvPr>
        </p:nvSpPr>
        <p:spPr>
          <a:xfrm>
            <a:off x="468000" y="716400"/>
            <a:ext cx="8208000" cy="276225"/>
          </a:xfrm>
        </p:spPr>
        <p:txBody>
          <a:bodyPr/>
          <a:lstStyle/>
          <a:p>
            <a:pPr>
              <a:buClr>
                <a:srgbClr val="00BEFF"/>
              </a:buClr>
            </a:pPr>
            <a:r>
              <a:rPr lang="de-DE" altLang="de-DE" dirty="0"/>
              <a:t>Single </a:t>
            </a:r>
            <a:r>
              <a:rPr lang="de-DE" altLang="de-DE" dirty="0" err="1"/>
              <a:t>Indicators</a:t>
            </a:r>
            <a:r>
              <a:rPr lang="de-DE" altLang="de-DE" dirty="0"/>
              <a:t> Engineering  </a:t>
            </a:r>
          </a:p>
        </p:txBody>
      </p:sp>
      <p:sp>
        <p:nvSpPr>
          <p:cNvPr id="19" name="Textplatzhalter 25"/>
          <p:cNvSpPr txBox="1">
            <a:spLocks/>
          </p:cNvSpPr>
          <p:nvPr/>
        </p:nvSpPr>
        <p:spPr>
          <a:xfrm>
            <a:off x="466724" y="1603600"/>
            <a:ext cx="6063501" cy="191096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defPPr>
              <a:defRPr lang="en-US"/>
            </a:defPPr>
            <a:lvl1pPr indent="0" defTabSz="685800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600" b="0" cap="all" baseline="0">
                <a:solidFill>
                  <a:schemeClr val="accent2"/>
                </a:solidFill>
              </a:defRPr>
            </a:lvl1pPr>
            <a:lvl2pPr marL="342900" indent="0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/>
            </a:lvl2pPr>
            <a:lvl3pPr marL="685800" indent="0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/>
            </a:lvl3pPr>
            <a:lvl4pPr marL="1028700" indent="0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/>
            </a:lvl4pPr>
            <a:lvl5pPr marL="1371600" indent="0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/>
            </a:lvl5pPr>
            <a:lvl6pPr marL="1714500" indent="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/>
            </a:lvl6pPr>
            <a:lvl7pPr marL="2057400" indent="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/>
            </a:lvl7pPr>
            <a:lvl8pPr marL="2400300" indent="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/>
            </a:lvl8pPr>
            <a:lvl9pPr marL="2743200" indent="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/>
            </a:lvl9pPr>
          </a:lstStyle>
          <a:p>
            <a:pPr>
              <a:buClr>
                <a:srgbClr val="00BEFF"/>
              </a:buClr>
            </a:pPr>
            <a:r>
              <a:rPr lang="de-DE" dirty="0"/>
              <a:t>INDUSTRY</a:t>
            </a:r>
            <a:endParaRPr lang="de-DE" altLang="de-DE" dirty="0"/>
          </a:p>
        </p:txBody>
      </p:sp>
      <p:sp>
        <p:nvSpPr>
          <p:cNvPr id="13" name="Abgerundetes Rechteck 12"/>
          <p:cNvSpPr/>
          <p:nvPr/>
        </p:nvSpPr>
        <p:spPr>
          <a:xfrm>
            <a:off x="466724" y="1931358"/>
            <a:ext cx="4055594" cy="51576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b="1" dirty="0"/>
              <a:t>TOP 4% </a:t>
            </a:r>
            <a:r>
              <a:rPr lang="de-DE" sz="1600" b="1" dirty="0" err="1"/>
              <a:t>worldwide</a:t>
            </a:r>
            <a:endParaRPr lang="de-DE" sz="1600" b="1" dirty="0"/>
          </a:p>
        </p:txBody>
      </p:sp>
      <p:sp>
        <p:nvSpPr>
          <p:cNvPr id="21" name="Textplatzhalter 25"/>
          <p:cNvSpPr txBox="1">
            <a:spLocks/>
          </p:cNvSpPr>
          <p:nvPr/>
        </p:nvSpPr>
        <p:spPr>
          <a:xfrm>
            <a:off x="466724" y="2682069"/>
            <a:ext cx="6063501" cy="191096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defPPr>
              <a:defRPr lang="en-US"/>
            </a:defPPr>
            <a:lvl1pPr indent="0" defTabSz="685800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600" b="0" cap="all" baseline="0">
                <a:solidFill>
                  <a:schemeClr val="accent2"/>
                </a:solidFill>
              </a:defRPr>
            </a:lvl1pPr>
            <a:lvl2pPr marL="342900" indent="0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/>
            </a:lvl2pPr>
            <a:lvl3pPr marL="685800" indent="0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/>
            </a:lvl3pPr>
            <a:lvl4pPr marL="1028700" indent="0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/>
            </a:lvl4pPr>
            <a:lvl5pPr marL="1371600" indent="0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/>
            </a:lvl5pPr>
            <a:lvl6pPr marL="1714500" indent="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/>
            </a:lvl6pPr>
            <a:lvl7pPr marL="2057400" indent="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/>
            </a:lvl7pPr>
            <a:lvl8pPr marL="2400300" indent="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/>
            </a:lvl8pPr>
            <a:lvl9pPr marL="2743200" indent="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/>
            </a:lvl9pPr>
          </a:lstStyle>
          <a:p>
            <a:pPr>
              <a:buClr>
                <a:srgbClr val="00BEFF"/>
              </a:buClr>
            </a:pPr>
            <a:r>
              <a:rPr lang="de-DE" dirty="0"/>
              <a:t>Research Environment</a:t>
            </a:r>
            <a:endParaRPr lang="de-DE" altLang="de-DE" dirty="0"/>
          </a:p>
        </p:txBody>
      </p:sp>
      <p:sp>
        <p:nvSpPr>
          <p:cNvPr id="23" name="Abgerundetes Rechteck 22"/>
          <p:cNvSpPr/>
          <p:nvPr/>
        </p:nvSpPr>
        <p:spPr>
          <a:xfrm>
            <a:off x="466724" y="3014359"/>
            <a:ext cx="4055594" cy="511076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b="1" dirty="0"/>
              <a:t>TOP 6% </a:t>
            </a:r>
            <a:r>
              <a:rPr lang="de-DE" sz="1600" b="1" dirty="0" err="1"/>
              <a:t>worldwide</a:t>
            </a:r>
            <a:endParaRPr lang="de-DE" sz="1600" b="1" dirty="0"/>
          </a:p>
        </p:txBody>
      </p:sp>
      <p:sp>
        <p:nvSpPr>
          <p:cNvPr id="24" name="Textplatzhalter 25"/>
          <p:cNvSpPr txBox="1">
            <a:spLocks/>
          </p:cNvSpPr>
          <p:nvPr/>
        </p:nvSpPr>
        <p:spPr>
          <a:xfrm>
            <a:off x="466724" y="3720076"/>
            <a:ext cx="3960000" cy="23914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dirty="0">
                <a:solidFill>
                  <a:schemeClr val="accent2"/>
                </a:solidFill>
              </a:rPr>
              <a:t>Teaching</a:t>
            </a:r>
            <a:endParaRPr lang="de-DE" altLang="de-DE" sz="1600" dirty="0">
              <a:solidFill>
                <a:schemeClr val="accent2"/>
              </a:solidFill>
            </a:endParaRPr>
          </a:p>
        </p:txBody>
      </p:sp>
      <p:sp>
        <p:nvSpPr>
          <p:cNvPr id="25" name="Abgerundetes Rechteck 24"/>
          <p:cNvSpPr/>
          <p:nvPr/>
        </p:nvSpPr>
        <p:spPr>
          <a:xfrm>
            <a:off x="466724" y="4073228"/>
            <a:ext cx="4055594" cy="511076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b="1" dirty="0"/>
              <a:t>TOP 7% </a:t>
            </a:r>
            <a:r>
              <a:rPr lang="de-DE" sz="1600" b="1" dirty="0" err="1"/>
              <a:t>worldwide</a:t>
            </a:r>
            <a:endParaRPr lang="de-DE" sz="1600" b="1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8AEC1DDB-A002-4D30-B836-59B7139A21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4166" y="4903028"/>
            <a:ext cx="1037890" cy="577972"/>
          </a:xfrm>
          <a:prstGeom prst="rect">
            <a:avLst/>
          </a:prstGeom>
        </p:spPr>
      </p:pic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University of Stuttgart</a:t>
            </a:r>
          </a:p>
        </p:txBody>
      </p:sp>
    </p:spTree>
    <p:extLst>
      <p:ext uri="{BB962C8B-B14F-4D97-AF65-F5344CB8AC3E}">
        <p14:creationId xmlns:p14="http://schemas.microsoft.com/office/powerpoint/2010/main" val="1409530135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Uni_Stuttgart">
  <a:themeElements>
    <a:clrScheme name="UNI COLOR">
      <a:dk1>
        <a:srgbClr val="3E444C"/>
      </a:dk1>
      <a:lt1>
        <a:sysClr val="window" lastClr="FFFFFF"/>
      </a:lt1>
      <a:dk2>
        <a:srgbClr val="000000"/>
      </a:dk2>
      <a:lt2>
        <a:srgbClr val="9F9998"/>
      </a:lt2>
      <a:accent1>
        <a:srgbClr val="00BEFF"/>
      </a:accent1>
      <a:accent2>
        <a:srgbClr val="00519E"/>
      </a:accent2>
      <a:accent3>
        <a:srgbClr val="3E444C"/>
      </a:accent3>
      <a:accent4>
        <a:srgbClr val="7DC6EA"/>
      </a:accent4>
      <a:accent5>
        <a:srgbClr val="9F9998"/>
      </a:accent5>
      <a:accent6>
        <a:srgbClr val="FFD500"/>
      </a:accent6>
      <a:hlink>
        <a:srgbClr val="00BEFF"/>
      </a:hlink>
      <a:folHlink>
        <a:srgbClr val="3E444C"/>
      </a:folHlink>
    </a:clrScheme>
    <a:fontScheme name="Universitaet_Stuttgart_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6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 marL="179388" indent="-179388">
          <a:buClr>
            <a:schemeClr val="accent1"/>
          </a:buClr>
          <a:buFont typeface="Arial" panose="020B0604020202020204" pitchFamily="34" charset="0"/>
          <a:buChar char="•"/>
          <a:defRPr sz="16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NI Vorlage D_16zu10_2016 FINAL.pptx" id="{8DB6FAF9-6A4F-4D75-A683-D48AEF9AAE50}" vid="{57EAAEE8-FD76-4127-9847-2D51CF0FFF07}"/>
    </a:ext>
  </a:extLst>
</a:theme>
</file>

<file path=ppt/theme/theme2.xml><?xml version="1.0" encoding="utf-8"?>
<a:theme xmlns:a="http://schemas.openxmlformats.org/drawingml/2006/main" name="Office Theme">
  <a:themeElements>
    <a:clrScheme name="Universität Stuttgart Version 2">
      <a:dk1>
        <a:srgbClr val="323232"/>
      </a:dk1>
      <a:lt1>
        <a:sysClr val="window" lastClr="FFFFFF"/>
      </a:lt1>
      <a:dk2>
        <a:srgbClr val="000000"/>
      </a:dk2>
      <a:lt2>
        <a:srgbClr val="9F9998"/>
      </a:lt2>
      <a:accent1>
        <a:srgbClr val="00BEFF"/>
      </a:accent1>
      <a:accent2>
        <a:srgbClr val="004191"/>
      </a:accent2>
      <a:accent3>
        <a:srgbClr val="323232"/>
      </a:accent3>
      <a:accent4>
        <a:srgbClr val="7DC6EA"/>
      </a:accent4>
      <a:accent5>
        <a:srgbClr val="9F9998"/>
      </a:accent5>
      <a:accent6>
        <a:srgbClr val="FFD500"/>
      </a:accent6>
      <a:hlink>
        <a:srgbClr val="00BEFF"/>
      </a:hlink>
      <a:folHlink>
        <a:srgbClr val="524D4D"/>
      </a:folHlink>
    </a:clrScheme>
    <a:fontScheme name="Universität Stuttgar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Universität Stuttgart Version 2">
      <a:dk1>
        <a:srgbClr val="323232"/>
      </a:dk1>
      <a:lt1>
        <a:sysClr val="window" lastClr="FFFFFF"/>
      </a:lt1>
      <a:dk2>
        <a:srgbClr val="000000"/>
      </a:dk2>
      <a:lt2>
        <a:srgbClr val="9F9998"/>
      </a:lt2>
      <a:accent1>
        <a:srgbClr val="00BEFF"/>
      </a:accent1>
      <a:accent2>
        <a:srgbClr val="004191"/>
      </a:accent2>
      <a:accent3>
        <a:srgbClr val="323232"/>
      </a:accent3>
      <a:accent4>
        <a:srgbClr val="7DC6EA"/>
      </a:accent4>
      <a:accent5>
        <a:srgbClr val="9F9998"/>
      </a:accent5>
      <a:accent6>
        <a:srgbClr val="FFD500"/>
      </a:accent6>
      <a:hlink>
        <a:srgbClr val="00BEFF"/>
      </a:hlink>
      <a:folHlink>
        <a:srgbClr val="524D4D"/>
      </a:folHlink>
    </a:clrScheme>
    <a:fontScheme name="Universität Stuttgar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UNI Vorlage D_16zu10</Template>
  <TotalTime>0</TotalTime>
  <Words>1518</Words>
  <Application>Microsoft Office PowerPoint</Application>
  <PresentationFormat>Bildschirmpräsentation (16:10)</PresentationFormat>
  <Paragraphs>281</Paragraphs>
  <Slides>32</Slides>
  <Notes>26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32</vt:i4>
      </vt:variant>
    </vt:vector>
  </HeadingPairs>
  <TitlesOfParts>
    <vt:vector size="34" baseType="lpstr">
      <vt:lpstr>Arial</vt:lpstr>
      <vt:lpstr>Uni_Stuttgart</vt:lpstr>
      <vt:lpstr>Rankings, Prizes, Awards</vt:lpstr>
      <vt:lpstr>Rankings</vt:lpstr>
      <vt:lpstr>QS World University Ranking 2025</vt:lpstr>
      <vt:lpstr>QS World University Ranking 2025</vt:lpstr>
      <vt:lpstr>QS World University Ranking by Subject 2024</vt:lpstr>
      <vt:lpstr>QS World University Ranking: Sustainability 2025</vt:lpstr>
      <vt:lpstr>THE World University Ranking 2025</vt:lpstr>
      <vt:lpstr>THE World University Ranking by Subject 2024</vt:lpstr>
      <vt:lpstr>THE World University Ranking by Subject 2024</vt:lpstr>
      <vt:lpstr>THE World University Ranking by Subject 2024</vt:lpstr>
      <vt:lpstr>THE World University Ranking by Subject 2024</vt:lpstr>
      <vt:lpstr>THE World Impact Ranking 2024</vt:lpstr>
      <vt:lpstr>THE Interdisciplinary Ranking 2025</vt:lpstr>
      <vt:lpstr>Shanghai Ranking 2024 (1/2)</vt:lpstr>
      <vt:lpstr>Center for World University Rankings 2024</vt:lpstr>
      <vt:lpstr>QS World University Ranking Europe 2025</vt:lpstr>
      <vt:lpstr>Humboldt Ranking 2023</vt:lpstr>
      <vt:lpstr>IW Ranking 2024: “Patent-activities“ at German universities</vt:lpstr>
      <vt:lpstr>European Union Research Projects</vt:lpstr>
      <vt:lpstr>DFG Funding: Funding Atlas 2024</vt:lpstr>
      <vt:lpstr>Third-party Research Funding</vt:lpstr>
      <vt:lpstr>CHE-Ranking 2024/25: Master’s in Computer Science (1/2)</vt:lpstr>
      <vt:lpstr>U-Multirank 2022</vt:lpstr>
      <vt:lpstr>U-Multirank 2022</vt:lpstr>
      <vt:lpstr>Prizes and Awards (Examples)</vt:lpstr>
      <vt:lpstr>Leibniz Prizes since 2000</vt:lpstr>
      <vt:lpstr>Alexander von Humboldt Professorship</vt:lpstr>
      <vt:lpstr>Current ERC Starting Grants</vt:lpstr>
      <vt:lpstr>Current ERC Starting Grants</vt:lpstr>
      <vt:lpstr>Current ERC Consolidator Grants</vt:lpstr>
      <vt:lpstr>Current ERC Advanced Grants</vt:lpstr>
      <vt:lpstr>Current ERC Synergy Grant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2016-06-16T05:37:21Z</dcterms:created>
  <dcterms:modified xsi:type="dcterms:W3CDTF">2025-01-16T12:23:04Z</dcterms:modified>
</cp:coreProperties>
</file>