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420" r:id="rId2"/>
    <p:sldId id="353" r:id="rId3"/>
    <p:sldId id="490" r:id="rId4"/>
    <p:sldId id="492" r:id="rId5"/>
    <p:sldId id="440" r:id="rId6"/>
    <p:sldId id="493" r:id="rId7"/>
    <p:sldId id="476" r:id="rId8"/>
    <p:sldId id="480" r:id="rId9"/>
    <p:sldId id="481" r:id="rId10"/>
    <p:sldId id="452" r:id="rId11"/>
    <p:sldId id="479" r:id="rId12"/>
    <p:sldId id="469" r:id="rId13"/>
    <p:sldId id="496" r:id="rId14"/>
    <p:sldId id="472" r:id="rId15"/>
    <p:sldId id="487" r:id="rId16"/>
    <p:sldId id="494" r:id="rId17"/>
    <p:sldId id="477" r:id="rId18"/>
    <p:sldId id="495" r:id="rId19"/>
    <p:sldId id="482" r:id="rId20"/>
    <p:sldId id="430" r:id="rId21"/>
    <p:sldId id="371" r:id="rId22"/>
    <p:sldId id="498" r:id="rId23"/>
    <p:sldId id="449" r:id="rId24"/>
    <p:sldId id="450" r:id="rId25"/>
    <p:sldId id="358" r:id="rId26"/>
    <p:sldId id="459" r:id="rId27"/>
    <p:sldId id="462" r:id="rId28"/>
    <p:sldId id="485" r:id="rId29"/>
    <p:sldId id="457" r:id="rId30"/>
    <p:sldId id="488" r:id="rId31"/>
    <p:sldId id="422" r:id="rId32"/>
    <p:sldId id="405" r:id="rId33"/>
  </p:sldIdLst>
  <p:sldSz cx="9144000" cy="5715000" type="screen16x10"/>
  <p:notesSz cx="9926638" cy="6797675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592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3" autoAdjust="0"/>
    <p:restoredTop sz="92255" autoAdjust="0"/>
  </p:normalViewPr>
  <p:slideViewPr>
    <p:cSldViewPr snapToGrid="0">
      <p:cViewPr varScale="1">
        <p:scale>
          <a:sx n="117" d="100"/>
          <a:sy n="117" d="100"/>
        </p:scale>
        <p:origin x="84" y="84"/>
      </p:cViewPr>
      <p:guideLst>
        <p:guide orient="horz" pos="1029"/>
        <p:guide orient="horz" pos="3206"/>
        <p:guide pos="294"/>
        <p:guide pos="5488"/>
        <p:guide pos="29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800"/>
    </p:cViewPr>
  </p:sorterViewPr>
  <p:notesViewPr>
    <p:cSldViewPr snapToGrid="0" showGuides="1">
      <p:cViewPr varScale="1">
        <p:scale>
          <a:sx n="67" d="100"/>
          <a:sy n="67" d="100"/>
        </p:scale>
        <p:origin x="796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864" y="180698"/>
            <a:ext cx="8545639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7937121" y="6525452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/>
              <a:t>16.01.2025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677862" y="6525453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9075819" y="6525453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410" y="181985"/>
            <a:ext cx="8545768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36100" y="6524700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16.01.2025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16175" y="750888"/>
            <a:ext cx="3668713" cy="229235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7864" y="3271382"/>
            <a:ext cx="8545639" cy="267658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677410" y="6524700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9077273" y="6524700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4C728706-2736-4FD7-8E58-504AF853878B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74050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389384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39982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12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43415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303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134073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89686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91174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11055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09463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31693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16.01.2025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12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21630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22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9650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23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2768414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16.01.2025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560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26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091514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27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13467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16.01.2025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64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30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95591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31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152021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32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35029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039651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8205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14885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76102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7</a:t>
            </a:fld>
            <a:endParaRPr lang="de-DE" altLang="de-DE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176312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06983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0239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durch Klicken 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4528"/>
            <a:ext cx="2056867" cy="43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8" name="bk object 17"/>
          <p:cNvSpPr/>
          <p:nvPr userDrawn="1"/>
        </p:nvSpPr>
        <p:spPr>
          <a:xfrm>
            <a:off x="1279949" y="0"/>
            <a:ext cx="6544309" cy="3926204"/>
          </a:xfrm>
          <a:custGeom>
            <a:avLst/>
            <a:gdLst/>
            <a:ahLst/>
            <a:cxnLst/>
            <a:rect l="l" t="t" r="r" b="b"/>
            <a:pathLst>
              <a:path w="6544309" h="3926204">
                <a:moveTo>
                  <a:pt x="68016" y="0"/>
                </a:moveTo>
                <a:lnTo>
                  <a:pt x="42823" y="123182"/>
                </a:lnTo>
                <a:lnTo>
                  <a:pt x="10846" y="385553"/>
                </a:lnTo>
                <a:lnTo>
                  <a:pt x="0" y="653897"/>
                </a:lnTo>
                <a:lnTo>
                  <a:pt x="10846" y="922242"/>
                </a:lnTo>
                <a:lnTo>
                  <a:pt x="42823" y="1184612"/>
                </a:lnTo>
                <a:lnTo>
                  <a:pt x="95089" y="1440166"/>
                </a:lnTo>
                <a:lnTo>
                  <a:pt x="166802" y="1688062"/>
                </a:lnTo>
                <a:lnTo>
                  <a:pt x="257120" y="1927457"/>
                </a:lnTo>
                <a:lnTo>
                  <a:pt x="365200" y="2157510"/>
                </a:lnTo>
                <a:lnTo>
                  <a:pt x="490201" y="2377378"/>
                </a:lnTo>
                <a:lnTo>
                  <a:pt x="631281" y="2586220"/>
                </a:lnTo>
                <a:lnTo>
                  <a:pt x="787597" y="2783193"/>
                </a:lnTo>
                <a:lnTo>
                  <a:pt x="958308" y="2967456"/>
                </a:lnTo>
                <a:lnTo>
                  <a:pt x="1142571" y="3138167"/>
                </a:lnTo>
                <a:lnTo>
                  <a:pt x="1339545" y="3294482"/>
                </a:lnTo>
                <a:lnTo>
                  <a:pt x="1548387" y="3435561"/>
                </a:lnTo>
                <a:lnTo>
                  <a:pt x="1768256" y="3560562"/>
                </a:lnTo>
                <a:lnTo>
                  <a:pt x="1998308" y="3668642"/>
                </a:lnTo>
                <a:lnTo>
                  <a:pt x="2237703" y="3758959"/>
                </a:lnTo>
                <a:lnTo>
                  <a:pt x="2485598" y="3830671"/>
                </a:lnTo>
                <a:lnTo>
                  <a:pt x="2741151" y="3882937"/>
                </a:lnTo>
                <a:lnTo>
                  <a:pt x="3003520" y="3914914"/>
                </a:lnTo>
                <a:lnTo>
                  <a:pt x="3271862" y="3925760"/>
                </a:lnTo>
                <a:lnTo>
                  <a:pt x="3540207" y="3914914"/>
                </a:lnTo>
                <a:lnTo>
                  <a:pt x="3802577" y="3882937"/>
                </a:lnTo>
                <a:lnTo>
                  <a:pt x="4058131" y="3830671"/>
                </a:lnTo>
                <a:lnTo>
                  <a:pt x="4306027" y="3758959"/>
                </a:lnTo>
                <a:lnTo>
                  <a:pt x="4545422" y="3668642"/>
                </a:lnTo>
                <a:lnTo>
                  <a:pt x="4775475" y="3560562"/>
                </a:lnTo>
                <a:lnTo>
                  <a:pt x="4995343" y="3435561"/>
                </a:lnTo>
                <a:lnTo>
                  <a:pt x="5204185" y="3294482"/>
                </a:lnTo>
                <a:lnTo>
                  <a:pt x="5401159" y="3138167"/>
                </a:lnTo>
                <a:lnTo>
                  <a:pt x="5585421" y="2967456"/>
                </a:lnTo>
                <a:lnTo>
                  <a:pt x="5756132" y="2783193"/>
                </a:lnTo>
                <a:lnTo>
                  <a:pt x="5912448" y="2586220"/>
                </a:lnTo>
                <a:lnTo>
                  <a:pt x="6053527" y="2377378"/>
                </a:lnTo>
                <a:lnTo>
                  <a:pt x="6178527" y="2157510"/>
                </a:lnTo>
                <a:lnTo>
                  <a:pt x="6286607" y="1927457"/>
                </a:lnTo>
                <a:lnTo>
                  <a:pt x="6376924" y="1688062"/>
                </a:lnTo>
                <a:lnTo>
                  <a:pt x="6448637" y="1440166"/>
                </a:lnTo>
                <a:lnTo>
                  <a:pt x="6500902" y="1184612"/>
                </a:lnTo>
                <a:lnTo>
                  <a:pt x="6532879" y="922242"/>
                </a:lnTo>
                <a:lnTo>
                  <a:pt x="6543725" y="653897"/>
                </a:lnTo>
                <a:lnTo>
                  <a:pt x="6532879" y="385553"/>
                </a:lnTo>
                <a:lnTo>
                  <a:pt x="6500902" y="123182"/>
                </a:lnTo>
                <a:lnTo>
                  <a:pt x="6475709" y="0"/>
                </a:lnTo>
                <a:lnTo>
                  <a:pt x="68016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00" y="900000"/>
            <a:ext cx="4118110" cy="13608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22800" y="629826"/>
            <a:ext cx="4118110" cy="22159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71076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51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mit 6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0" y="396000"/>
            <a:ext cx="8193462" cy="27829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700000" cy="822570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9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82226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17317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27"/>
          </p:nvPr>
        </p:nvSpPr>
        <p:spPr>
          <a:xfrm>
            <a:off x="4824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1731740" y="4126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28"/>
          </p:nvPr>
        </p:nvSpPr>
        <p:spPr>
          <a:xfrm>
            <a:off x="4824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5965340" y="1435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6" name="Bildplatzhalter 7"/>
          <p:cNvSpPr>
            <a:spLocks noGrp="1" noChangeAspect="1"/>
          </p:cNvSpPr>
          <p:nvPr>
            <p:ph type="pic" sz="quarter" idx="29"/>
          </p:nvPr>
        </p:nvSpPr>
        <p:spPr>
          <a:xfrm>
            <a:off x="4716000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59653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9" name="Bildplatzhalter 7"/>
          <p:cNvSpPr>
            <a:spLocks noGrp="1" noChangeAspect="1"/>
          </p:cNvSpPr>
          <p:nvPr>
            <p:ph type="pic" sz="quarter" idx="30"/>
          </p:nvPr>
        </p:nvSpPr>
        <p:spPr>
          <a:xfrm>
            <a:off x="47160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6"/>
          </p:nvPr>
        </p:nvSpPr>
        <p:spPr>
          <a:xfrm>
            <a:off x="5965340" y="4125600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33" name="Bildplatzhalter 7"/>
          <p:cNvSpPr>
            <a:spLocks noGrp="1" noChangeAspect="1"/>
          </p:cNvSpPr>
          <p:nvPr>
            <p:ph type="pic" sz="quarter" idx="31"/>
          </p:nvPr>
        </p:nvSpPr>
        <p:spPr>
          <a:xfrm>
            <a:off x="47160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5" name="Foliennummernplatzhalt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4ADA4-BE45-4415-935F-30B9C9E81A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3" name="Fußzeilenplatzhalt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Universität Stuttgart</a:t>
            </a:r>
            <a:endParaRPr lang="de-DE" dirty="0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81056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4528"/>
            <a:ext cx="2056867" cy="431998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396000" y="1512000"/>
            <a:ext cx="21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Vielen Dank!</a:t>
            </a:r>
          </a:p>
        </p:txBody>
      </p:sp>
      <p:sp>
        <p:nvSpPr>
          <p:cNvPr id="6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10400" y="2124000"/>
            <a:ext cx="1440000" cy="1440000"/>
          </a:xfrm>
          <a:prstGeom prst="ellipse">
            <a:avLst/>
          </a:prstGeom>
          <a:solidFill>
            <a:schemeClr val="bg1"/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74400" y="2325600"/>
            <a:ext cx="3290054" cy="2160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2717045" y="2757117"/>
            <a:ext cx="2747409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174400" y="2757600"/>
            <a:ext cx="2211862" cy="808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dirty="0">
                <a:solidFill>
                  <a:schemeClr val="bg1"/>
                </a:solidFill>
              </a:rPr>
              <a:t>E-Mail	</a:t>
            </a:r>
          </a:p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dirty="0">
                <a:solidFill>
                  <a:schemeClr val="bg1"/>
                </a:solidFill>
              </a:rPr>
              <a:t>Telefon 	+49 (0) 711 685-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8" algn="l"/>
              </a:tabLst>
              <a:defRPr/>
            </a:pPr>
            <a:r>
              <a:rPr lang="de-DE" dirty="0">
                <a:solidFill>
                  <a:schemeClr val="bg1"/>
                </a:solidFill>
              </a:rPr>
              <a:t>Fax 	+49 (0) 711 685-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832914" y="3001893"/>
            <a:ext cx="649267" cy="23833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832914" y="3249157"/>
            <a:ext cx="649267" cy="23833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174400" y="3693600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>
                <a:solidFill>
                  <a:schemeClr val="bg1"/>
                </a:solidFill>
              </a:rPr>
              <a:t>Universität Stuttgart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2174400" y="3912292"/>
            <a:ext cx="3290054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Abteilung oder Institutsname</a:t>
            </a:r>
            <a:endParaRPr lang="de-DE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2174400" y="4168014"/>
            <a:ext cx="3290054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12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Ellipse 5"/>
          <p:cNvSpPr/>
          <p:nvPr userDrawn="1"/>
        </p:nvSpPr>
        <p:spPr>
          <a:xfrm>
            <a:off x="1305232" y="1452716"/>
            <a:ext cx="3600000" cy="360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Rechteck 6"/>
          <p:cNvSpPr/>
          <p:nvPr userDrawn="1"/>
        </p:nvSpPr>
        <p:spPr>
          <a:xfrm>
            <a:off x="1895168" y="1260987"/>
            <a:ext cx="4225413" cy="23892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20.01.2016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3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r>
              <a:rPr lang="de-DE"/>
              <a:t>20.01.2016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96" r:id="rId4"/>
    <p:sldLayoutId id="2147483687" r:id="rId5"/>
    <p:sldLayoutId id="2147483697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 descr="Ein Gebäude auf unserem Campus in Vaihingen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1" b="14661"/>
          <a:stretch>
            <a:fillRect/>
          </a:stretch>
        </p:blipFill>
        <p:spPr/>
      </p:pic>
      <p:sp>
        <p:nvSpPr>
          <p:cNvPr id="2" name="Titel 1" descr="Blauer Kreis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de-DE" dirty="0"/>
              <a:t>Rankings, Preise,</a:t>
            </a:r>
            <a:br>
              <a:rPr lang="de-DE" dirty="0"/>
            </a:br>
            <a:r>
              <a:rPr lang="de-DE" dirty="0"/>
              <a:t>Auszeichnungen</a:t>
            </a:r>
          </a:p>
        </p:txBody>
      </p:sp>
      <p:sp>
        <p:nvSpPr>
          <p:cNvPr id="4" name="Foliennummernplatzhalter 6"/>
          <p:cNvSpPr txBox="1">
            <a:spLocks/>
          </p:cNvSpPr>
          <p:nvPr/>
        </p:nvSpPr>
        <p:spPr bwMode="auto">
          <a:xfrm>
            <a:off x="8314266" y="5416550"/>
            <a:ext cx="77099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07/2023</a:t>
            </a:r>
          </a:p>
        </p:txBody>
      </p:sp>
      <p:sp>
        <p:nvSpPr>
          <p:cNvPr id="8" name="Textfeld 4"/>
          <p:cNvSpPr txBox="1">
            <a:spLocks noChangeArrowheads="1"/>
          </p:cNvSpPr>
          <p:nvPr/>
        </p:nvSpPr>
        <p:spPr bwMode="auto">
          <a:xfrm rot="16200000">
            <a:off x="8268020" y="4622622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</a:p>
        </p:txBody>
      </p:sp>
    </p:spTree>
    <p:extLst>
      <p:ext uri="{BB962C8B-B14F-4D97-AF65-F5344CB8AC3E}">
        <p14:creationId xmlns:p14="http://schemas.microsoft.com/office/powerpoint/2010/main" val="2815450983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/>
              <a:t>Erzielter Rang</a:t>
            </a: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… Weltweit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876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Informatik                             </a:t>
            </a:r>
            <a:r>
              <a:rPr lang="en-US" altLang="de-DE" sz="1600" b="1" dirty="0"/>
              <a:t>Top 101-125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66725" y="2478152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Physik                                  </a:t>
            </a:r>
            <a:r>
              <a:rPr lang="en-US" altLang="de-DE" sz="1600" b="1" dirty="0"/>
              <a:t>Top 201-250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5" y="2986428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Kunst und </a:t>
            </a:r>
            <a:r>
              <a:rPr lang="de-DE" altLang="de-DE" sz="1600" dirty="0" err="1"/>
              <a:t>Geisteswiss</a:t>
            </a:r>
            <a:r>
              <a:rPr lang="de-DE" altLang="de-DE" sz="1600" dirty="0"/>
              <a:t>.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349470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err="1"/>
              <a:t>Lebenswissenschaften</a:t>
            </a:r>
            <a:r>
              <a:rPr lang="en-US" altLang="de-DE" sz="1600" dirty="0"/>
              <a:t> 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8" name="Pfeil nach rechts 7"/>
          <p:cNvSpPr/>
          <p:nvPr/>
        </p:nvSpPr>
        <p:spPr>
          <a:xfrm>
            <a:off x="4654978" y="2774556"/>
            <a:ext cx="382954" cy="29698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6" name="Rechteck 5"/>
          <p:cNvSpPr/>
          <p:nvPr/>
        </p:nvSpPr>
        <p:spPr>
          <a:xfrm>
            <a:off x="5164922" y="2570929"/>
            <a:ext cx="34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Diese Fachbereiche gehören beim Indikator „</a:t>
            </a:r>
            <a:r>
              <a:rPr lang="en-US" sz="1600" dirty="0"/>
              <a:t>Industry</a:t>
            </a:r>
            <a:r>
              <a:rPr lang="de-DE" sz="1600" dirty="0"/>
              <a:t> Income“ zu den    </a:t>
            </a:r>
            <a:r>
              <a:rPr lang="de-DE" sz="1600" b="1" dirty="0"/>
              <a:t>TOP 6 Prozent weltweit</a:t>
            </a:r>
            <a:r>
              <a:rPr lang="de-DE" sz="1600" dirty="0"/>
              <a:t>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798" y="4903028"/>
            <a:ext cx="1037890" cy="57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81240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/>
              <a:t>Physik</a:t>
            </a: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International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250 besten von 1.371</a:t>
            </a:r>
            <a:r>
              <a:rPr lang="de-DE" altLang="de-DE" sz="1600" dirty="0">
                <a:solidFill>
                  <a:schemeClr val="bg1"/>
                </a:solidFill>
              </a:rPr>
              <a:t> gelisteten Universitäten weltweit</a:t>
            </a:r>
          </a:p>
        </p:txBody>
      </p:sp>
      <p:sp>
        <p:nvSpPr>
          <p:cNvPr id="10" name="Rechteck 9"/>
          <p:cNvSpPr/>
          <p:nvPr/>
        </p:nvSpPr>
        <p:spPr>
          <a:xfrm>
            <a:off x="4845159" y="1536190"/>
            <a:ext cx="3960000" cy="3073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>
                <a:solidFill>
                  <a:schemeClr val="accent2"/>
                </a:solidFill>
              </a:rPr>
              <a:t>Einzelindikatoren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845159" y="1969201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Beim </a:t>
            </a:r>
            <a:r>
              <a:rPr lang="de-DE" sz="1600" dirty="0"/>
              <a:t>Indikator „Drittmittel aus der Industrie“ liegt die Universität Stuttgart unter den </a:t>
            </a:r>
            <a:r>
              <a:rPr lang="de-DE" sz="1600" b="1" dirty="0"/>
              <a:t>TOP 3 weltweit</a:t>
            </a: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798" y="4903028"/>
            <a:ext cx="1037890" cy="57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4743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World Impact Ranking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25"/>
          <p:cNvSpPr txBox="1">
            <a:spLocks/>
          </p:cNvSpPr>
          <p:nvPr/>
        </p:nvSpPr>
        <p:spPr>
          <a:xfrm>
            <a:off x="466725" y="1258450"/>
            <a:ext cx="5778954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Kategorie                                                              Industrie, Innovation und Infrastruktur (SDG 9)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4" y="2050185"/>
            <a:ext cx="3925661" cy="8073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b="1" dirty="0"/>
              <a:t>Rang 1 weltweit</a:t>
            </a:r>
          </a:p>
          <a:p>
            <a:pPr>
              <a:tabLst>
                <a:tab pos="2955925" algn="l"/>
              </a:tabLst>
            </a:pPr>
            <a:r>
              <a:rPr lang="de-DE" altLang="de-DE" sz="1600" dirty="0"/>
              <a:t>mit höchstmöglicher Punktzahl*</a:t>
            </a:r>
            <a:endParaRPr lang="de-DE" altLang="de-DE" sz="1600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66723" y="50976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*gemeinsam mit anderen Universitäten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252580843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I</a:t>
            </a:r>
            <a:r>
              <a:rPr lang="de-DE" dirty="0" err="1"/>
              <a:t>nterdisciplinary</a:t>
            </a:r>
            <a:r>
              <a:rPr lang="de-DE" dirty="0"/>
              <a:t> Ranking 2025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 Auflage</a:t>
            </a:r>
          </a:p>
        </p:txBody>
      </p:sp>
      <p:sp>
        <p:nvSpPr>
          <p:cNvPr id="10" name="Textplatzhalter 25"/>
          <p:cNvSpPr txBox="1">
            <a:spLocks/>
          </p:cNvSpPr>
          <p:nvPr/>
        </p:nvSpPr>
        <p:spPr>
          <a:xfrm>
            <a:off x="466725" y="1258450"/>
            <a:ext cx="5778954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6723" y="50976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endParaRPr lang="de-DE" sz="12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4" name="Abgerundetes Rechteck 14">
            <a:extLst>
              <a:ext uri="{FF2B5EF4-FFF2-40B4-BE49-F238E27FC236}">
                <a16:creationId xmlns:a16="http://schemas.microsoft.com/office/drawing/2014/main" id="{680DC8E7-2049-40CC-8253-0F3D08B2B8AE}"/>
              </a:ext>
            </a:extLst>
          </p:cNvPr>
          <p:cNvSpPr/>
          <p:nvPr/>
        </p:nvSpPr>
        <p:spPr>
          <a:xfrm>
            <a:off x="466723" y="2104760"/>
            <a:ext cx="3925661" cy="8073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Weltweit Platz 82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National Platz 2</a:t>
            </a:r>
          </a:p>
        </p:txBody>
      </p:sp>
    </p:spTree>
    <p:extLst>
      <p:ext uri="{BB962C8B-B14F-4D97-AF65-F5344CB8AC3E}">
        <p14:creationId xmlns:p14="http://schemas.microsoft.com/office/powerpoint/2010/main" val="247187903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>
                <a:latin typeface="+mn-lt"/>
              </a:rPr>
              <a:t>Shanghai Ranking 2024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/>
              <a:t>Global Ranking of Academic Subjects (GRAS)</a:t>
            </a:r>
            <a:endParaRPr lang="de-DE" dirty="0"/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68000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66724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Automation &amp; Control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66723" y="2278800"/>
            <a:ext cx="618634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2* von insgesamt 5 </a:t>
            </a:r>
            <a:r>
              <a:rPr lang="de-DE" altLang="de-DE" sz="1600" dirty="0">
                <a:solidFill>
                  <a:schemeClr val="bg1"/>
                </a:solidFill>
              </a:rPr>
              <a:t>gelisteten deutschen Universitäten 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76-100 </a:t>
            </a:r>
            <a:r>
              <a:rPr lang="de-DE" altLang="de-DE" sz="1600" dirty="0">
                <a:solidFill>
                  <a:schemeClr val="bg1"/>
                </a:solidFill>
              </a:rPr>
              <a:t>weltweit 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err="1"/>
              <a:t>Water</a:t>
            </a:r>
            <a:r>
              <a:rPr lang="de-DE" altLang="de-DE" dirty="0"/>
              <a:t> Resources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3" y="3366000"/>
            <a:ext cx="618634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3* von insgesamt 10 </a:t>
            </a:r>
            <a:r>
              <a:rPr lang="de-DE" altLang="de-DE" sz="1600" dirty="0">
                <a:solidFill>
                  <a:schemeClr val="bg1"/>
                </a:solidFill>
              </a:rPr>
              <a:t>gelisteten deutschen Universitäten 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101-150 </a:t>
            </a:r>
            <a:r>
              <a:rPr lang="de-DE" altLang="de-DE" sz="1600" dirty="0">
                <a:solidFill>
                  <a:schemeClr val="bg1"/>
                </a:solidFill>
              </a:rPr>
              <a:t>weltweit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418000"/>
            <a:ext cx="6063501" cy="126000"/>
          </a:xfrm>
        </p:spPr>
        <p:txBody>
          <a:bodyPr/>
          <a:lstStyle/>
          <a:p>
            <a:r>
              <a:rPr lang="de-DE" dirty="0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11833" y="3594960"/>
            <a:ext cx="1485581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*gemeinsam mit </a:t>
            </a:r>
          </a:p>
          <a:p>
            <a:pPr>
              <a:buClr>
                <a:schemeClr val="accent1"/>
              </a:buClr>
            </a:pPr>
            <a:r>
              <a:rPr lang="de-DE" sz="1200" dirty="0"/>
              <a:t>anderen Universitäten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417" y="5117754"/>
            <a:ext cx="895997" cy="285090"/>
          </a:xfrm>
          <a:prstGeom prst="rect">
            <a:avLst/>
          </a:prstGeom>
        </p:spPr>
      </p:pic>
      <p:sp>
        <p:nvSpPr>
          <p:cNvPr id="13" name="Abgerundetes Rechteck 9">
            <a:extLst>
              <a:ext uri="{FF2B5EF4-FFF2-40B4-BE49-F238E27FC236}">
                <a16:creationId xmlns:a16="http://schemas.microsoft.com/office/drawing/2014/main" id="{836B84D1-0A5C-439A-A27B-8D318DE24E21}"/>
              </a:ext>
            </a:extLst>
          </p:cNvPr>
          <p:cNvSpPr/>
          <p:nvPr/>
        </p:nvSpPr>
        <p:spPr>
          <a:xfrm>
            <a:off x="466723" y="4453200"/>
            <a:ext cx="618634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3* von insgesamt 7 </a:t>
            </a:r>
            <a:r>
              <a:rPr lang="de-DE" altLang="de-DE" sz="1600" dirty="0">
                <a:solidFill>
                  <a:schemeClr val="bg1"/>
                </a:solidFill>
              </a:rPr>
              <a:t>gelisteten deutschen Universitäten 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101-150 </a:t>
            </a:r>
            <a:r>
              <a:rPr lang="de-DE" altLang="de-DE" sz="1600" dirty="0">
                <a:solidFill>
                  <a:schemeClr val="bg1"/>
                </a:solidFill>
              </a:rPr>
              <a:t>weltweit</a:t>
            </a:r>
          </a:p>
        </p:txBody>
      </p:sp>
      <p:sp>
        <p:nvSpPr>
          <p:cNvPr id="15" name="Textplatzhalter 26">
            <a:extLst>
              <a:ext uri="{FF2B5EF4-FFF2-40B4-BE49-F238E27FC236}">
                <a16:creationId xmlns:a16="http://schemas.microsoft.com/office/drawing/2014/main" id="{CE9F52EF-2791-47D8-A488-091D86BA355A}"/>
              </a:ext>
            </a:extLst>
          </p:cNvPr>
          <p:cNvSpPr txBox="1">
            <a:spLocks/>
          </p:cNvSpPr>
          <p:nvPr/>
        </p:nvSpPr>
        <p:spPr>
          <a:xfrm>
            <a:off x="466724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err="1"/>
              <a:t>Metallurgical</a:t>
            </a:r>
            <a:r>
              <a:rPr lang="de-DE" altLang="de-DE" dirty="0"/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2814408360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>
                <a:latin typeface="+mn-lt"/>
              </a:rPr>
              <a:t>Ranking des Center for World University Rankings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199"/>
            <a:ext cx="3960000" cy="9324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Mit Platz 528 der besten 21.000 gelisteten Universitäten unter den 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TOP 3% weltweit</a:t>
            </a:r>
          </a:p>
        </p:txBody>
      </p:sp>
      <p:sp>
        <p:nvSpPr>
          <p:cNvPr id="10" name="Rechteck 9"/>
          <p:cNvSpPr/>
          <p:nvPr/>
        </p:nvSpPr>
        <p:spPr>
          <a:xfrm>
            <a:off x="4845159" y="1536190"/>
            <a:ext cx="3960000" cy="3073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>
                <a:solidFill>
                  <a:schemeClr val="accent2"/>
                </a:solidFill>
              </a:rPr>
              <a:t>Einzelindikatoren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845159" y="1969201"/>
            <a:ext cx="3960000" cy="9234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</a:rPr>
              <a:t>Beim </a:t>
            </a:r>
            <a:r>
              <a:rPr lang="de-DE" sz="1600" dirty="0"/>
              <a:t>Indikator „akademischer Erfolg ihrer Alumni“ unter den</a:t>
            </a:r>
          </a:p>
          <a:p>
            <a:r>
              <a:rPr lang="de-DE" sz="1600" b="1" dirty="0"/>
              <a:t>TOP 1% weltweit</a:t>
            </a:r>
            <a:endParaRPr lang="de-DE" sz="1600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845159" y="3027216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Beim </a:t>
            </a:r>
            <a:r>
              <a:rPr lang="de-DE" sz="1600" dirty="0"/>
              <a:t>Indikator „Forschung“</a:t>
            </a:r>
          </a:p>
          <a:p>
            <a:r>
              <a:rPr lang="de-DE" sz="1600" dirty="0"/>
              <a:t>unter den </a:t>
            </a:r>
            <a:r>
              <a:rPr lang="de-DE" sz="1600" b="1" dirty="0"/>
              <a:t>TOP 3% weltweit</a:t>
            </a:r>
            <a:endParaRPr lang="de-DE" sz="16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845159" y="4094137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Beim </a:t>
            </a:r>
            <a:r>
              <a:rPr lang="de-DE" sz="1600" dirty="0"/>
              <a:t>Indikator „beruflicher Erfolg ihrer Alumni“ unter den </a:t>
            </a:r>
            <a:r>
              <a:rPr lang="de-DE" sz="1600" b="1" dirty="0"/>
              <a:t>TOP 2% weltweit</a:t>
            </a: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15516396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Europe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6" name="Textplatzhalter 25"/>
          <p:cNvSpPr txBox="1">
            <a:spLocks/>
          </p:cNvSpPr>
          <p:nvPr/>
        </p:nvSpPr>
        <p:spPr>
          <a:xfrm>
            <a:off x="466725" y="1480244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Zitationen pro </a:t>
            </a:r>
            <a:r>
              <a:rPr lang="de-DE" altLang="de-DE" sz="1600" dirty="0" err="1">
                <a:solidFill>
                  <a:schemeClr val="accent2"/>
                </a:solidFill>
              </a:rPr>
              <a:t>forschendeM</a:t>
            </a:r>
            <a:r>
              <a:rPr lang="de-DE" altLang="de-DE" sz="1600" dirty="0">
                <a:solidFill>
                  <a:schemeClr val="accent2"/>
                </a:solidFill>
              </a:rPr>
              <a:t>/ Forschender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466725" y="1909164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Top 2%</a:t>
            </a:r>
            <a:r>
              <a:rPr lang="de-DE" altLang="de-DE" sz="1600" dirty="0"/>
              <a:t> aller europäischen Universitäten.</a:t>
            </a:r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5" y="3027428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Anzahl studierender, die ins </a:t>
            </a:r>
            <a:r>
              <a:rPr lang="de-DE" altLang="de-DE" sz="1600" dirty="0" err="1">
                <a:solidFill>
                  <a:schemeClr val="accent2"/>
                </a:solidFill>
              </a:rPr>
              <a:t>ausland</a:t>
            </a:r>
            <a:r>
              <a:rPr lang="de-DE" altLang="de-DE" sz="1600" dirty="0">
                <a:solidFill>
                  <a:schemeClr val="accent2"/>
                </a:solidFill>
              </a:rPr>
              <a:t> gehen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3603129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Top 4% </a:t>
            </a:r>
            <a:r>
              <a:rPr lang="de-DE" altLang="de-DE" sz="1600" dirty="0"/>
              <a:t>aller europäischen Universitäten.</a:t>
            </a:r>
            <a:r>
              <a:rPr lang="de-DE" altLang="de-DE" sz="1600" b="1" dirty="0"/>
              <a:t> </a:t>
            </a:r>
            <a:endParaRPr lang="de-DE" altLang="de-DE" sz="16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2351621216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Humboldt Ranking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18" name="Textplatzhalter 25"/>
          <p:cNvSpPr txBox="1">
            <a:spLocks/>
          </p:cNvSpPr>
          <p:nvPr/>
        </p:nvSpPr>
        <p:spPr>
          <a:xfrm>
            <a:off x="466725" y="2679917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Platzierung Ingenieurwissenschaften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466725" y="1889025"/>
            <a:ext cx="4056289" cy="5065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13 von 130 </a:t>
            </a:r>
            <a:r>
              <a:rPr lang="de-DE" altLang="de-DE" sz="1600" dirty="0">
                <a:solidFill>
                  <a:schemeClr val="bg1"/>
                </a:solidFill>
              </a:rPr>
              <a:t>gelisteten Hochschulen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3249924"/>
            <a:ext cx="4035356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3 von 71 </a:t>
            </a:r>
            <a:r>
              <a:rPr lang="de-DE" altLang="de-DE" sz="1600" dirty="0">
                <a:solidFill>
                  <a:schemeClr val="bg1"/>
                </a:solidFill>
              </a:rPr>
              <a:t>gelisteten Hochschulen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328731617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4">
            <a:extLst>
              <a:ext uri="{FF2B5EF4-FFF2-40B4-BE49-F238E27FC236}">
                <a16:creationId xmlns:a16="http://schemas.microsoft.com/office/drawing/2014/main" id="{86530635-3B3C-4D76-8B1D-63050D87C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</p:spPr>
        <p:txBody>
          <a:bodyPr/>
          <a:lstStyle/>
          <a:p>
            <a:r>
              <a:rPr lang="de-DE" altLang="de-DE" dirty="0"/>
              <a:t>IW-Ranking 2024: Patentaktivität deutscher Hochschulen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319"/>
            <a:ext cx="6768576" cy="28670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anzahl</a:t>
            </a:r>
            <a:r>
              <a:rPr lang="de-DE" altLang="de-DE" sz="1600" dirty="0">
                <a:solidFill>
                  <a:schemeClr val="accent2"/>
                </a:solidFill>
              </a:rPr>
              <a:t> </a:t>
            </a:r>
            <a:r>
              <a:rPr lang="de-DE" altLang="de-DE" sz="1600" dirty="0" err="1">
                <a:solidFill>
                  <a:schemeClr val="accent2"/>
                </a:solidFill>
              </a:rPr>
              <a:t>patentanmeldungen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466725" y="1912837"/>
            <a:ext cx="618634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Deutschlandweit Platz 5 </a:t>
            </a:r>
            <a:r>
              <a:rPr lang="de-DE" altLang="de-DE" sz="1600" dirty="0">
                <a:solidFill>
                  <a:schemeClr val="bg1"/>
                </a:solidFill>
              </a:rPr>
              <a:t>von 165 gelisteten Hochschulen 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mit 175 Patenten in den Jahren 2017-2021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729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6724" y="377904"/>
            <a:ext cx="8207375" cy="278290"/>
          </a:xfrm>
        </p:spPr>
        <p:txBody>
          <a:bodyPr/>
          <a:lstStyle/>
          <a:p>
            <a:r>
              <a:rPr lang="de-DE" dirty="0">
                <a:latin typeface="+mn-lt"/>
              </a:rPr>
              <a:t>EU-</a:t>
            </a:r>
            <a:r>
              <a:rPr lang="de-DE" dirty="0" err="1">
                <a:latin typeface="+mn-lt"/>
              </a:rPr>
              <a:t>Forschungprojekte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de-DE" altLang="de-DE" dirty="0">
                <a:solidFill>
                  <a:schemeClr val="accent2"/>
                </a:solidFill>
              </a:rPr>
              <a:t>Horizon Europe (2021-2027)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Beteiligung an EU-Projekten: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4268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prstClr val="white"/>
                </a:solidFill>
              </a:rPr>
              <a:t>Stand April 2024:</a:t>
            </a:r>
            <a:r>
              <a:rPr lang="en-GB" altLang="de-DE" sz="1600" dirty="0">
                <a:solidFill>
                  <a:prstClr val="white"/>
                </a:solidFill>
              </a:rPr>
              <a:t> </a:t>
            </a:r>
            <a:r>
              <a:rPr lang="de-DE" altLang="de-DE" sz="1600" b="1" dirty="0">
                <a:solidFill>
                  <a:prstClr val="white"/>
                </a:solidFill>
              </a:rPr>
              <a:t>63 Projekte</a:t>
            </a:r>
          </a:p>
          <a:p>
            <a:endParaRPr lang="de-DE" altLang="de-DE" sz="1400" dirty="0"/>
          </a:p>
          <a:p>
            <a:r>
              <a:rPr lang="de-DE" altLang="de-DE" sz="1600" dirty="0"/>
              <a:t>Dies </a:t>
            </a:r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14 </a:t>
            </a:r>
            <a:r>
              <a:rPr lang="de-DE" altLang="de-DE" sz="1600" dirty="0">
                <a:solidFill>
                  <a:schemeClr val="bg1"/>
                </a:solidFill>
              </a:rPr>
              <a:t>unter rund 2300 deutschen Einrichtungen.</a:t>
            </a: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788000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Mitteleinnahmen durch EU-Projekte: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7538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prstClr val="white"/>
                </a:solidFill>
              </a:rPr>
              <a:t>Stand April 2024:</a:t>
            </a:r>
            <a:r>
              <a:rPr lang="en-GB" altLang="de-DE" sz="1600" dirty="0">
                <a:solidFill>
                  <a:prstClr val="white"/>
                </a:solidFill>
              </a:rPr>
              <a:t> </a:t>
            </a:r>
            <a:r>
              <a:rPr lang="de-DE" altLang="de-DE" sz="1600" b="1" dirty="0"/>
              <a:t>37,22 Mio. €</a:t>
            </a:r>
          </a:p>
          <a:p>
            <a:endParaRPr lang="de-DE" altLang="de-DE" sz="1400" dirty="0"/>
          </a:p>
          <a:p>
            <a:r>
              <a:rPr lang="de-DE" altLang="de-DE" sz="1600" dirty="0"/>
              <a:t>Dies entspricht </a:t>
            </a:r>
            <a:r>
              <a:rPr lang="de-DE" altLang="de-DE" sz="1600" b="1" dirty="0"/>
              <a:t>Platz 23 </a:t>
            </a:r>
            <a:r>
              <a:rPr lang="de-DE" altLang="de-DE" sz="1600" dirty="0">
                <a:solidFill>
                  <a:schemeClr val="bg1"/>
                </a:solidFill>
              </a:rPr>
              <a:t>unter rund 2300  deutschen Einrichtungen.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424288568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Rankings</a:t>
            </a:r>
          </a:p>
        </p:txBody>
      </p:sp>
    </p:spTree>
    <p:extLst>
      <p:ext uri="{BB962C8B-B14F-4D97-AF65-F5344CB8AC3E}">
        <p14:creationId xmlns:p14="http://schemas.microsoft.com/office/powerpoint/2010/main" val="1647108030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403951"/>
            <a:ext cx="8207375" cy="278290"/>
          </a:xfrm>
        </p:spPr>
        <p:txBody>
          <a:bodyPr/>
          <a:lstStyle/>
          <a:p>
            <a:r>
              <a:rPr lang="de-DE" dirty="0">
                <a:latin typeface="+mn-lt"/>
              </a:rPr>
              <a:t>DFG-Förderung: Förderatlas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604977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accent2"/>
                </a:solidFill>
              </a:rPr>
              <a:t>Wissenschaftsbereiche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466725" y="2023445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Ingenieurwissenschaften </a:t>
            </a:r>
            <a:r>
              <a:rPr lang="de-DE" altLang="de-DE" sz="1600" b="1" dirty="0"/>
              <a:t>	Platz 2</a:t>
            </a:r>
          </a:p>
        </p:txBody>
      </p:sp>
      <p:sp>
        <p:nvSpPr>
          <p:cNvPr id="14" name="Textplatzhalter 22">
            <a:extLst>
              <a:ext uri="{FF2B5EF4-FFF2-40B4-BE49-F238E27FC236}">
                <a16:creationId xmlns:a16="http://schemas.microsoft.com/office/drawing/2014/main" id="{EB58C72B-D9BB-4C1C-B17D-42115B778E45}"/>
              </a:ext>
            </a:extLst>
          </p:cNvPr>
          <p:cNvSpPr txBox="1">
            <a:spLocks/>
          </p:cNvSpPr>
          <p:nvPr/>
        </p:nvSpPr>
        <p:spPr>
          <a:xfrm>
            <a:off x="466725" y="2495390"/>
            <a:ext cx="3960000" cy="59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de-DE" sz="1600" dirty="0" err="1">
                <a:solidFill>
                  <a:schemeClr val="accent2"/>
                </a:solidFill>
              </a:rPr>
              <a:t>fachgebiete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466725" y="3183781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Bauwesen und Architektur 	</a:t>
            </a:r>
            <a:r>
              <a:rPr lang="de-DE" altLang="de-DE" sz="1600" b="1" dirty="0"/>
              <a:t>Platz 1</a:t>
            </a:r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715688" y="1417026"/>
            <a:ext cx="3960000" cy="59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de-DE" sz="1600" dirty="0">
                <a:solidFill>
                  <a:schemeClr val="accent2"/>
                </a:solidFill>
              </a:rPr>
              <a:t>Forschungsfelder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715688" y="2014626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Informatik	</a:t>
            </a:r>
            <a:r>
              <a:rPr lang="de-DE" altLang="de-DE" sz="1600" b="1" dirty="0"/>
              <a:t>Platz 1</a:t>
            </a:r>
          </a:p>
        </p:txBody>
      </p:sp>
      <p:sp>
        <p:nvSpPr>
          <p:cNvPr id="19" name="Abgerundetes Rechteck 16">
            <a:extLst>
              <a:ext uri="{FF2B5EF4-FFF2-40B4-BE49-F238E27FC236}">
                <a16:creationId xmlns:a16="http://schemas.microsoft.com/office/drawing/2014/main" id="{4C25C4E5-C64E-497F-8801-649A148342FD}"/>
              </a:ext>
            </a:extLst>
          </p:cNvPr>
          <p:cNvSpPr/>
          <p:nvPr/>
        </p:nvSpPr>
        <p:spPr>
          <a:xfrm>
            <a:off x="4715688" y="2605190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Systemtechnik	</a:t>
            </a:r>
            <a:r>
              <a:rPr lang="de-DE" altLang="de-DE" sz="1600" b="1" dirty="0"/>
              <a:t>Platz 1</a:t>
            </a:r>
          </a:p>
        </p:txBody>
      </p:sp>
      <p:sp>
        <p:nvSpPr>
          <p:cNvPr id="20" name="Abgerundetes Rechteck 16">
            <a:extLst>
              <a:ext uri="{FF2B5EF4-FFF2-40B4-BE49-F238E27FC236}">
                <a16:creationId xmlns:a16="http://schemas.microsoft.com/office/drawing/2014/main" id="{66B62D18-CE85-4148-934A-98B692A693B3}"/>
              </a:ext>
            </a:extLst>
          </p:cNvPr>
          <p:cNvSpPr/>
          <p:nvPr/>
        </p:nvSpPr>
        <p:spPr>
          <a:xfrm>
            <a:off x="4715688" y="3200553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Bauwesen und Architektur	</a:t>
            </a:r>
            <a:r>
              <a:rPr lang="de-DE" altLang="de-DE" sz="1600" b="1" dirty="0"/>
              <a:t>Platz 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19569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38"/>
              </a:spcBef>
              <a:buClr>
                <a:srgbClr val="808080"/>
              </a:buClr>
              <a:tabLst>
                <a:tab pos="338985" algn="l"/>
              </a:tabLst>
              <a:defRPr/>
            </a:pPr>
            <a:r>
              <a:rPr lang="de-DE" altLang="de-DE" dirty="0"/>
              <a:t>Drittmitteleinnahmen</a:t>
            </a:r>
            <a:endParaRPr lang="en-GB" altLang="de-DE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68000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de-DE" sz="1600" dirty="0">
                <a:solidFill>
                  <a:schemeClr val="accent2"/>
                </a:solidFill>
              </a:rPr>
              <a:t>Drittmittel pro Professor*IN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466725" y="1998372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/>
              <a:t>Platz 3</a:t>
            </a:r>
          </a:p>
        </p:txBody>
      </p:sp>
      <p:sp>
        <p:nvSpPr>
          <p:cNvPr id="22" name="Rechteck 21"/>
          <p:cNvSpPr/>
          <p:nvPr/>
        </p:nvSpPr>
        <p:spPr>
          <a:xfrm>
            <a:off x="485734" y="2568953"/>
            <a:ext cx="3985780" cy="87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altLang="de-DE" sz="1600" dirty="0"/>
              <a:t>unter deutschen Universitäten</a:t>
            </a:r>
            <a:br>
              <a:rPr lang="de-DE" altLang="de-DE" sz="1600" dirty="0"/>
            </a:br>
            <a:r>
              <a:rPr lang="de-DE" altLang="de-DE" sz="1600" dirty="0"/>
              <a:t>mit rd. </a:t>
            </a:r>
            <a:r>
              <a:rPr lang="de-DE" altLang="de-DE" sz="1600" b="1" dirty="0"/>
              <a:t>833</a:t>
            </a:r>
            <a:r>
              <a:rPr lang="de-DE" sz="1600" b="1" dirty="0"/>
              <a:t>.400</a:t>
            </a:r>
            <a:r>
              <a:rPr lang="de-DE" altLang="de-DE" sz="1600" b="1" dirty="0"/>
              <a:t> € </a:t>
            </a:r>
            <a:r>
              <a:rPr lang="de-DE" altLang="de-DE" sz="1600" dirty="0"/>
              <a:t>pro Professor*in</a:t>
            </a:r>
            <a:br>
              <a:rPr lang="de-DE" altLang="de-DE" sz="1600" dirty="0"/>
            </a:br>
            <a:r>
              <a:rPr lang="de-DE" altLang="de-DE" sz="1400" dirty="0"/>
              <a:t>(Statistisches Bundesamt, Sept. 2024)</a:t>
            </a:r>
            <a:endParaRPr lang="de-DE" altLang="de-DE" sz="1600" dirty="0"/>
          </a:p>
          <a:p>
            <a:pPr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938632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+mn-lt"/>
              </a:rPr>
              <a:t>CHE-Ranking 2024/25: Master Informatik </a:t>
            </a:r>
            <a:r>
              <a:rPr lang="en-US" dirty="0">
                <a:solidFill>
                  <a:schemeClr val="bg1"/>
                </a:solidFill>
              </a:rPr>
              <a:t>(1/2)</a:t>
            </a:r>
            <a:endParaRPr lang="en-GB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2" name="Textplatzhalter 26"/>
          <p:cNvSpPr txBox="1">
            <a:spLocks/>
          </p:cNvSpPr>
          <p:nvPr/>
        </p:nvSpPr>
        <p:spPr>
          <a:xfrm>
            <a:off x="468000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Platzierungen in der Spitzengruppe</a:t>
            </a:r>
            <a:endParaRPr lang="de-DE" alt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466725" y="1846801"/>
            <a:ext cx="3961275" cy="130986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Lehrangebot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sz="1600" b="1" dirty="0">
                <a:solidFill>
                  <a:schemeClr val="bg1"/>
                </a:solidFill>
              </a:rPr>
              <a:t>Forschungsorientierung</a:t>
            </a:r>
            <a:endParaRPr lang="de-DE" altLang="de-DE" sz="16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sz="1600" b="1" dirty="0">
                <a:solidFill>
                  <a:schemeClr val="bg1"/>
                </a:solidFill>
              </a:rPr>
              <a:t>Studienorganisation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Übergang ins Masterstudium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46944947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de-DE" altLang="de-DE" dirty="0">
                <a:latin typeface="+mn-lt"/>
              </a:rPr>
              <a:t>U-Multirank 2022</a:t>
            </a:r>
            <a:endParaRPr lang="en-GB" altLang="de-DE" strike="sngStrik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Gesamtwertungen</a:t>
            </a:r>
          </a:p>
        </p:txBody>
      </p:sp>
      <p:sp>
        <p:nvSpPr>
          <p:cNvPr id="30" name="Rechteck 29"/>
          <p:cNvSpPr/>
          <p:nvPr/>
        </p:nvSpPr>
        <p:spPr>
          <a:xfrm>
            <a:off x="467688" y="1602108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>
                <a:solidFill>
                  <a:schemeClr val="accent2"/>
                </a:solidFill>
              </a:rPr>
              <a:t>Fächer</a:t>
            </a:r>
          </a:p>
        </p:txBody>
      </p:sp>
      <p:sp>
        <p:nvSpPr>
          <p:cNvPr id="35" name="Rechteck 34"/>
          <p:cNvSpPr/>
          <p:nvPr/>
        </p:nvSpPr>
        <p:spPr>
          <a:xfrm>
            <a:off x="467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Physik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467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9x Bestnote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1 </a:t>
            </a:r>
            <a:r>
              <a:rPr lang="de-DE" altLang="de-DE" sz="1600" dirty="0">
                <a:solidFill>
                  <a:schemeClr val="bg1"/>
                </a:solidFill>
              </a:rPr>
              <a:t>in Deutschland</a:t>
            </a:r>
          </a:p>
        </p:txBody>
      </p:sp>
      <p:sp>
        <p:nvSpPr>
          <p:cNvPr id="36" name="Rechteck 35"/>
          <p:cNvSpPr/>
          <p:nvPr/>
        </p:nvSpPr>
        <p:spPr>
          <a:xfrm>
            <a:off x="467688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Verfahrenstechnik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688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8x Bestnote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1* </a:t>
            </a:r>
            <a:r>
              <a:rPr lang="de-DE" altLang="de-DE" sz="1600" dirty="0">
                <a:solidFill>
                  <a:schemeClr val="bg1"/>
                </a:solidFill>
              </a:rPr>
              <a:t>in Deutschland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7688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Informatik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467688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8x Bestnote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2* </a:t>
            </a:r>
            <a:r>
              <a:rPr lang="de-DE" altLang="de-DE" sz="1600" dirty="0">
                <a:solidFill>
                  <a:schemeClr val="bg1"/>
                </a:solidFill>
              </a:rPr>
              <a:t>in Deutschland</a:t>
            </a:r>
          </a:p>
        </p:txBody>
      </p:sp>
      <p:sp>
        <p:nvSpPr>
          <p:cNvPr id="29" name="Rechteck 28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>
                <a:solidFill>
                  <a:schemeClr val="accent2"/>
                </a:solidFill>
              </a:rPr>
              <a:t>Universität 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4715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3232"/>
            <a:r>
              <a:rPr lang="de-DE" altLang="de-DE" sz="1600" dirty="0">
                <a:solidFill>
                  <a:schemeClr val="bg1"/>
                </a:solidFill>
              </a:rPr>
              <a:t>Bestnote in </a:t>
            </a:r>
            <a:r>
              <a:rPr lang="de-DE" altLang="de-DE" sz="1600" b="1" dirty="0">
                <a:solidFill>
                  <a:schemeClr val="bg1"/>
                </a:solidFill>
              </a:rPr>
              <a:t>12 Kategorien,</a:t>
            </a:r>
          </a:p>
          <a:p>
            <a:pPr defTabSz="713232"/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7*</a:t>
            </a:r>
            <a:r>
              <a:rPr lang="de-DE" altLang="de-DE" sz="1600" dirty="0">
                <a:solidFill>
                  <a:schemeClr val="bg1"/>
                </a:solidFill>
              </a:rPr>
              <a:t> in Deutschland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119999" y="47592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*gemeinsam mit anderen Universitäten</a:t>
            </a:r>
          </a:p>
        </p:txBody>
      </p:sp>
      <p:sp>
        <p:nvSpPr>
          <p:cNvPr id="3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418000"/>
            <a:ext cx="6063501" cy="126000"/>
          </a:xfrm>
        </p:spPr>
        <p:txBody>
          <a:bodyPr/>
          <a:lstStyle/>
          <a:p>
            <a:r>
              <a:rPr lang="de-DE" dirty="0"/>
              <a:t>Universität</a:t>
            </a:r>
            <a:r>
              <a:rPr lang="en-US" dirty="0"/>
              <a:t> Stuttgart</a:t>
            </a:r>
          </a:p>
        </p:txBody>
      </p:sp>
    </p:spTree>
    <p:extLst>
      <p:ext uri="{BB962C8B-B14F-4D97-AF65-F5344CB8AC3E}">
        <p14:creationId xmlns:p14="http://schemas.microsoft.com/office/powerpoint/2010/main" val="1435759154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U-Multirank 2022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Einzelindikatoren national</a:t>
            </a:r>
          </a:p>
        </p:txBody>
      </p:sp>
      <p:sp>
        <p:nvSpPr>
          <p:cNvPr id="7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dirty="0"/>
              <a:t>„Gender Balance“</a:t>
            </a:r>
            <a:endParaRPr lang="de-DE" alt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Informatik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4</a:t>
            </a:r>
          </a:p>
        </p:txBody>
      </p:sp>
      <p:sp>
        <p:nvSpPr>
          <p:cNvPr id="11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„Income from private sources“</a:t>
            </a:r>
            <a:endParaRPr lang="en-US" alt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Chemie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4</a:t>
            </a: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„Co-publications with industrial partners“</a:t>
            </a:r>
            <a:endParaRPr lang="en-US" alt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Mathematik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4</a:t>
            </a:r>
          </a:p>
        </p:txBody>
      </p:sp>
      <p:sp>
        <p:nvSpPr>
          <p:cNvPr id="16" name="Textplatzhalter 26"/>
          <p:cNvSpPr txBox="1">
            <a:spLocks/>
          </p:cNvSpPr>
          <p:nvPr/>
        </p:nvSpPr>
        <p:spPr>
          <a:xfrm>
            <a:off x="468313" y="4006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„Income with industrial partners“</a:t>
            </a:r>
            <a:endParaRPr lang="en-US" altLang="de-DE" dirty="0"/>
          </a:p>
        </p:txBody>
      </p:sp>
      <p:sp>
        <p:nvSpPr>
          <p:cNvPr id="17" name="Abgerundetes Rechteck 16"/>
          <p:cNvSpPr/>
          <p:nvPr/>
        </p:nvSpPr>
        <p:spPr>
          <a:xfrm>
            <a:off x="466725" y="4251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Elektrotechnik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4</a:t>
            </a:r>
          </a:p>
        </p:txBody>
      </p:sp>
      <p:sp>
        <p:nvSpPr>
          <p:cNvPr id="21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„Research publications (absolute numbers)“</a:t>
            </a:r>
            <a:endParaRPr lang="en-US" alt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Bauingenieurwesen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5</a:t>
            </a: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715688" y="2401200"/>
            <a:ext cx="3960000" cy="59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„International orientation of Master’s programs“</a:t>
            </a:r>
            <a:endParaRPr lang="en-US" alt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4715688" y="300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Maschinenbau </a:t>
            </a:r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Top 5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12485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Preise und Auszeichnungen</a:t>
            </a:r>
            <a:br>
              <a:rPr lang="de-DE" dirty="0">
                <a:latin typeface="+mn-lt"/>
              </a:rPr>
            </a:br>
            <a:r>
              <a:rPr lang="de-DE" sz="2000" dirty="0">
                <a:latin typeface="+mn-lt"/>
              </a:rPr>
              <a:t>(Auswahl)</a:t>
            </a:r>
          </a:p>
        </p:txBody>
      </p:sp>
    </p:spTree>
    <p:extLst>
      <p:ext uri="{BB962C8B-B14F-4D97-AF65-F5344CB8AC3E}">
        <p14:creationId xmlns:p14="http://schemas.microsoft.com/office/powerpoint/2010/main" val="55058358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+mn-lt"/>
              </a:rPr>
              <a:t>Leibnizpreise seit 2000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Achim Menges</a:t>
            </a:r>
            <a:br>
              <a:rPr lang="de-DE" altLang="de-DE" b="1" dirty="0"/>
            </a:br>
            <a:r>
              <a:rPr lang="de-DE" dirty="0"/>
              <a:t>Leibnizpreis Architektur </a:t>
            </a:r>
            <a:r>
              <a:rPr lang="de-DE" sz="1100" dirty="0"/>
              <a:t>- </a:t>
            </a:r>
            <a:r>
              <a:rPr lang="de-DE" altLang="de-DE" sz="1100" dirty="0"/>
              <a:t>2023</a:t>
            </a:r>
            <a:endParaRPr lang="en-GB" sz="1100" dirty="0"/>
          </a:p>
        </p:txBody>
      </p:sp>
      <p:pic>
        <p:nvPicPr>
          <p:cNvPr id="22" name="Bildplatzhalter 21" descr="Porträt von Achim Menges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4" t="21190" r="31310" b="48923"/>
          <a:stretch/>
        </p:blipFill>
        <p:spPr/>
      </p:pic>
      <p:sp>
        <p:nvSpPr>
          <p:cNvPr id="20" name="Textfeld 19"/>
          <p:cNvSpPr txBox="1"/>
          <p:nvPr/>
        </p:nvSpPr>
        <p:spPr>
          <a:xfrm>
            <a:off x="4824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7331"/>
            <a:ext cx="2700000" cy="822570"/>
          </a:xfrm>
        </p:spPr>
        <p:txBody>
          <a:bodyPr/>
          <a:lstStyle/>
          <a:p>
            <a:r>
              <a:rPr lang="de-DE" b="1" dirty="0"/>
              <a:t>Prof. Artemis </a:t>
            </a:r>
            <a:r>
              <a:rPr lang="de-DE" b="1" dirty="0" err="1"/>
              <a:t>Alexiadou</a:t>
            </a:r>
            <a:br>
              <a:rPr lang="de-DE" b="1" dirty="0"/>
            </a:br>
            <a:r>
              <a:rPr lang="de-DE" dirty="0"/>
              <a:t>Leibnizpreis Linguistik </a:t>
            </a:r>
            <a:r>
              <a:rPr lang="de-DE" sz="1100" dirty="0"/>
              <a:t>- 2014</a:t>
            </a:r>
            <a:endParaRPr lang="en-GB" sz="1100" dirty="0"/>
          </a:p>
        </p:txBody>
      </p:sp>
      <p:pic>
        <p:nvPicPr>
          <p:cNvPr id="82" name="Bildplatzhalter 18" descr="Porträt von Artemis Alexiadou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b="2841"/>
          <a:stretch>
            <a:fillRect/>
          </a:stretch>
        </p:blipFill>
        <p:spPr>
          <a:xfrm>
            <a:off x="482400" y="2650500"/>
            <a:ext cx="1080000" cy="1080000"/>
          </a:xfrm>
          <a:prstGeom prst="ellipse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482400" y="3754800"/>
            <a:ext cx="1240936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David Ausserhofer/DFG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1731600" y="4126599"/>
            <a:ext cx="2700000" cy="818802"/>
          </a:xfrm>
        </p:spPr>
        <p:txBody>
          <a:bodyPr/>
          <a:lstStyle/>
          <a:p>
            <a:r>
              <a:rPr lang="de-DE" b="1" dirty="0"/>
              <a:t>Prof. Jörg Wrachtrup</a:t>
            </a:r>
            <a:br>
              <a:rPr lang="de-DE" dirty="0"/>
            </a:br>
            <a:r>
              <a:rPr lang="de-DE" dirty="0"/>
              <a:t>Leibnizpreis Experimentelle Physik </a:t>
            </a:r>
            <a:r>
              <a:rPr lang="de-DE" sz="1100" dirty="0"/>
              <a:t>- 2011</a:t>
            </a:r>
          </a:p>
        </p:txBody>
      </p:sp>
      <p:pic>
        <p:nvPicPr>
          <p:cNvPr id="5" name="Bildplatzhalter 4" descr="Porträt von Jörg Wrachtrup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t="872" r="372" b="1244"/>
          <a:stretch/>
        </p:blipFill>
        <p:spPr>
          <a:xfrm>
            <a:off x="482400" y="3996000"/>
            <a:ext cx="1080000" cy="1080000"/>
          </a:xfrm>
        </p:spPr>
      </p:pic>
      <p:sp>
        <p:nvSpPr>
          <p:cNvPr id="8" name="Textfeld 7"/>
          <p:cNvSpPr txBox="1"/>
          <p:nvPr/>
        </p:nvSpPr>
        <p:spPr>
          <a:xfrm>
            <a:off x="482224" y="51003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David Ausserhofer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DE" b="1" dirty="0"/>
              <a:t>Prof. Frank </a:t>
            </a:r>
            <a:r>
              <a:rPr lang="de-DE" b="1" dirty="0" err="1"/>
              <a:t>Allgöwer</a:t>
            </a:r>
            <a:br>
              <a:rPr lang="de-DE" dirty="0"/>
            </a:br>
            <a:r>
              <a:rPr lang="de-DE" dirty="0"/>
              <a:t>Leibnizpreis Regelungs-</a:t>
            </a:r>
            <a:br>
              <a:rPr lang="de-DE" dirty="0"/>
            </a:br>
            <a:r>
              <a:rPr lang="de-DE" dirty="0" err="1"/>
              <a:t>technik</a:t>
            </a:r>
            <a:r>
              <a:rPr lang="de-DE" dirty="0"/>
              <a:t> </a:t>
            </a:r>
            <a:r>
              <a:rPr lang="de-DE" sz="1100" dirty="0"/>
              <a:t>- 2004</a:t>
            </a:r>
          </a:p>
          <a:p>
            <a:endParaRPr lang="en-GB" dirty="0"/>
          </a:p>
          <a:p>
            <a:endParaRPr lang="de-DE" dirty="0"/>
          </a:p>
        </p:txBody>
      </p:sp>
      <p:pic>
        <p:nvPicPr>
          <p:cNvPr id="28" name="Bildplatzhalter 23552" descr="Porträt von Frank Allgöwer"/>
          <p:cNvPicPr>
            <a:picLocks noGrp="1" noChangeAspect="1"/>
          </p:cNvPicPr>
          <p:nvPr>
            <p:ph type="pic" sz="quarter" idx="2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6" name="Textfeld 15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DE" b="1" dirty="0"/>
              <a:t>Prof. Hans-Joachim Werner</a:t>
            </a:r>
            <a:br>
              <a:rPr lang="de-DE" dirty="0"/>
            </a:br>
            <a:r>
              <a:rPr lang="de-DE" dirty="0"/>
              <a:t>Leibnizpreis Theoretische</a:t>
            </a:r>
            <a:br>
              <a:rPr lang="de-DE" dirty="0"/>
            </a:br>
            <a:r>
              <a:rPr lang="de-DE" dirty="0"/>
              <a:t>Chemie </a:t>
            </a:r>
            <a:r>
              <a:rPr lang="de-DE" sz="1100" dirty="0"/>
              <a:t>- 2000</a:t>
            </a:r>
          </a:p>
        </p:txBody>
      </p:sp>
      <p:pic>
        <p:nvPicPr>
          <p:cNvPr id="9" name="Bildplatzhalter 8" descr="Porträt von Hans-Joachim Wern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9" t="3811" r="20472" b="11426"/>
          <a:stretch/>
        </p:blipFill>
        <p:spPr/>
      </p:pic>
      <p:sp>
        <p:nvSpPr>
          <p:cNvPr id="17" name="Textfeld 16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14" name="Ellipse 13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318245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84841" y="414832"/>
            <a:ext cx="3963740" cy="279350"/>
          </a:xfrm>
        </p:spPr>
        <p:txBody>
          <a:bodyPr/>
          <a:lstStyle/>
          <a:p>
            <a:r>
              <a:rPr lang="de-DE" altLang="de-DE" dirty="0">
                <a:latin typeface="+mn-lt"/>
              </a:rPr>
              <a:t>Alexander von Humboldt-Professur</a:t>
            </a:r>
            <a:endParaRPr lang="en-GB" dirty="0"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Dr. Dieter Schmalstieg</a:t>
            </a:r>
            <a:br>
              <a:rPr lang="de-DE" altLang="de-DE" b="1" dirty="0"/>
            </a:br>
            <a:r>
              <a:rPr lang="de-DE" altLang="de-DE" dirty="0"/>
              <a:t>Visual Computing, Alexander von Humboldt-Professur                   </a:t>
            </a:r>
            <a:r>
              <a:rPr lang="de-DE" altLang="de-DE" sz="1100" dirty="0"/>
              <a:t>2023</a:t>
            </a:r>
            <a:endParaRPr lang="en-GB" sz="1100" dirty="0"/>
          </a:p>
        </p:txBody>
      </p:sp>
      <p:pic>
        <p:nvPicPr>
          <p:cNvPr id="4" name="Bildplatzhalter 3" descr="Porträt von Dieter Schmalstie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2" t="6773" r="43078" b="63572"/>
          <a:stretch/>
        </p:blipFill>
        <p:spPr>
          <a:xfrm>
            <a:off x="482400" y="1306800"/>
            <a:ext cx="1080000" cy="1078403"/>
          </a:xfrm>
        </p:spPr>
      </p:pic>
      <p:sp>
        <p:nvSpPr>
          <p:cNvPr id="13" name="Textfeld 12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Humboldt-Stiftung</a:t>
            </a:r>
          </a:p>
        </p:txBody>
      </p:sp>
      <p:sp>
        <p:nvSpPr>
          <p:cNvPr id="15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9200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</a:t>
            </a:r>
            <a:r>
              <a:rPr lang="de-DE" altLang="de-DE" b="1" dirty="0" err="1"/>
              <a:t>Hidenori</a:t>
            </a:r>
            <a:r>
              <a:rPr lang="de-DE" altLang="de-DE" b="1" dirty="0"/>
              <a:t> </a:t>
            </a:r>
            <a:r>
              <a:rPr lang="de-DE" altLang="de-DE" b="1" dirty="0" err="1"/>
              <a:t>Takagi</a:t>
            </a:r>
            <a:br>
              <a:rPr lang="de-DE" altLang="de-DE" b="1" dirty="0"/>
            </a:br>
            <a:r>
              <a:rPr lang="de-DE" altLang="de-DE" dirty="0"/>
              <a:t>Festkörperforschung, Alexander von Humboldt-Professur             </a:t>
            </a:r>
            <a:r>
              <a:rPr lang="de-DE" altLang="de-DE" sz="1100" dirty="0"/>
              <a:t>2013</a:t>
            </a:r>
            <a:endParaRPr lang="en-GB" sz="1100" dirty="0"/>
          </a:p>
        </p:txBody>
      </p:sp>
      <p:pic>
        <p:nvPicPr>
          <p:cNvPr id="16" name="Bildplatzhalter 3" descr="Porträt von Hidenori Takagi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400" y="2649600"/>
            <a:ext cx="1080000" cy="1080000"/>
          </a:xfrm>
        </p:spPr>
      </p:pic>
      <p:sp>
        <p:nvSpPr>
          <p:cNvPr id="17" name="Textfeld 16"/>
          <p:cNvSpPr txBox="1"/>
          <p:nvPr/>
        </p:nvSpPr>
        <p:spPr>
          <a:xfrm>
            <a:off x="514800" y="37224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MPI-FKF</a:t>
            </a:r>
          </a:p>
        </p:txBody>
      </p:sp>
      <p:sp>
        <p:nvSpPr>
          <p:cNvPr id="14" name="Titel 10"/>
          <p:cNvSpPr txBox="1">
            <a:spLocks/>
          </p:cNvSpPr>
          <p:nvPr/>
        </p:nvSpPr>
        <p:spPr>
          <a:xfrm>
            <a:off x="4716000" y="397060"/>
            <a:ext cx="4241862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de-DE" dirty="0">
                <a:latin typeface="+mn-lt"/>
              </a:rPr>
              <a:t>Max-Planck-</a:t>
            </a:r>
            <a:r>
              <a:rPr lang="en-GB" altLang="de-DE" dirty="0" err="1">
                <a:latin typeface="+mn-lt"/>
              </a:rPr>
              <a:t>Forschungspreis</a:t>
            </a:r>
            <a:endParaRPr lang="en-GB" dirty="0">
              <a:latin typeface="+mn-lt"/>
            </a:endParaRPr>
          </a:p>
        </p:txBody>
      </p:sp>
      <p:sp>
        <p:nvSpPr>
          <p:cNvPr id="24" name="Textplatzhalter 37"/>
          <p:cNvSpPr>
            <a:spLocks noGrp="1"/>
          </p:cNvSpPr>
          <p:nvPr>
            <p:ph type="body" sz="quarter" idx="26"/>
          </p:nvPr>
        </p:nvSpPr>
        <p:spPr>
          <a:xfrm>
            <a:off x="5965340" y="1436400"/>
            <a:ext cx="2700000" cy="818802"/>
          </a:xfrm>
        </p:spPr>
        <p:txBody>
          <a:bodyPr/>
          <a:lstStyle/>
          <a:p>
            <a:r>
              <a:rPr lang="de-DE" altLang="de-DE" b="1" dirty="0"/>
              <a:t>Prof. Jörg Wrachtrup</a:t>
            </a:r>
            <a:br>
              <a:rPr lang="de-DE" altLang="de-DE" dirty="0"/>
            </a:br>
            <a:r>
              <a:rPr lang="de-DE" altLang="de-DE" dirty="0"/>
              <a:t>Physik – Quanten-Nanowissenschaft </a:t>
            </a:r>
            <a:r>
              <a:rPr lang="de-DE" altLang="de-DE" sz="1100" dirty="0"/>
              <a:t>                        2014</a:t>
            </a:r>
            <a:endParaRPr lang="en-GB" dirty="0"/>
          </a:p>
        </p:txBody>
      </p:sp>
      <p:pic>
        <p:nvPicPr>
          <p:cNvPr id="3" name="Grafik 2" descr="Porträt von Jörg Wrachtru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00" y="1306800"/>
            <a:ext cx="1079086" cy="107908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David Ausserhofer</a:t>
            </a:r>
          </a:p>
        </p:txBody>
      </p:sp>
      <p:sp>
        <p:nvSpPr>
          <p:cNvPr id="12" name="Ellipse 11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434152783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+mn-lt"/>
              </a:rPr>
              <a:t>Aktuelle ERC </a:t>
            </a:r>
            <a:r>
              <a:rPr lang="de-DE" altLang="de-DE" dirty="0" err="1">
                <a:latin typeface="+mn-lt"/>
              </a:rPr>
              <a:t>Starting</a:t>
            </a:r>
            <a:r>
              <a:rPr lang="de-DE" altLang="de-DE" dirty="0">
                <a:latin typeface="+mn-lt"/>
              </a:rPr>
              <a:t> Grants</a:t>
            </a:r>
            <a:endParaRPr lang="de-DE" altLang="de-DE" dirty="0">
              <a:solidFill>
                <a:srgbClr val="FF552D"/>
              </a:solidFill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de-DE" b="1" dirty="0"/>
              <a:t>Prof. Dr. Sara Kleindienst    </a:t>
            </a:r>
            <a:r>
              <a:rPr lang="de-DE" dirty="0"/>
              <a:t>Rolle der Tenside beim Abbau von Glyphosat und Emissionen klima-relevanter Gase</a:t>
            </a:r>
            <a:r>
              <a:rPr lang="de-DE" sz="1100" dirty="0"/>
              <a:t> </a:t>
            </a:r>
            <a:r>
              <a:rPr lang="de-DE" sz="1090" dirty="0"/>
              <a:t>– 07/2023-06/2028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Simon Kleindienst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en-GB" b="1" dirty="0" err="1"/>
              <a:t>Dr.</a:t>
            </a:r>
            <a:r>
              <a:rPr lang="en-GB" b="1" dirty="0"/>
              <a:t> Tian </a:t>
            </a:r>
            <a:r>
              <a:rPr lang="en-GB" b="1" dirty="0" err="1"/>
              <a:t>Qiu</a:t>
            </a:r>
            <a:r>
              <a:rPr lang="en-GB" b="1" dirty="0"/>
              <a:t>                     </a:t>
            </a:r>
            <a:r>
              <a:rPr lang="de-DE" dirty="0"/>
              <a:t>Mikroroboter für minimal-invasive Eingriffe </a:t>
            </a:r>
            <a:r>
              <a:rPr lang="de-DE" sz="1100" dirty="0"/>
              <a:t>– 01/2023-12/2027</a:t>
            </a:r>
          </a:p>
        </p:txBody>
      </p:sp>
      <p:pic>
        <p:nvPicPr>
          <p:cNvPr id="7" name="Bildplatzhalter 6" descr="Porträt von Tian Qi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8" r="12344" b="18262"/>
          <a:stretch/>
        </p:blipFill>
        <p:spPr>
          <a:xfrm>
            <a:off x="482600" y="2649538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Alejandro Posada</a:t>
            </a:r>
          </a:p>
        </p:txBody>
      </p:sp>
      <p:sp>
        <p:nvSpPr>
          <p:cNvPr id="13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740" y="4123961"/>
            <a:ext cx="2700000" cy="818802"/>
          </a:xfrm>
        </p:spPr>
        <p:txBody>
          <a:bodyPr/>
          <a:lstStyle/>
          <a:p>
            <a:r>
              <a:rPr lang="de-DE" b="1" dirty="0"/>
              <a:t>Prof. Michael </a:t>
            </a:r>
            <a:r>
              <a:rPr lang="de-DE" b="1" dirty="0" err="1"/>
              <a:t>Saliba</a:t>
            </a:r>
            <a:r>
              <a:rPr lang="de-DE" b="1" dirty="0"/>
              <a:t>                    </a:t>
            </a:r>
            <a:r>
              <a:rPr lang="de-DE" dirty="0"/>
              <a:t>Mit </a:t>
            </a:r>
            <a:r>
              <a:rPr lang="de-DE" dirty="0" err="1"/>
              <a:t>Perowskiten</a:t>
            </a:r>
            <a:r>
              <a:rPr lang="de-DE" dirty="0"/>
              <a:t> zu nachhaltigen, stabilen und leistungsfähigen Halbleitern </a:t>
            </a:r>
            <a:r>
              <a:rPr lang="de-DE" sz="1100" dirty="0"/>
              <a:t>– 09/2022-08/2027</a:t>
            </a:r>
          </a:p>
        </p:txBody>
      </p:sp>
      <p:pic>
        <p:nvPicPr>
          <p:cNvPr id="34" name="Bildplatzhalter 33" descr="Porträt von Michael Saliba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8317" r="22505" b="7703"/>
          <a:stretch/>
        </p:blipFill>
        <p:spPr/>
      </p:pic>
      <p:sp>
        <p:nvSpPr>
          <p:cNvPr id="26" name="Textfeld 25"/>
          <p:cNvSpPr txBox="1"/>
          <p:nvPr/>
        </p:nvSpPr>
        <p:spPr>
          <a:xfrm>
            <a:off x="518400" y="50976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GB" altLang="de-DE" b="1" dirty="0" err="1"/>
              <a:t>Dr.</a:t>
            </a:r>
            <a:r>
              <a:rPr lang="en-GB" altLang="de-DE" b="1" dirty="0"/>
              <a:t> Tim </a:t>
            </a:r>
            <a:r>
              <a:rPr lang="en-GB" altLang="de-DE" b="1" dirty="0" err="1"/>
              <a:t>Langen</a:t>
            </a:r>
            <a:br>
              <a:rPr lang="en-GB" altLang="de-DE" dirty="0"/>
            </a:br>
            <a:r>
              <a:rPr lang="en-US" dirty="0" err="1"/>
              <a:t>Supersolids</a:t>
            </a:r>
            <a:r>
              <a:rPr lang="en-US" dirty="0"/>
              <a:t> and beyond: Exploring new states of matter with laser-cooled dipolar molecules</a:t>
            </a:r>
            <a:r>
              <a:rPr lang="en-US" sz="1100" dirty="0"/>
              <a:t> </a:t>
            </a:r>
            <a:r>
              <a:rPr lang="de-DE" sz="1100" dirty="0"/>
              <a:t>– 04/</a:t>
            </a:r>
            <a:r>
              <a:rPr lang="en-US" sz="1100" dirty="0"/>
              <a:t>2021-03/2026</a:t>
            </a:r>
            <a:endParaRPr lang="en-GB" sz="1100" dirty="0"/>
          </a:p>
          <a:p>
            <a:endParaRPr lang="en-GB" dirty="0"/>
          </a:p>
        </p:txBody>
      </p:sp>
      <p:pic>
        <p:nvPicPr>
          <p:cNvPr id="35" name="Bildplatzhalter 34" descr="Porträt von Tim Langen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1" r="2911"/>
          <a:stretch/>
        </p:blipFill>
        <p:spPr>
          <a:xfrm>
            <a:off x="4714875" y="1306800"/>
            <a:ext cx="1081088" cy="1081088"/>
          </a:xfrm>
        </p:spPr>
      </p:pic>
      <p:sp>
        <p:nvSpPr>
          <p:cNvPr id="24" name="Textfeld 23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Christa Müller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2781349"/>
            <a:ext cx="2823200" cy="822570"/>
          </a:xfrm>
        </p:spPr>
        <p:txBody>
          <a:bodyPr/>
          <a:lstStyle/>
          <a:p>
            <a:r>
              <a:rPr lang="de-DE" b="1" dirty="0"/>
              <a:t>Dr. Marcel Pfeiffer</a:t>
            </a:r>
            <a:br>
              <a:rPr lang="de-DE" dirty="0"/>
            </a:br>
            <a:r>
              <a:rPr lang="en-US" dirty="0"/>
              <a:t>Multiscale Fluid and Plasma Dynamics using Particles                    </a:t>
            </a:r>
            <a:r>
              <a:rPr lang="de-DE" sz="1100" dirty="0"/>
              <a:t>– 01/</a:t>
            </a:r>
            <a:r>
              <a:rPr lang="en-US" sz="1100" dirty="0"/>
              <a:t>2021-12/2025</a:t>
            </a:r>
            <a:endParaRPr lang="de-DE" sz="1100" dirty="0"/>
          </a:p>
        </p:txBody>
      </p:sp>
      <p:pic>
        <p:nvPicPr>
          <p:cNvPr id="33" name="Bildplatzhalter 14" descr="Porträt von Marcel Pfeiff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713" r="19975" b="4050"/>
          <a:stretch/>
        </p:blipFill>
        <p:spPr>
          <a:xfrm>
            <a:off x="4716463" y="2649600"/>
            <a:ext cx="1079500" cy="1079500"/>
          </a:xfrm>
          <a:effectLst/>
        </p:spPr>
      </p:pic>
      <p:sp>
        <p:nvSpPr>
          <p:cNvPr id="25" name="Textfeld 24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Norman Pfeiffer</a:t>
            </a: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8000" y="5418000"/>
            <a:ext cx="6063501" cy="126000"/>
          </a:xfrm>
        </p:spPr>
        <p:txBody>
          <a:bodyPr/>
          <a:lstStyle/>
          <a:p>
            <a:pPr>
              <a:defRPr/>
            </a:pPr>
            <a:r>
              <a:rPr lang="de-DE" dirty="0"/>
              <a:t>Universität Stuttgart</a:t>
            </a:r>
          </a:p>
        </p:txBody>
      </p:sp>
      <p:pic>
        <p:nvPicPr>
          <p:cNvPr id="4" name="Bildplatzhalter 3" descr="Porträt von Sara Kleindienst"/>
          <p:cNvPicPr>
            <a:picLocks noGrp="1" noChangeAspect="1"/>
          </p:cNvPicPr>
          <p:nvPr>
            <p:ph type="pic" sz="quarter" idx="2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1306513"/>
            <a:ext cx="1079500" cy="1079500"/>
          </a:xfrm>
        </p:spPr>
      </p:pic>
    </p:spTree>
    <p:extLst>
      <p:ext uri="{BB962C8B-B14F-4D97-AF65-F5344CB8AC3E}">
        <p14:creationId xmlns:p14="http://schemas.microsoft.com/office/powerpoint/2010/main" val="1991760395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err="1">
                <a:latin typeface="+mn-lt"/>
              </a:rPr>
              <a:t>Aktuelle</a:t>
            </a:r>
            <a:r>
              <a:rPr lang="en-GB" altLang="de-DE" dirty="0">
                <a:latin typeface="+mn-lt"/>
              </a:rPr>
              <a:t> ERC Starting Grants</a:t>
            </a:r>
            <a:endParaRPr lang="en-GB" altLang="de-DE" dirty="0">
              <a:solidFill>
                <a:srgbClr val="FF552D"/>
              </a:solidFill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r>
              <a:rPr lang="de-DE" b="1" dirty="0"/>
              <a:t>Prof. Michael Pradel</a:t>
            </a:r>
            <a:br>
              <a:rPr lang="de-DE" dirty="0"/>
            </a:br>
            <a:r>
              <a:rPr lang="de-DE" dirty="0"/>
              <a:t>Mit künstlicher Intelligenz zu zuverlässiger Software                     </a:t>
            </a:r>
            <a:r>
              <a:rPr lang="de-DE" sz="1100" dirty="0"/>
              <a:t>– 03/2020-02/2025</a:t>
            </a:r>
          </a:p>
        </p:txBody>
      </p:sp>
      <p:pic>
        <p:nvPicPr>
          <p:cNvPr id="12" name="Bildplatzhalter 11" descr="Porträt von Michael Pradel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" b="1309"/>
          <a:stretch>
            <a:fillRect/>
          </a:stretch>
        </p:blipFill>
        <p:spPr/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Katrin </a:t>
            </a:r>
            <a:r>
              <a:rPr lang="de-DE" sz="700" dirty="0" err="1">
                <a:solidFill>
                  <a:schemeClr val="bg2"/>
                </a:solidFill>
              </a:rPr>
              <a:t>Binner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8000" y="5418000"/>
            <a:ext cx="6063501" cy="126000"/>
          </a:xfrm>
        </p:spPr>
        <p:txBody>
          <a:bodyPr/>
          <a:lstStyle/>
          <a:p>
            <a:pPr>
              <a:defRPr/>
            </a:pPr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55570506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66724" y="1961503"/>
            <a:ext cx="4931185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Top 21% </a:t>
            </a:r>
            <a:r>
              <a:rPr lang="de-DE" altLang="de-DE" sz="1600" dirty="0"/>
              <a:t>der gelisteten Universitäten weltweit, entsprechend den </a:t>
            </a:r>
            <a:r>
              <a:rPr lang="de-DE" altLang="de-DE" sz="1600" b="1" dirty="0"/>
              <a:t>Top 6% </a:t>
            </a:r>
            <a:r>
              <a:rPr lang="de-DE" altLang="de-DE" sz="1600" dirty="0"/>
              <a:t>der analysierten Universitäten weltweit.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5" y="3027428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Zitationen pro </a:t>
            </a:r>
            <a:r>
              <a:rPr lang="de-DE" altLang="de-DE" sz="1600" dirty="0" err="1">
                <a:solidFill>
                  <a:schemeClr val="accent2"/>
                </a:solidFill>
              </a:rPr>
              <a:t>forschendeM</a:t>
            </a:r>
            <a:r>
              <a:rPr lang="de-DE" altLang="de-DE" sz="1600" dirty="0">
                <a:solidFill>
                  <a:schemeClr val="accent2"/>
                </a:solidFill>
              </a:rPr>
              <a:t>/ Forschender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5" y="3679646"/>
            <a:ext cx="4931184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International unter den </a:t>
            </a:r>
            <a:r>
              <a:rPr lang="de-DE" altLang="de-DE" sz="1600" b="1" dirty="0"/>
              <a:t>Top 15% </a:t>
            </a:r>
            <a:r>
              <a:rPr lang="de-DE" altLang="de-DE" sz="1600" dirty="0"/>
              <a:t>der gelisteten Universitäten, entsprechend den </a:t>
            </a:r>
            <a:r>
              <a:rPr lang="de-DE" altLang="de-DE" sz="1600" b="1" dirty="0"/>
              <a:t>Top 4% </a:t>
            </a:r>
            <a:r>
              <a:rPr lang="de-DE" altLang="de-DE" sz="1600" dirty="0"/>
              <a:t>der analysierten Universitäten weltweit.</a:t>
            </a:r>
            <a:r>
              <a:rPr lang="de-DE" altLang="de-DE" sz="1600" b="1" dirty="0"/>
              <a:t> </a:t>
            </a:r>
            <a:endParaRPr lang="de-DE" altLang="de-DE" sz="1600" dirty="0"/>
          </a:p>
        </p:txBody>
      </p:sp>
      <p:sp>
        <p:nvSpPr>
          <p:cNvPr id="16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04750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err="1"/>
              <a:t>Aktuelle</a:t>
            </a:r>
            <a:r>
              <a:rPr lang="en-US" altLang="de-DE" dirty="0"/>
              <a:t> ERC Consolidator Grants</a:t>
            </a:r>
            <a:endParaRPr lang="en-US" dirty="0">
              <a:latin typeface="+mn-lt"/>
            </a:endParaRP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1731740" y="1432800"/>
            <a:ext cx="2700000" cy="818802"/>
          </a:xfrm>
        </p:spPr>
        <p:txBody>
          <a:bodyPr/>
          <a:lstStyle/>
          <a:p>
            <a:r>
              <a:rPr lang="en-US" b="1" dirty="0"/>
              <a:t>Prof. Stefan Weber</a:t>
            </a:r>
            <a:br>
              <a:rPr lang="en-US" dirty="0"/>
            </a:br>
            <a:r>
              <a:rPr lang="en-US" dirty="0" err="1"/>
              <a:t>NanoPLOT</a:t>
            </a:r>
            <a:r>
              <a:rPr lang="en-US" dirty="0"/>
              <a:t>– </a:t>
            </a:r>
            <a:r>
              <a:rPr lang="en-US" dirty="0" err="1"/>
              <a:t>Entwicklung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/>
              <a:t>neuartigen</a:t>
            </a:r>
            <a:r>
              <a:rPr lang="en-US" dirty="0"/>
              <a:t> </a:t>
            </a:r>
            <a:r>
              <a:rPr lang="de-DE" dirty="0"/>
              <a:t>Photovoltaik-Mikroskops</a:t>
            </a:r>
            <a:r>
              <a:rPr lang="en-US" sz="1100" dirty="0"/>
              <a:t>– </a:t>
            </a:r>
            <a:r>
              <a:rPr lang="de-DE" sz="1100" dirty="0"/>
              <a:t>09/2024-08/2029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Carsten </a:t>
            </a:r>
            <a:r>
              <a:rPr lang="en-US" sz="700" dirty="0" err="1">
                <a:solidFill>
                  <a:schemeClr val="bg2"/>
                </a:solidFill>
              </a:rPr>
              <a:t>Costard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9" name="Ellipse 18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1429032"/>
            <a:ext cx="2823200" cy="822570"/>
          </a:xfrm>
        </p:spPr>
        <p:txBody>
          <a:bodyPr/>
          <a:lstStyle/>
          <a:p>
            <a:r>
              <a:rPr lang="en-US" b="1" dirty="0"/>
              <a:t>Prof. </a:t>
            </a:r>
            <a:r>
              <a:rPr lang="en-US" b="1" dirty="0" err="1"/>
              <a:t>Blazej</a:t>
            </a:r>
            <a:r>
              <a:rPr lang="en-US" b="1" dirty="0"/>
              <a:t> Grabowski</a:t>
            </a:r>
            <a:br>
              <a:rPr lang="en-US" dirty="0"/>
            </a:br>
            <a:r>
              <a:rPr lang="de-DE" dirty="0"/>
              <a:t>MATERIALS 4.0 – Materialdesign mit quantenmechanischen Simulationen</a:t>
            </a:r>
            <a:r>
              <a:rPr lang="de-DE" sz="1100" dirty="0"/>
              <a:t>– 01/</a:t>
            </a:r>
            <a:r>
              <a:rPr lang="en-US" sz="1100" dirty="0"/>
              <a:t>2021-12/2025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716000" y="2395462"/>
            <a:ext cx="1003763" cy="1342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>
                <a:solidFill>
                  <a:schemeClr val="bg2"/>
                </a:solidFill>
              </a:rPr>
              <a:t>Photo: Jan Will</a:t>
            </a:r>
          </a:p>
        </p:txBody>
      </p:sp>
      <p:pic>
        <p:nvPicPr>
          <p:cNvPr id="24" name="Bildplatzhalter 6" descr="Portrait von Blazej Grabowski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00" y="1306800"/>
            <a:ext cx="1080000" cy="1080000"/>
          </a:xfrm>
        </p:spPr>
      </p:pic>
      <p:pic>
        <p:nvPicPr>
          <p:cNvPr id="26" name="Bildplatzhalter 25" descr="Porträt von Stefan Weber"/>
          <p:cNvPicPr>
            <a:picLocks noGrp="1" noChangeAspect="1"/>
          </p:cNvPicPr>
          <p:nvPr>
            <p:ph type="pic" sz="quarter" idx="3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1306513"/>
            <a:ext cx="1079500" cy="1079500"/>
          </a:xfrm>
        </p:spPr>
      </p:pic>
      <p:sp>
        <p:nvSpPr>
          <p:cNvPr id="15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8000" y="5418000"/>
            <a:ext cx="6063501" cy="126000"/>
          </a:xfrm>
        </p:spPr>
        <p:txBody>
          <a:bodyPr/>
          <a:lstStyle/>
          <a:p>
            <a:pPr>
              <a:defRPr/>
            </a:pPr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3377094167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GB" altLang="de-DE" dirty="0" err="1"/>
              <a:t>Aktuelle</a:t>
            </a:r>
            <a:r>
              <a:rPr lang="en-GB" altLang="de-DE" dirty="0"/>
              <a:t> </a:t>
            </a:r>
            <a:r>
              <a:rPr lang="en-GB" altLang="de-DE" dirty="0">
                <a:latin typeface="+mn-lt"/>
              </a:rPr>
              <a:t>ERC Advanced Grants</a:t>
            </a:r>
            <a:endParaRPr lang="en-GB" alt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1731600" y="1432800"/>
            <a:ext cx="2700000" cy="818802"/>
          </a:xfrm>
        </p:spPr>
        <p:txBody>
          <a:bodyPr/>
          <a:lstStyle/>
          <a:p>
            <a:r>
              <a:rPr lang="de-DE" b="1" dirty="0"/>
              <a:t>Prof. Sybille Baumbach</a:t>
            </a:r>
            <a:br>
              <a:rPr lang="de-DE" sz="1100" dirty="0"/>
            </a:br>
            <a:r>
              <a:rPr lang="de-DE" sz="1350" dirty="0"/>
              <a:t>Literarische Aufmerksamkeit in Kurzprosa </a:t>
            </a:r>
            <a:r>
              <a:rPr lang="de-DE" sz="1000" dirty="0"/>
              <a:t>– </a:t>
            </a:r>
            <a:r>
              <a:rPr lang="de-DE" sz="1100" dirty="0"/>
              <a:t>10/2024-09/2029</a:t>
            </a:r>
          </a:p>
          <a:p>
            <a:endParaRPr lang="de-DE" sz="1100" dirty="0"/>
          </a:p>
        </p:txBody>
      </p:sp>
      <p:pic>
        <p:nvPicPr>
          <p:cNvPr id="5" name="Bildplatzhalter 4" descr="Porträt von Sybille Baumbach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306513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Jan Potente</a:t>
            </a:r>
          </a:p>
        </p:txBody>
      </p:sp>
      <p:sp>
        <p:nvSpPr>
          <p:cNvPr id="19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600" y="2782800"/>
            <a:ext cx="2700000" cy="818802"/>
          </a:xfrm>
        </p:spPr>
        <p:txBody>
          <a:bodyPr/>
          <a:lstStyle/>
          <a:p>
            <a:r>
              <a:rPr lang="de-DE" b="1" dirty="0"/>
              <a:t>Prof. Oliver Röhrle</a:t>
            </a:r>
            <a:br>
              <a:rPr lang="de-DE" dirty="0"/>
            </a:br>
            <a:r>
              <a:rPr lang="de-DE" sz="1350" dirty="0"/>
              <a:t>Simulationsgestützte Sensoren zur Entschlüsselung neuro-muskulärer Steuerung </a:t>
            </a:r>
            <a:r>
              <a:rPr lang="de-DE" sz="1100" dirty="0"/>
              <a:t>– 09/2022-08/2027</a:t>
            </a:r>
          </a:p>
        </p:txBody>
      </p:sp>
      <p:pic>
        <p:nvPicPr>
          <p:cNvPr id="4" name="Bildplatzhalter 3" descr="Porträt von Oliver Röhrle"/>
          <p:cNvPicPr>
            <a:picLocks noGrp="1" noChangeAspect="1"/>
          </p:cNvPicPr>
          <p:nvPr>
            <p:ph type="pic" sz="quarter" idx="2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Textfeld 24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Max Kovalenko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 b="1" dirty="0"/>
              <a:t>Prof. André </a:t>
            </a:r>
            <a:r>
              <a:rPr lang="de-DE" b="1" dirty="0" err="1"/>
              <a:t>Bächtiger</a:t>
            </a:r>
            <a:br>
              <a:rPr lang="de-DE" dirty="0"/>
            </a:br>
            <a:r>
              <a:rPr lang="de-DE" dirty="0"/>
              <a:t>D</a:t>
            </a:r>
            <a:r>
              <a:rPr lang="en-US" sz="1350" dirty="0" err="1"/>
              <a:t>emokratische</a:t>
            </a:r>
            <a:r>
              <a:rPr lang="en-US" sz="1350" dirty="0"/>
              <a:t> </a:t>
            </a:r>
            <a:r>
              <a:rPr lang="en-US" sz="1350" dirty="0" err="1"/>
              <a:t>Präferenzen</a:t>
            </a:r>
            <a:r>
              <a:rPr lang="en-US" sz="1350" dirty="0"/>
              <a:t> von </a:t>
            </a:r>
            <a:r>
              <a:rPr lang="en-US" sz="1350" dirty="0" err="1"/>
              <a:t>Bürger</a:t>
            </a:r>
            <a:r>
              <a:rPr lang="en-US" sz="1350" dirty="0"/>
              <a:t>*</a:t>
            </a:r>
            <a:r>
              <a:rPr lang="en-US" sz="1350" dirty="0" err="1"/>
              <a:t>innen</a:t>
            </a:r>
            <a:r>
              <a:rPr lang="en-US" sz="1350" dirty="0"/>
              <a:t> in </a:t>
            </a:r>
            <a:r>
              <a:rPr lang="en-US" sz="1350" dirty="0" err="1"/>
              <a:t>deliberativen</a:t>
            </a:r>
            <a:r>
              <a:rPr lang="en-US" sz="1350" dirty="0"/>
              <a:t>, ko-</a:t>
            </a:r>
            <a:r>
              <a:rPr lang="en-US" sz="1350" dirty="0" err="1"/>
              <a:t>kreativen</a:t>
            </a:r>
            <a:r>
              <a:rPr lang="en-US" sz="1350" dirty="0"/>
              <a:t> Designs </a:t>
            </a:r>
            <a:r>
              <a:rPr lang="de-DE" sz="1100" dirty="0"/>
              <a:t>– 08/2022-07/2027</a:t>
            </a:r>
          </a:p>
        </p:txBody>
      </p:sp>
      <p:pic>
        <p:nvPicPr>
          <p:cNvPr id="15" name="Bildplatzhalter 14" descr="Porträt von André Bächtiger"/>
          <p:cNvPicPr>
            <a:picLocks noGrp="1" noChangeAspect="1"/>
          </p:cNvPicPr>
          <p:nvPr>
            <p:ph type="pic" sz="quarter" idx="2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3996000"/>
            <a:ext cx="1080000" cy="1080000"/>
          </a:xfrm>
        </p:spPr>
      </p:pic>
      <p:sp>
        <p:nvSpPr>
          <p:cNvPr id="17" name="Textfeld 16"/>
          <p:cNvSpPr txBox="1"/>
          <p:nvPr/>
        </p:nvSpPr>
        <p:spPr>
          <a:xfrm>
            <a:off x="517578" y="5097266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Jenny Stadthaus</a:t>
            </a:r>
          </a:p>
        </p:txBody>
      </p:sp>
      <p:sp>
        <p:nvSpPr>
          <p:cNvPr id="23" name="Ellipse 22" descr="Grafisches Element"/>
          <p:cNvSpPr/>
          <p:nvPr/>
        </p:nvSpPr>
        <p:spPr>
          <a:xfrm>
            <a:off x="3639312" y="4136904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GB" b="1" dirty="0" err="1"/>
              <a:t>Prof.</a:t>
            </a:r>
            <a:r>
              <a:rPr lang="en-GB" b="1" dirty="0"/>
              <a:t> </a:t>
            </a:r>
            <a:r>
              <a:rPr lang="en-GB" b="1" dirty="0" err="1"/>
              <a:t>Tilman</a:t>
            </a:r>
            <a:r>
              <a:rPr lang="en-GB" b="1" dirty="0"/>
              <a:t> </a:t>
            </a:r>
            <a:r>
              <a:rPr lang="en-GB" b="1" dirty="0" err="1"/>
              <a:t>Pfau</a:t>
            </a:r>
            <a:r>
              <a:rPr lang="en-GB" b="1" dirty="0"/>
              <a:t>                                </a:t>
            </a:r>
            <a:r>
              <a:rPr lang="en-GB" sz="1350" dirty="0" err="1"/>
              <a:t>Fermionische</a:t>
            </a:r>
            <a:r>
              <a:rPr lang="en-GB" sz="1350" dirty="0"/>
              <a:t> </a:t>
            </a:r>
            <a:r>
              <a:rPr lang="en-GB" sz="1350" dirty="0" err="1"/>
              <a:t>Materie</a:t>
            </a:r>
            <a:r>
              <a:rPr lang="en-GB" sz="1350" dirty="0"/>
              <a:t> </a:t>
            </a:r>
            <a:r>
              <a:rPr lang="en-GB" sz="1350" dirty="0" err="1"/>
              <a:t>mit</a:t>
            </a:r>
            <a:r>
              <a:rPr lang="en-GB" sz="1350" dirty="0"/>
              <a:t> </a:t>
            </a:r>
            <a:r>
              <a:rPr lang="en-GB" sz="1350" dirty="0" err="1"/>
              <a:t>langreichweitigen</a:t>
            </a:r>
            <a:r>
              <a:rPr lang="en-GB" sz="1350" dirty="0"/>
              <a:t> </a:t>
            </a:r>
            <a:r>
              <a:rPr lang="en-GB" sz="1350" dirty="0" err="1"/>
              <a:t>Wechsel-wirkungen</a:t>
            </a:r>
            <a:r>
              <a:rPr lang="en-GB" sz="1350" dirty="0"/>
              <a:t> </a:t>
            </a:r>
            <a:r>
              <a:rPr lang="de-DE" sz="1200" dirty="0"/>
              <a:t>– </a:t>
            </a:r>
            <a:r>
              <a:rPr lang="de-DE" sz="1100" dirty="0"/>
              <a:t>10/</a:t>
            </a:r>
            <a:r>
              <a:rPr lang="en-GB" sz="1100" dirty="0"/>
              <a:t>2021-09/2026</a:t>
            </a:r>
          </a:p>
          <a:p>
            <a:endParaRPr lang="en-GB" dirty="0"/>
          </a:p>
        </p:txBody>
      </p:sp>
      <p:pic>
        <p:nvPicPr>
          <p:cNvPr id="16" name="Bildplatzhalter 34" descr="Porträt von Tilman Pfau"/>
          <p:cNvPicPr>
            <a:picLocks noGrp="1" noChangeAspect="1"/>
          </p:cNvPicPr>
          <p:nvPr>
            <p:ph type="pic" sz="quarter" idx="3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5" y="1306800"/>
            <a:ext cx="1081088" cy="1081088"/>
          </a:xfrm>
        </p:spPr>
      </p:pic>
      <p:sp>
        <p:nvSpPr>
          <p:cNvPr id="18" name="Textfeld 17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Max Kovalenko</a:t>
            </a:r>
          </a:p>
        </p:txBody>
      </p:sp>
    </p:spTree>
    <p:extLst>
      <p:ext uri="{BB962C8B-B14F-4D97-AF65-F5344CB8AC3E}">
        <p14:creationId xmlns:p14="http://schemas.microsoft.com/office/powerpoint/2010/main" val="3196705904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GB" altLang="de-DE" dirty="0" err="1"/>
              <a:t>Aktueller</a:t>
            </a:r>
            <a:r>
              <a:rPr lang="en-GB" altLang="de-DE"/>
              <a:t> </a:t>
            </a:r>
            <a:r>
              <a:rPr lang="en-GB" altLang="de-DE" dirty="0">
                <a:latin typeface="+mn-lt"/>
              </a:rPr>
              <a:t>ERC </a:t>
            </a:r>
            <a:r>
              <a:rPr lang="en-GB" altLang="de-DE">
                <a:latin typeface="+mn-lt"/>
              </a:rPr>
              <a:t>Synergy Grant </a:t>
            </a:r>
            <a:endParaRPr lang="en-GB" altLang="de-DE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b="1" dirty="0"/>
              <a:t>Prof. Jörn Birkmann</a:t>
            </a:r>
            <a:br>
              <a:rPr lang="de-DE" dirty="0"/>
            </a:br>
            <a:r>
              <a:rPr lang="en-GB" altLang="de-DE" dirty="0" err="1"/>
              <a:t>Dynamiken</a:t>
            </a:r>
            <a:r>
              <a:rPr lang="en-GB" altLang="de-DE" dirty="0"/>
              <a:t> und </a:t>
            </a:r>
            <a:r>
              <a:rPr lang="en-GB" altLang="de-DE" dirty="0" err="1"/>
              <a:t>Risiken</a:t>
            </a:r>
            <a:r>
              <a:rPr lang="en-GB" altLang="de-DE" dirty="0"/>
              <a:t> </a:t>
            </a:r>
            <a:r>
              <a:rPr lang="en-GB" altLang="de-DE" dirty="0" err="1"/>
              <a:t>zwischen</a:t>
            </a:r>
            <a:r>
              <a:rPr lang="en-GB" altLang="de-DE" dirty="0"/>
              <a:t> </a:t>
            </a:r>
            <a:r>
              <a:rPr lang="en-GB" altLang="de-DE" dirty="0" err="1"/>
              <a:t>Stadt</a:t>
            </a:r>
            <a:r>
              <a:rPr lang="en-GB" altLang="de-DE" dirty="0"/>
              <a:t> und </a:t>
            </a:r>
            <a:r>
              <a:rPr lang="en-GB" altLang="de-DE" dirty="0" err="1"/>
              <a:t>Klima</a:t>
            </a:r>
            <a:r>
              <a:rPr lang="en-GB" altLang="de-DE" dirty="0"/>
              <a:t> </a:t>
            </a:r>
            <a:r>
              <a:rPr lang="de-DE" sz="1100" dirty="0"/>
              <a:t>– 04/2020-03/2026</a:t>
            </a:r>
            <a:endParaRPr lang="en-GB" sz="1100" dirty="0"/>
          </a:p>
        </p:txBody>
      </p:sp>
      <p:pic>
        <p:nvPicPr>
          <p:cNvPr id="10" name="Bildplatzhalter 9" descr="Porträt von Jörn Birkmann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559" r="22604" b="26002"/>
          <a:stretch/>
        </p:blipFill>
        <p:spPr/>
      </p:pic>
      <p:sp>
        <p:nvSpPr>
          <p:cNvPr id="8" name="Textfeld 7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Jörn Birkmann </a:t>
            </a:r>
          </a:p>
        </p:txBody>
      </p:sp>
      <p:sp>
        <p:nvSpPr>
          <p:cNvPr id="28" name="Ellipse 27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365417685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66724" y="1973070"/>
            <a:ext cx="4931185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International unter den </a:t>
            </a:r>
            <a:r>
              <a:rPr lang="de-DE" altLang="de-DE" sz="1600" b="1" dirty="0"/>
              <a:t>TOP 16% </a:t>
            </a:r>
            <a:r>
              <a:rPr lang="de-DE" altLang="de-DE" sz="1600" dirty="0"/>
              <a:t>der gelisteten Universitäten weltweit, entsprechend den </a:t>
            </a:r>
            <a:r>
              <a:rPr lang="de-DE" altLang="de-DE" sz="1600" b="1" dirty="0"/>
              <a:t>TOP 4%</a:t>
            </a:r>
            <a:r>
              <a:rPr lang="de-DE" altLang="de-DE" sz="1600" dirty="0"/>
              <a:t> der analysierten Universitäten weltweit.</a:t>
            </a:r>
            <a:r>
              <a:rPr lang="de-DE" altLang="de-DE" sz="1600" b="1" dirty="0"/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0" name="Textplatzhalter 25"/>
          <p:cNvSpPr txBox="1">
            <a:spLocks/>
          </p:cNvSpPr>
          <p:nvPr/>
        </p:nvSpPr>
        <p:spPr>
          <a:xfrm>
            <a:off x="466724" y="1183942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3" name="Textplatzhalter 25"/>
          <p:cNvSpPr txBox="1">
            <a:spLocks/>
          </p:cNvSpPr>
          <p:nvPr/>
        </p:nvSpPr>
        <p:spPr>
          <a:xfrm>
            <a:off x="466724" y="2884305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Reputation bei Arbeitgebern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31800" y="3398908"/>
            <a:ext cx="4931184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International unter den </a:t>
            </a:r>
            <a:r>
              <a:rPr lang="de-DE" altLang="de-DE" sz="1600" b="1" dirty="0"/>
              <a:t>TOP 20%</a:t>
            </a:r>
            <a:r>
              <a:rPr lang="de-DE" altLang="de-DE" sz="1600" dirty="0"/>
              <a:t> der gelisteten Universitäten weltweit, entsprechend den </a:t>
            </a:r>
            <a:r>
              <a:rPr lang="de-DE" altLang="de-DE" sz="1600" b="1" dirty="0"/>
              <a:t>TOP 5%</a:t>
            </a:r>
            <a:r>
              <a:rPr lang="de-DE" altLang="de-DE" sz="1600" dirty="0"/>
              <a:t> der analysierten Universitäten weltweit.</a:t>
            </a:r>
            <a:r>
              <a:rPr lang="de-DE" altLang="de-DE" sz="1600" b="1" dirty="0"/>
              <a:t> </a:t>
            </a:r>
            <a:endParaRPr lang="de-DE" altLang="de-DE" sz="1600" dirty="0"/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err="1">
                <a:solidFill>
                  <a:schemeClr val="accent2"/>
                </a:solidFill>
              </a:rPr>
              <a:t>nachhaltigkeit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29995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/>
              <a:t>Erzielter Rang</a:t>
            </a:r>
          </a:p>
        </p:txBody>
      </p:sp>
      <p:sp>
        <p:nvSpPr>
          <p:cNvPr id="12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… Weltweit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1969876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Maschinenbau, Luftfahrt- und Fertigungstechnik                       </a:t>
            </a:r>
            <a:r>
              <a:rPr lang="en-US" altLang="de-DE" sz="1600" b="1" dirty="0"/>
              <a:t>Rang 48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2782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Architektur  </a:t>
            </a:r>
            <a:r>
              <a:rPr lang="en-US" altLang="de-DE" sz="1600" dirty="0"/>
              <a:t>                            </a:t>
            </a:r>
            <a:r>
              <a:rPr lang="en-US" altLang="de-DE" sz="1600" b="1" dirty="0"/>
              <a:t>Top 51-100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376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Bauingenieurwesen und             Baustatik                             </a:t>
            </a:r>
            <a:r>
              <a:rPr lang="en-US" altLang="de-DE" sz="1600" b="1" dirty="0"/>
              <a:t>Top 101- 150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326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Ranking: Sustainability 2025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466725" y="1946266"/>
            <a:ext cx="3960000" cy="4621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besten 14%</a:t>
            </a:r>
            <a:r>
              <a:rPr lang="de-DE" altLang="de-DE" sz="1600" dirty="0"/>
              <a:t> weltweit</a:t>
            </a:r>
          </a:p>
        </p:txBody>
      </p:sp>
      <p:sp>
        <p:nvSpPr>
          <p:cNvPr id="18" name="Textplatzhalter 25"/>
          <p:cNvSpPr txBox="1">
            <a:spLocks/>
          </p:cNvSpPr>
          <p:nvPr/>
        </p:nvSpPr>
        <p:spPr>
          <a:xfrm>
            <a:off x="468000" y="3081600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Platzierung in der </a:t>
            </a:r>
            <a:r>
              <a:rPr lang="de-DE" altLang="de-DE" sz="1600" dirty="0" err="1">
                <a:solidFill>
                  <a:schemeClr val="accent2"/>
                </a:solidFill>
              </a:rPr>
              <a:t>kategorie</a:t>
            </a:r>
            <a:r>
              <a:rPr lang="de-DE" altLang="de-DE" sz="1600" dirty="0">
                <a:solidFill>
                  <a:schemeClr val="accent2"/>
                </a:solidFill>
              </a:rPr>
              <a:t> Environmental </a:t>
            </a:r>
            <a:r>
              <a:rPr lang="de-DE" altLang="de-DE" sz="1600" dirty="0" err="1">
                <a:solidFill>
                  <a:schemeClr val="accent2"/>
                </a:solidFill>
              </a:rPr>
              <a:t>impact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66725" y="3736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besten 3% </a:t>
            </a:r>
            <a:r>
              <a:rPr lang="de-DE" altLang="de-DE" sz="1600" dirty="0"/>
              <a:t>weltweit -</a:t>
            </a:r>
          </a:p>
          <a:p>
            <a:r>
              <a:rPr lang="de-DE" altLang="de-DE" sz="1600" dirty="0"/>
              <a:t>Platz </a:t>
            </a:r>
            <a:r>
              <a:rPr lang="de-DE" altLang="de-DE" sz="1600" b="1" dirty="0"/>
              <a:t>44</a:t>
            </a:r>
            <a:r>
              <a:rPr lang="de-DE" altLang="de-DE" sz="1600" dirty="0"/>
              <a:t> von </a:t>
            </a:r>
            <a:r>
              <a:rPr lang="de-DE" altLang="de-DE" sz="1600" b="1" dirty="0"/>
              <a:t>1.700 </a:t>
            </a:r>
            <a:r>
              <a:rPr lang="de-DE" altLang="de-DE" sz="1600" dirty="0"/>
              <a:t>Universitäten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80" y="4851428"/>
            <a:ext cx="583996" cy="62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1169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3878"/>
            <a:ext cx="8207375" cy="278290"/>
          </a:xfrm>
        </p:spPr>
        <p:txBody>
          <a:bodyPr/>
          <a:lstStyle/>
          <a:p>
            <a:r>
              <a:rPr lang="en-GB" altLang="de-DE" dirty="0"/>
              <a:t>THE World University Ranking 2025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7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66726" y="1959916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Unter den </a:t>
            </a:r>
            <a:r>
              <a:rPr lang="de-DE" altLang="de-DE" sz="1600" b="1" dirty="0"/>
              <a:t>besten 14% </a:t>
            </a:r>
            <a:r>
              <a:rPr lang="de-DE" altLang="de-DE" sz="1600" dirty="0"/>
              <a:t>weltweit</a:t>
            </a:r>
          </a:p>
          <a:p>
            <a:r>
              <a:rPr lang="de-DE" altLang="de-DE" sz="1600" dirty="0"/>
              <a:t>(Ranggruppe 251-300 von 2.092)</a:t>
            </a: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517783" y="2687812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Industrie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4" y="3054716"/>
            <a:ext cx="577079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Weltweit Rang </a:t>
            </a:r>
            <a:r>
              <a:rPr lang="de-DE" altLang="de-DE" sz="1600" b="1" dirty="0"/>
              <a:t>35 von 2.092 </a:t>
            </a:r>
            <a:r>
              <a:rPr lang="de-DE" sz="1600" dirty="0"/>
              <a:t>Universitäten</a:t>
            </a:r>
            <a:r>
              <a:rPr lang="de-DE" altLang="de-DE" sz="1600" dirty="0"/>
              <a:t>, </a:t>
            </a:r>
            <a:r>
              <a:rPr lang="de-DE" altLang="de-DE" sz="1600" dirty="0" err="1"/>
              <a:t>entspr</a:t>
            </a:r>
            <a:r>
              <a:rPr lang="de-DE" altLang="de-DE" sz="1600" dirty="0"/>
              <a:t>. </a:t>
            </a:r>
            <a:r>
              <a:rPr lang="de-DE" altLang="de-DE" sz="1600" b="1" dirty="0"/>
              <a:t>TOP 1%</a:t>
            </a:r>
            <a:r>
              <a:rPr lang="de-DE" altLang="de-DE" sz="1600" dirty="0"/>
              <a:t>  National Platz </a:t>
            </a:r>
            <a:r>
              <a:rPr lang="de-DE" altLang="de-DE" sz="1600" b="1" dirty="0"/>
              <a:t>8 von 50 </a:t>
            </a:r>
            <a:r>
              <a:rPr lang="de-DE" altLang="de-DE" sz="1600" dirty="0"/>
              <a:t>Universitäten</a:t>
            </a:r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4" y="3884303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Forschungsumfeld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5" y="4243267"/>
            <a:ext cx="5770789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/>
              <a:t>Weltweit Rang </a:t>
            </a:r>
            <a:r>
              <a:rPr lang="de-DE" altLang="de-DE" sz="1600" b="1" dirty="0"/>
              <a:t>14</a:t>
            </a:r>
            <a:r>
              <a:rPr lang="de-DE" altLang="de-DE" sz="1600" b="1" dirty="0">
                <a:solidFill>
                  <a:schemeClr val="bg1"/>
                </a:solidFill>
              </a:rPr>
              <a:t>1</a:t>
            </a:r>
            <a:r>
              <a:rPr lang="de-DE" altLang="de-DE" sz="1600" b="1" dirty="0"/>
              <a:t> von 2.092 </a:t>
            </a:r>
            <a:r>
              <a:rPr lang="de-DE" altLang="de-DE" sz="1600" dirty="0"/>
              <a:t>Universitäten, </a:t>
            </a:r>
            <a:r>
              <a:rPr lang="de-DE" altLang="de-DE" sz="1600" dirty="0" err="1"/>
              <a:t>entspr</a:t>
            </a:r>
            <a:r>
              <a:rPr lang="de-DE" altLang="de-DE" sz="1600" dirty="0"/>
              <a:t>. </a:t>
            </a:r>
            <a:r>
              <a:rPr lang="de-DE" altLang="de-DE" sz="1600" b="1" dirty="0"/>
              <a:t>TOP 6%</a:t>
            </a:r>
            <a:r>
              <a:rPr lang="de-DE" altLang="de-DE" sz="1600" dirty="0">
                <a:solidFill>
                  <a:srgbClr val="FF0000"/>
                </a:solidFill>
              </a:rPr>
              <a:t> </a:t>
            </a:r>
            <a:r>
              <a:rPr lang="de-DE" altLang="de-DE" sz="1600" dirty="0"/>
              <a:t>National Platz </a:t>
            </a:r>
            <a:r>
              <a:rPr lang="de-DE" altLang="de-DE" sz="1600" b="1" dirty="0"/>
              <a:t>15 von 50 </a:t>
            </a:r>
            <a:r>
              <a:rPr lang="de-DE" altLang="de-DE" sz="1600" dirty="0"/>
              <a:t>Universitäten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de-DE" dirty="0"/>
              <a:t>Universität Stuttgart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021" y="5036779"/>
            <a:ext cx="1143667" cy="38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4362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3600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r>
              <a:rPr lang="de-DE" altLang="de-DE" dirty="0"/>
              <a:t>Ingenieurwissenschaften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66724" y="1964729"/>
            <a:ext cx="5770788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Weltweit Platz </a:t>
            </a:r>
            <a:r>
              <a:rPr lang="de-DE" altLang="de-DE" sz="1600" b="1" dirty="0">
                <a:solidFill>
                  <a:schemeClr val="bg1"/>
                </a:solidFill>
              </a:rPr>
              <a:t>101-125 von 1.375 </a:t>
            </a:r>
            <a:r>
              <a:rPr lang="de-DE" altLang="de-DE" sz="1600" dirty="0">
                <a:solidFill>
                  <a:schemeClr val="bg1"/>
                </a:solidFill>
              </a:rPr>
              <a:t>Universitäten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National Platz </a:t>
            </a:r>
            <a:r>
              <a:rPr lang="de-DE" altLang="de-DE" sz="1600" b="1" dirty="0">
                <a:solidFill>
                  <a:schemeClr val="bg1"/>
                </a:solidFill>
              </a:rPr>
              <a:t>5 von 24 </a:t>
            </a:r>
            <a:r>
              <a:rPr lang="de-DE" altLang="de-DE" sz="1600" dirty="0">
                <a:solidFill>
                  <a:schemeClr val="bg1"/>
                </a:solidFill>
              </a:rPr>
              <a:t>Universitäten</a:t>
            </a:r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5" y="33267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Informatik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4" y="3691480"/>
            <a:ext cx="5770788" cy="63877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Weltweit Platz </a:t>
            </a:r>
            <a:r>
              <a:rPr lang="de-DE" altLang="de-DE" sz="1600" b="1" dirty="0">
                <a:solidFill>
                  <a:schemeClr val="bg1"/>
                </a:solidFill>
              </a:rPr>
              <a:t>101-125 von 1.028 </a:t>
            </a:r>
            <a:r>
              <a:rPr lang="de-DE" altLang="de-DE" sz="1600" dirty="0">
                <a:solidFill>
                  <a:schemeClr val="bg1"/>
                </a:solidFill>
              </a:rPr>
              <a:t>Universitäten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National Platz </a:t>
            </a:r>
            <a:r>
              <a:rPr lang="de-DE" altLang="de-DE" sz="1600" b="1" dirty="0">
                <a:solidFill>
                  <a:schemeClr val="bg1"/>
                </a:solidFill>
              </a:rPr>
              <a:t>8* von 38 </a:t>
            </a:r>
            <a:r>
              <a:rPr lang="de-DE" altLang="de-DE" sz="1600" dirty="0">
                <a:solidFill>
                  <a:schemeClr val="bg1"/>
                </a:solidFill>
              </a:rPr>
              <a:t>Universitäten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725" y="50976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*gemeinsam mit anderen Universitäten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798" y="4903028"/>
            <a:ext cx="1037890" cy="577972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1D64F1-AC30-4F37-959E-04604A556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026299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THE World University Ranking by Subject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pPr>
              <a:buClr>
                <a:srgbClr val="00BEFF"/>
              </a:buClr>
            </a:pPr>
            <a:r>
              <a:rPr lang="de-DE" altLang="de-DE" dirty="0"/>
              <a:t>Einzelindikatoren Ingenieurwissenschaften  </a:t>
            </a: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4" y="1603600"/>
            <a:ext cx="6063501" cy="1910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pPr>
              <a:buClr>
                <a:srgbClr val="00BEFF"/>
              </a:buClr>
            </a:pPr>
            <a:r>
              <a:rPr lang="de-DE" dirty="0" err="1"/>
              <a:t>INDUSTrie</a:t>
            </a:r>
            <a:endParaRPr lang="de-DE" altLang="de-DE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66724" y="1931358"/>
            <a:ext cx="4055594" cy="5157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4% weltweit</a:t>
            </a: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4" y="2682069"/>
            <a:ext cx="6063501" cy="19109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0" cap="all" baseline="0">
                <a:solidFill>
                  <a:schemeClr val="accent2"/>
                </a:solidFill>
              </a:defRPr>
            </a:lvl1pPr>
            <a:lvl2pPr marL="3429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/>
            </a:lvl2pPr>
            <a:lvl3pPr marL="6858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/>
            </a:lvl3pPr>
            <a:lvl4pPr marL="10287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4pPr>
            <a:lvl5pPr marL="1371600" indent="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/>
            </a:lvl9pPr>
          </a:lstStyle>
          <a:p>
            <a:pPr>
              <a:buClr>
                <a:srgbClr val="00BEFF"/>
              </a:buClr>
            </a:pPr>
            <a:r>
              <a:rPr lang="de-DE" dirty="0" err="1"/>
              <a:t>forschungsumfeld</a:t>
            </a:r>
            <a:endParaRPr lang="de-DE" alt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466724" y="3014359"/>
            <a:ext cx="4055594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6% weltweit</a:t>
            </a:r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4" y="3720076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accent2"/>
                </a:solidFill>
              </a:rPr>
              <a:t>lehre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466724" y="4073228"/>
            <a:ext cx="4055594" cy="511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b="1" dirty="0"/>
              <a:t>TOP 7% weltweit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798" y="4903028"/>
            <a:ext cx="1037890" cy="57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2207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1355</Words>
  <Application>Microsoft Office PowerPoint</Application>
  <PresentationFormat>Bildschirmpräsentation (16:10)</PresentationFormat>
  <Paragraphs>289</Paragraphs>
  <Slides>32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4" baseType="lpstr">
      <vt:lpstr>Arial</vt:lpstr>
      <vt:lpstr>Uni_Stuttgart</vt:lpstr>
      <vt:lpstr>Rankings, Preise, Auszeichnungen</vt:lpstr>
      <vt:lpstr>Rankings</vt:lpstr>
      <vt:lpstr>QS World University Ranking 2025</vt:lpstr>
      <vt:lpstr>QS World University Ranking 2025</vt:lpstr>
      <vt:lpstr>QS World University Ranking by Subject 2024</vt:lpstr>
      <vt:lpstr>QS World University Ranking: Sustainability 2025</vt:lpstr>
      <vt:lpstr>THE World University Ranking 2025</vt:lpstr>
      <vt:lpstr>THE World University Ranking by Subject 2024</vt:lpstr>
      <vt:lpstr>THE World University Ranking by Subject 2024</vt:lpstr>
      <vt:lpstr>THE World University Ranking by Subject 2024</vt:lpstr>
      <vt:lpstr>THE World University Ranking by Subject 2024</vt:lpstr>
      <vt:lpstr>THE World Impact Ranking 2024</vt:lpstr>
      <vt:lpstr>THE Interdisciplinary Ranking 2025</vt:lpstr>
      <vt:lpstr>Shanghai Ranking 2024</vt:lpstr>
      <vt:lpstr>Ranking des Center for World University Rankings 2024</vt:lpstr>
      <vt:lpstr>QS World University Ranking Europe 2025</vt:lpstr>
      <vt:lpstr>Humboldt Ranking 2023</vt:lpstr>
      <vt:lpstr>IW-Ranking 2024: Patentaktivität deutscher Hochschulen</vt:lpstr>
      <vt:lpstr>EU-Forschungprojekte</vt:lpstr>
      <vt:lpstr>DFG-Förderung: Förderatlas 2024</vt:lpstr>
      <vt:lpstr>Drittmitteleinnahmen</vt:lpstr>
      <vt:lpstr>CHE-Ranking 2024/25: Master Informatik (1/2)</vt:lpstr>
      <vt:lpstr>U-Multirank 2022</vt:lpstr>
      <vt:lpstr>U-Multirank 2022</vt:lpstr>
      <vt:lpstr>Preise und Auszeichnungen (Auswahl)</vt:lpstr>
      <vt:lpstr>Leibnizpreise seit 2000</vt:lpstr>
      <vt:lpstr>Alexander von Humboldt-Professur</vt:lpstr>
      <vt:lpstr>Aktuelle ERC Starting Grants</vt:lpstr>
      <vt:lpstr>Aktuelle ERC Starting Grants</vt:lpstr>
      <vt:lpstr>Aktuelle ERC Consolidator Grants</vt:lpstr>
      <vt:lpstr>Aktuelle ERC Advanced Grants</vt:lpstr>
      <vt:lpstr>Aktueller ERC Synergy Grant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2025-01-16T12:00:57Z</dcterms:modified>
</cp:coreProperties>
</file>