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94" r:id="rId1"/>
  </p:sldMasterIdLst>
  <p:notesMasterIdLst>
    <p:notesMasterId r:id="rId40"/>
  </p:notesMasterIdLst>
  <p:handoutMasterIdLst>
    <p:handoutMasterId r:id="rId41"/>
  </p:handoutMasterIdLst>
  <p:sldIdLst>
    <p:sldId id="463" r:id="rId2"/>
    <p:sldId id="349" r:id="rId3"/>
    <p:sldId id="455" r:id="rId4"/>
    <p:sldId id="466" r:id="rId5"/>
    <p:sldId id="541" r:id="rId6"/>
    <p:sldId id="609" r:id="rId7"/>
    <p:sldId id="626" r:id="rId8"/>
    <p:sldId id="572" r:id="rId9"/>
    <p:sldId id="508" r:id="rId10"/>
    <p:sldId id="643" r:id="rId11"/>
    <p:sldId id="545" r:id="rId12"/>
    <p:sldId id="350" r:id="rId13"/>
    <p:sldId id="471" r:id="rId14"/>
    <p:sldId id="439" r:id="rId15"/>
    <p:sldId id="413" r:id="rId16"/>
    <p:sldId id="560" r:id="rId17"/>
    <p:sldId id="631" r:id="rId18"/>
    <p:sldId id="480" r:id="rId19"/>
    <p:sldId id="613" r:id="rId20"/>
    <p:sldId id="458" r:id="rId21"/>
    <p:sldId id="552" r:id="rId22"/>
    <p:sldId id="390" r:id="rId23"/>
    <p:sldId id="472" r:id="rId24"/>
    <p:sldId id="394" r:id="rId25"/>
    <p:sldId id="634" r:id="rId26"/>
    <p:sldId id="639" r:id="rId27"/>
    <p:sldId id="400" r:id="rId28"/>
    <p:sldId id="496" r:id="rId29"/>
    <p:sldId id="351" r:id="rId30"/>
    <p:sldId id="482" r:id="rId31"/>
    <p:sldId id="475" r:id="rId32"/>
    <p:sldId id="616" r:id="rId33"/>
    <p:sldId id="406" r:id="rId34"/>
    <p:sldId id="407" r:id="rId35"/>
    <p:sldId id="352" r:id="rId36"/>
    <p:sldId id="642" r:id="rId37"/>
    <p:sldId id="612" r:id="rId38"/>
    <p:sldId id="341" r:id="rId39"/>
  </p:sldIdLst>
  <p:sldSz cx="9144000" cy="5715000" type="screen16x10"/>
  <p:notesSz cx="6797675" cy="9926638"/>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07">
          <p15:clr>
            <a:srgbClr val="A4A3A4"/>
          </p15:clr>
        </p15:guide>
        <p15:guide id="2" orient="horz" pos="3206">
          <p15:clr>
            <a:srgbClr val="A4A3A4"/>
          </p15:clr>
        </p15:guide>
        <p15:guide id="3" pos="294">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or" initials="A" lastIdx="1369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0" autoAdjust="0"/>
    <p:restoredTop sz="92541" autoAdjust="0"/>
  </p:normalViewPr>
  <p:slideViewPr>
    <p:cSldViewPr snapToGrid="0">
      <p:cViewPr varScale="1">
        <p:scale>
          <a:sx n="120" d="100"/>
          <a:sy n="120" d="100"/>
        </p:scale>
        <p:origin x="630" y="102"/>
      </p:cViewPr>
      <p:guideLst>
        <p:guide orient="horz" pos="1007"/>
        <p:guide orient="horz" pos="3206"/>
        <p:guide pos="294"/>
      </p:guideLst>
    </p:cSldViewPr>
  </p:slideViewPr>
  <p:notesTextViewPr>
    <p:cViewPr>
      <p:scale>
        <a:sx n="3" d="2"/>
        <a:sy n="3" d="2"/>
      </p:scale>
      <p:origin x="0" y="0"/>
    </p:cViewPr>
  </p:notesTextViewPr>
  <p:sorterViewPr>
    <p:cViewPr>
      <p:scale>
        <a:sx n="120" d="100"/>
        <a:sy n="120" d="100"/>
      </p:scale>
      <p:origin x="0" y="0"/>
    </p:cViewPr>
  </p:sorterViewPr>
  <p:notesViewPr>
    <p:cSldViewPr snapToGrid="0" showGuides="1">
      <p:cViewPr varScale="1">
        <p:scale>
          <a:sx n="81" d="100"/>
          <a:sy n="81" d="100"/>
        </p:scale>
        <p:origin x="399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4194" y="263873"/>
            <a:ext cx="5851979" cy="498056"/>
          </a:xfrm>
          <a:prstGeom prst="rect">
            <a:avLst/>
          </a:prstGeom>
        </p:spPr>
        <p:txBody>
          <a:bodyPr vert="horz" lIns="0" tIns="0" rIns="0" bIns="0" rtlCol="0"/>
          <a:lstStyle>
            <a:lvl1pPr algn="l">
              <a:defRPr sz="1200"/>
            </a:lvl1pPr>
          </a:lstStyle>
          <a:p>
            <a:r>
              <a:rPr lang="en-US" b="1"/>
              <a:t>Titel der Präsentation</a:t>
            </a:r>
          </a:p>
        </p:txBody>
      </p:sp>
      <p:sp>
        <p:nvSpPr>
          <p:cNvPr id="3" name="Datumsplatzhalter 2"/>
          <p:cNvSpPr>
            <a:spLocks noGrp="1"/>
          </p:cNvSpPr>
          <p:nvPr>
            <p:ph type="dt" sz="quarter" idx="1"/>
          </p:nvPr>
        </p:nvSpPr>
        <p:spPr>
          <a:xfrm>
            <a:off x="5435271" y="9529108"/>
            <a:ext cx="642300" cy="156325"/>
          </a:xfrm>
          <a:prstGeom prst="rect">
            <a:avLst/>
          </a:prstGeom>
        </p:spPr>
        <p:txBody>
          <a:bodyPr vert="horz" lIns="0" tIns="0" rIns="0" bIns="0" rtlCol="0" anchor="t"/>
          <a:lstStyle>
            <a:lvl1pPr algn="r">
              <a:defRPr sz="1200"/>
            </a:lvl1pPr>
          </a:lstStyle>
          <a:p>
            <a:pPr algn="l"/>
            <a:fld id="{BB8442AE-6577-4DC2-8107-FC52BA2F805F}" type="datetime1">
              <a:rPr lang="de-DE" sz="800" smtClean="0"/>
              <a:t>16.01.2025</a:t>
            </a:fld>
            <a:endParaRPr lang="en-US" sz="800"/>
          </a:p>
        </p:txBody>
      </p:sp>
      <p:sp>
        <p:nvSpPr>
          <p:cNvPr id="4" name="Fußzeilenplatzhalter 3"/>
          <p:cNvSpPr>
            <a:spLocks noGrp="1"/>
          </p:cNvSpPr>
          <p:nvPr>
            <p:ph type="ftr" sz="quarter" idx="2"/>
          </p:nvPr>
        </p:nvSpPr>
        <p:spPr>
          <a:xfrm>
            <a:off x="464193" y="9529109"/>
            <a:ext cx="4460417" cy="156325"/>
          </a:xfrm>
          <a:prstGeom prst="rect">
            <a:avLst/>
          </a:prstGeom>
        </p:spPr>
        <p:txBody>
          <a:bodyPr vert="horz" lIns="0" tIns="0" rIns="0" bIns="0" rtlCol="0" anchor="t"/>
          <a:lstStyle>
            <a:lvl1pPr algn="l">
              <a:defRPr sz="1200"/>
            </a:lvl1pPr>
          </a:lstStyle>
          <a:p>
            <a:r>
              <a:rPr lang="en-US" sz="800"/>
              <a:t>Universität Stuttgart</a:t>
            </a:r>
          </a:p>
        </p:txBody>
      </p:sp>
      <p:sp>
        <p:nvSpPr>
          <p:cNvPr id="5" name="Foliennummernplatzhalter 4"/>
          <p:cNvSpPr>
            <a:spLocks noGrp="1"/>
          </p:cNvSpPr>
          <p:nvPr>
            <p:ph type="sldNum" sz="quarter" idx="3"/>
          </p:nvPr>
        </p:nvSpPr>
        <p:spPr>
          <a:xfrm>
            <a:off x="6215041" y="9529109"/>
            <a:ext cx="356833" cy="156325"/>
          </a:xfrm>
          <a:prstGeom prst="rect">
            <a:avLst/>
          </a:prstGeom>
        </p:spPr>
        <p:txBody>
          <a:bodyPr vert="horz" lIns="0" tIns="0" rIns="0" bIns="0" rtlCol="0" anchor="t"/>
          <a:lstStyle>
            <a:lvl1pPr algn="r">
              <a:defRPr sz="1200"/>
            </a:lvl1pPr>
          </a:lstStyle>
          <a:p>
            <a:pPr algn="l"/>
            <a:fld id="{EE9A79A6-2547-4C8F-B0ED-316280A1A122}" type="slidenum">
              <a:rPr lang="en-US" sz="800" smtClean="0"/>
              <a:pPr algn="l"/>
              <a:t>‹Nr.›</a:t>
            </a:fld>
            <a:endParaRPr lang="en-US" sz="800"/>
          </a:p>
        </p:txBody>
      </p:sp>
    </p:spTree>
    <p:extLst>
      <p:ext uri="{BB962C8B-B14F-4D97-AF65-F5344CB8AC3E}">
        <p14:creationId xmlns:p14="http://schemas.microsoft.com/office/powerpoint/2010/main" val="2561533372"/>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63883" y="265752"/>
            <a:ext cx="5852067" cy="498056"/>
          </a:xfrm>
          <a:prstGeom prst="rect">
            <a:avLst/>
          </a:prstGeom>
        </p:spPr>
        <p:txBody>
          <a:bodyPr vert="horz" lIns="0" tIns="0" rIns="0" bIns="0" rtlCol="0"/>
          <a:lstStyle>
            <a:lvl1pPr algn="l">
              <a:defRPr sz="1200" b="1"/>
            </a:lvl1pPr>
          </a:lstStyle>
          <a:p>
            <a:r>
              <a:rPr lang="en-US"/>
              <a:t>Titel der Präsentation</a:t>
            </a:r>
          </a:p>
        </p:txBody>
      </p:sp>
      <p:sp>
        <p:nvSpPr>
          <p:cNvPr id="3" name="Datumsplatzhalter 2"/>
          <p:cNvSpPr>
            <a:spLocks noGrp="1"/>
          </p:cNvSpPr>
          <p:nvPr>
            <p:ph type="dt" idx="1"/>
          </p:nvPr>
        </p:nvSpPr>
        <p:spPr>
          <a:xfrm>
            <a:off x="5434572" y="9528009"/>
            <a:ext cx="642300" cy="156325"/>
          </a:xfrm>
          <a:prstGeom prst="rect">
            <a:avLst/>
          </a:prstGeom>
        </p:spPr>
        <p:txBody>
          <a:bodyPr vert="horz" lIns="0" tIns="0" rIns="0" bIns="0" rtlCol="0" anchor="t"/>
          <a:lstStyle>
            <a:lvl1pPr algn="l">
              <a:defRPr sz="800"/>
            </a:lvl1pPr>
          </a:lstStyle>
          <a:p>
            <a:fld id="{937324DB-2275-49CE-B8F6-964295C472CF}" type="datetime1">
              <a:rPr lang="de-DE" smtClean="0"/>
              <a:t>16.01.2025</a:t>
            </a:fld>
            <a:endParaRPr lang="en-US"/>
          </a:p>
        </p:txBody>
      </p:sp>
      <p:sp>
        <p:nvSpPr>
          <p:cNvPr id="4" name="Folienbildplatzhalter 3"/>
          <p:cNvSpPr>
            <a:spLocks noGrp="1" noRot="1" noChangeAspect="1"/>
          </p:cNvSpPr>
          <p:nvPr>
            <p:ph type="sldImg" idx="2"/>
          </p:nvPr>
        </p:nvSpPr>
        <p:spPr>
          <a:xfrm>
            <a:off x="231775" y="1095375"/>
            <a:ext cx="5357813" cy="3349625"/>
          </a:xfrm>
          <a:prstGeom prst="rect">
            <a:avLst/>
          </a:prstGeom>
          <a:noFill/>
          <a:ln w="6350">
            <a:solidFill>
              <a:schemeClr val="tx1"/>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464194" y="4777194"/>
            <a:ext cx="5851979" cy="3908614"/>
          </a:xfrm>
          <a:prstGeom prst="rect">
            <a:avLst/>
          </a:prstGeom>
        </p:spPr>
        <p:txBody>
          <a:bodyPr vert="horz" lIns="0" tIns="0" rIns="0" bIns="0"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6" name="Fußzeilenplatzhalter 5"/>
          <p:cNvSpPr>
            <a:spLocks noGrp="1"/>
          </p:cNvSpPr>
          <p:nvPr>
            <p:ph type="ftr" sz="quarter" idx="4"/>
          </p:nvPr>
        </p:nvSpPr>
        <p:spPr>
          <a:xfrm>
            <a:off x="463883" y="9528009"/>
            <a:ext cx="4460417" cy="156325"/>
          </a:xfrm>
          <a:prstGeom prst="rect">
            <a:avLst/>
          </a:prstGeom>
        </p:spPr>
        <p:txBody>
          <a:bodyPr vert="horz" lIns="0" tIns="0" rIns="0" bIns="0" rtlCol="0" anchor="t"/>
          <a:lstStyle>
            <a:lvl1pPr algn="l">
              <a:defRPr sz="800"/>
            </a:lvl1pPr>
          </a:lstStyle>
          <a:p>
            <a:r>
              <a:rPr lang="en-US"/>
              <a:t>Universität Stuttgart</a:t>
            </a:r>
            <a:endParaRPr lang="en-US" dirty="0"/>
          </a:p>
        </p:txBody>
      </p:sp>
      <p:sp>
        <p:nvSpPr>
          <p:cNvPr id="7" name="Foliennummernplatzhalter 6"/>
          <p:cNvSpPr>
            <a:spLocks noGrp="1"/>
          </p:cNvSpPr>
          <p:nvPr>
            <p:ph type="sldNum" sz="quarter" idx="5"/>
          </p:nvPr>
        </p:nvSpPr>
        <p:spPr>
          <a:xfrm>
            <a:off x="6216037" y="9528009"/>
            <a:ext cx="356833" cy="156325"/>
          </a:xfrm>
          <a:prstGeom prst="rect">
            <a:avLst/>
          </a:prstGeom>
        </p:spPr>
        <p:txBody>
          <a:bodyPr vert="horz" lIns="0" tIns="0" rIns="0" bIns="0" rtlCol="0" anchor="t"/>
          <a:lstStyle>
            <a:lvl1pPr algn="l">
              <a:defRPr sz="800"/>
            </a:lvl1pPr>
          </a:lstStyle>
          <a:p>
            <a:fld id="{05DD1DF0-DD4E-4B0C-B0FD-D16D9D2A9750}" type="slidenum">
              <a:rPr lang="en-US" smtClean="0"/>
              <a:pPr/>
              <a:t>‹Nr.›</a:t>
            </a:fld>
            <a:endParaRPr lang="en-US"/>
          </a:p>
        </p:txBody>
      </p:sp>
    </p:spTree>
    <p:extLst>
      <p:ext uri="{BB962C8B-B14F-4D97-AF65-F5344CB8AC3E}">
        <p14:creationId xmlns:p14="http://schemas.microsoft.com/office/powerpoint/2010/main" val="3888985705"/>
      </p:ext>
    </p:extLst>
  </p:cSld>
  <p:clrMap bg1="lt1" tx1="dk1" bg2="lt2" tx2="dk2" accent1="accent1" accent2="accent2" accent3="accent3" accent4="accent4" accent5="accent5" accent6="accent6" hlink="hlink" folHlink="folHlink"/>
  <p:hf/>
  <p:notesStyle>
    <a:lvl1pPr marL="180975" indent="-180975" algn="l" defTabSz="713232" rtl="0" eaLnBrk="1" latinLnBrk="0" hangingPunct="1">
      <a:lnSpc>
        <a:spcPct val="120000"/>
      </a:lnSpc>
      <a:buClr>
        <a:schemeClr val="accent1"/>
      </a:buClr>
      <a:buFont typeface="Arial" panose="020B0604020202020204" pitchFamily="34" charset="0"/>
      <a:buChar char="•"/>
      <a:defRPr sz="1000" kern="1200">
        <a:solidFill>
          <a:schemeClr val="tx1"/>
        </a:solidFill>
        <a:latin typeface="+mn-lt"/>
        <a:ea typeface="+mn-ea"/>
        <a:cs typeface="+mn-cs"/>
      </a:defRPr>
    </a:lvl1pPr>
    <a:lvl2pPr marL="358775"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2pPr>
    <a:lvl3pPr marL="538163" indent="-179388"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3pPr>
    <a:lvl4pPr marL="719138" indent="-180975"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4pPr>
    <a:lvl5pPr marL="896938" indent="-177800" algn="l" defTabSz="713232" rtl="0" eaLnBrk="1" latinLnBrk="0" hangingPunct="1">
      <a:lnSpc>
        <a:spcPct val="120000"/>
      </a:lnSpc>
      <a:buFont typeface="Arial" panose="020B0604020202020204" pitchFamily="34" charset="0"/>
      <a:buChar char="•"/>
      <a:defRPr sz="10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95" userDrawn="1">
          <p15:clr>
            <a:srgbClr val="F26B43"/>
          </p15:clr>
        </p15:guide>
        <p15:guide id="3" pos="401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dirty="0" err="1"/>
              <a:t>Titel</a:t>
            </a:r>
            <a:r>
              <a:rPr lang="en-US"/>
              <a:t> der Präsentation</a:t>
            </a:r>
          </a:p>
        </p:txBody>
      </p:sp>
      <p:sp>
        <p:nvSpPr>
          <p:cNvPr id="5" name="Datumsplatzhalter 4"/>
          <p:cNvSpPr>
            <a:spLocks noGrp="1"/>
          </p:cNvSpPr>
          <p:nvPr>
            <p:ph type="dt" idx="11"/>
          </p:nvPr>
        </p:nvSpPr>
        <p:spPr/>
        <p:txBody>
          <a:bodyPr/>
          <a:lstStyle/>
          <a:p>
            <a:fld id="{F985B801-9259-4E91-9771-A86D586532B1}"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a:t>
            </a:fld>
            <a:endParaRPr lang="en-US"/>
          </a:p>
        </p:txBody>
      </p:sp>
    </p:spTree>
    <p:extLst>
      <p:ext uri="{BB962C8B-B14F-4D97-AF65-F5344CB8AC3E}">
        <p14:creationId xmlns:p14="http://schemas.microsoft.com/office/powerpoint/2010/main" val="1517898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10</a:t>
            </a:fld>
            <a:endParaRPr lang="en-US"/>
          </a:p>
        </p:txBody>
      </p:sp>
    </p:spTree>
    <p:extLst>
      <p:ext uri="{BB962C8B-B14F-4D97-AF65-F5344CB8AC3E}">
        <p14:creationId xmlns:p14="http://schemas.microsoft.com/office/powerpoint/2010/main" val="1045772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11</a:t>
            </a:fld>
            <a:endParaRPr lang="en-US"/>
          </a:p>
        </p:txBody>
      </p:sp>
    </p:spTree>
    <p:extLst>
      <p:ext uri="{BB962C8B-B14F-4D97-AF65-F5344CB8AC3E}">
        <p14:creationId xmlns:p14="http://schemas.microsoft.com/office/powerpoint/2010/main" val="1606947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12</a:t>
            </a:fld>
            <a:endParaRPr lang="en-US"/>
          </a:p>
        </p:txBody>
      </p:sp>
    </p:spTree>
    <p:extLst>
      <p:ext uri="{BB962C8B-B14F-4D97-AF65-F5344CB8AC3E}">
        <p14:creationId xmlns:p14="http://schemas.microsoft.com/office/powerpoint/2010/main" val="1398336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13</a:t>
            </a:fld>
            <a:endParaRPr lang="en-US"/>
          </a:p>
        </p:txBody>
      </p:sp>
    </p:spTree>
    <p:extLst>
      <p:ext uri="{BB962C8B-B14F-4D97-AF65-F5344CB8AC3E}">
        <p14:creationId xmlns:p14="http://schemas.microsoft.com/office/powerpoint/2010/main" val="1433768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14</a:t>
            </a:fld>
            <a:endParaRPr lang="en-US"/>
          </a:p>
        </p:txBody>
      </p:sp>
    </p:spTree>
    <p:extLst>
      <p:ext uri="{BB962C8B-B14F-4D97-AF65-F5344CB8AC3E}">
        <p14:creationId xmlns:p14="http://schemas.microsoft.com/office/powerpoint/2010/main" val="3960504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15</a:t>
            </a:fld>
            <a:endParaRPr lang="en-US"/>
          </a:p>
        </p:txBody>
      </p:sp>
    </p:spTree>
    <p:extLst>
      <p:ext uri="{BB962C8B-B14F-4D97-AF65-F5344CB8AC3E}">
        <p14:creationId xmlns:p14="http://schemas.microsoft.com/office/powerpoint/2010/main" val="2869713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16</a:t>
            </a:fld>
            <a:endParaRPr lang="en-US"/>
          </a:p>
        </p:txBody>
      </p:sp>
    </p:spTree>
    <p:extLst>
      <p:ext uri="{BB962C8B-B14F-4D97-AF65-F5344CB8AC3E}">
        <p14:creationId xmlns:p14="http://schemas.microsoft.com/office/powerpoint/2010/main" val="832005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17</a:t>
            </a:fld>
            <a:endParaRPr lang="en-US"/>
          </a:p>
        </p:txBody>
      </p:sp>
    </p:spTree>
    <p:extLst>
      <p:ext uri="{BB962C8B-B14F-4D97-AF65-F5344CB8AC3E}">
        <p14:creationId xmlns:p14="http://schemas.microsoft.com/office/powerpoint/2010/main" val="913664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18</a:t>
            </a:fld>
            <a:endParaRPr lang="en-US"/>
          </a:p>
        </p:txBody>
      </p:sp>
    </p:spTree>
    <p:extLst>
      <p:ext uri="{BB962C8B-B14F-4D97-AF65-F5344CB8AC3E}">
        <p14:creationId xmlns:p14="http://schemas.microsoft.com/office/powerpoint/2010/main" val="1095340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19</a:t>
            </a:fld>
            <a:endParaRPr lang="en-US"/>
          </a:p>
        </p:txBody>
      </p:sp>
    </p:spTree>
    <p:extLst>
      <p:ext uri="{BB962C8B-B14F-4D97-AF65-F5344CB8AC3E}">
        <p14:creationId xmlns:p14="http://schemas.microsoft.com/office/powerpoint/2010/main" val="379952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a:t>
            </a:fld>
            <a:endParaRPr lang="en-US"/>
          </a:p>
        </p:txBody>
      </p:sp>
    </p:spTree>
    <p:extLst>
      <p:ext uri="{BB962C8B-B14F-4D97-AF65-F5344CB8AC3E}">
        <p14:creationId xmlns:p14="http://schemas.microsoft.com/office/powerpoint/2010/main" val="36123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20</a:t>
            </a:fld>
            <a:endParaRPr lang="en-US"/>
          </a:p>
        </p:txBody>
      </p:sp>
    </p:spTree>
    <p:extLst>
      <p:ext uri="{BB962C8B-B14F-4D97-AF65-F5344CB8AC3E}">
        <p14:creationId xmlns:p14="http://schemas.microsoft.com/office/powerpoint/2010/main" val="2413715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21</a:t>
            </a:fld>
            <a:endParaRPr lang="en-US"/>
          </a:p>
        </p:txBody>
      </p:sp>
    </p:spTree>
    <p:extLst>
      <p:ext uri="{BB962C8B-B14F-4D97-AF65-F5344CB8AC3E}">
        <p14:creationId xmlns:p14="http://schemas.microsoft.com/office/powerpoint/2010/main" val="2244563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22</a:t>
            </a:fld>
            <a:endParaRPr lang="en-US"/>
          </a:p>
        </p:txBody>
      </p:sp>
    </p:spTree>
    <p:extLst>
      <p:ext uri="{BB962C8B-B14F-4D97-AF65-F5344CB8AC3E}">
        <p14:creationId xmlns:p14="http://schemas.microsoft.com/office/powerpoint/2010/main" val="1063411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23</a:t>
            </a:fld>
            <a:endParaRPr lang="en-US"/>
          </a:p>
        </p:txBody>
      </p:sp>
    </p:spTree>
    <p:extLst>
      <p:ext uri="{BB962C8B-B14F-4D97-AF65-F5344CB8AC3E}">
        <p14:creationId xmlns:p14="http://schemas.microsoft.com/office/powerpoint/2010/main" val="27972638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24</a:t>
            </a:fld>
            <a:endParaRPr lang="en-US"/>
          </a:p>
        </p:txBody>
      </p:sp>
    </p:spTree>
    <p:extLst>
      <p:ext uri="{BB962C8B-B14F-4D97-AF65-F5344CB8AC3E}">
        <p14:creationId xmlns:p14="http://schemas.microsoft.com/office/powerpoint/2010/main" val="30374245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4CA4A96A-5043-4676-A41C-0B0B4C7571A6}"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25</a:t>
            </a:fld>
            <a:endParaRPr lang="en-US"/>
          </a:p>
        </p:txBody>
      </p:sp>
    </p:spTree>
    <p:extLst>
      <p:ext uri="{BB962C8B-B14F-4D97-AF65-F5344CB8AC3E}">
        <p14:creationId xmlns:p14="http://schemas.microsoft.com/office/powerpoint/2010/main" val="781773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26</a:t>
            </a:fld>
            <a:endParaRPr lang="en-US"/>
          </a:p>
        </p:txBody>
      </p:sp>
    </p:spTree>
    <p:extLst>
      <p:ext uri="{BB962C8B-B14F-4D97-AF65-F5344CB8AC3E}">
        <p14:creationId xmlns:p14="http://schemas.microsoft.com/office/powerpoint/2010/main" val="9816129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27</a:t>
            </a:fld>
            <a:endParaRPr lang="en-US"/>
          </a:p>
        </p:txBody>
      </p:sp>
    </p:spTree>
    <p:extLst>
      <p:ext uri="{BB962C8B-B14F-4D97-AF65-F5344CB8AC3E}">
        <p14:creationId xmlns:p14="http://schemas.microsoft.com/office/powerpoint/2010/main" val="4298148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28</a:t>
            </a:fld>
            <a:endParaRPr lang="en-US"/>
          </a:p>
        </p:txBody>
      </p:sp>
    </p:spTree>
    <p:extLst>
      <p:ext uri="{BB962C8B-B14F-4D97-AF65-F5344CB8AC3E}">
        <p14:creationId xmlns:p14="http://schemas.microsoft.com/office/powerpoint/2010/main" val="9782878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29</a:t>
            </a:fld>
            <a:endParaRPr lang="en-US"/>
          </a:p>
        </p:txBody>
      </p:sp>
    </p:spTree>
    <p:extLst>
      <p:ext uri="{BB962C8B-B14F-4D97-AF65-F5344CB8AC3E}">
        <p14:creationId xmlns:p14="http://schemas.microsoft.com/office/powerpoint/2010/main" val="1393136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188" y="1095375"/>
            <a:ext cx="5360987" cy="3351213"/>
          </a:xfrm>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03A77470-00D3-473E-BE30-78497139E919}"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a:t>
            </a:fld>
            <a:endParaRPr lang="en-US"/>
          </a:p>
        </p:txBody>
      </p:sp>
    </p:spTree>
    <p:extLst>
      <p:ext uri="{BB962C8B-B14F-4D97-AF65-F5344CB8AC3E}">
        <p14:creationId xmlns:p14="http://schemas.microsoft.com/office/powerpoint/2010/main" val="2923546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30</a:t>
            </a:fld>
            <a:endParaRPr lang="en-US"/>
          </a:p>
        </p:txBody>
      </p:sp>
    </p:spTree>
    <p:extLst>
      <p:ext uri="{BB962C8B-B14F-4D97-AF65-F5344CB8AC3E}">
        <p14:creationId xmlns:p14="http://schemas.microsoft.com/office/powerpoint/2010/main" val="2014297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31</a:t>
            </a:fld>
            <a:endParaRPr lang="en-US"/>
          </a:p>
        </p:txBody>
      </p:sp>
    </p:spTree>
    <p:extLst>
      <p:ext uri="{BB962C8B-B14F-4D97-AF65-F5344CB8AC3E}">
        <p14:creationId xmlns:p14="http://schemas.microsoft.com/office/powerpoint/2010/main" val="42738430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32</a:t>
            </a:fld>
            <a:endParaRPr lang="en-US"/>
          </a:p>
        </p:txBody>
      </p:sp>
    </p:spTree>
    <p:extLst>
      <p:ext uri="{BB962C8B-B14F-4D97-AF65-F5344CB8AC3E}">
        <p14:creationId xmlns:p14="http://schemas.microsoft.com/office/powerpoint/2010/main" val="5364155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33</a:t>
            </a:fld>
            <a:endParaRPr lang="en-US"/>
          </a:p>
        </p:txBody>
      </p:sp>
    </p:spTree>
    <p:extLst>
      <p:ext uri="{BB962C8B-B14F-4D97-AF65-F5344CB8AC3E}">
        <p14:creationId xmlns:p14="http://schemas.microsoft.com/office/powerpoint/2010/main" val="30704647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34</a:t>
            </a:fld>
            <a:endParaRPr lang="en-US"/>
          </a:p>
        </p:txBody>
      </p:sp>
    </p:spTree>
    <p:extLst>
      <p:ext uri="{BB962C8B-B14F-4D97-AF65-F5344CB8AC3E}">
        <p14:creationId xmlns:p14="http://schemas.microsoft.com/office/powerpoint/2010/main" val="50804066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35</a:t>
            </a:fld>
            <a:endParaRPr lang="en-US"/>
          </a:p>
        </p:txBody>
      </p:sp>
    </p:spTree>
    <p:extLst>
      <p:ext uri="{BB962C8B-B14F-4D97-AF65-F5344CB8AC3E}">
        <p14:creationId xmlns:p14="http://schemas.microsoft.com/office/powerpoint/2010/main" val="35741265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36</a:t>
            </a:fld>
            <a:endParaRPr lang="en-US"/>
          </a:p>
        </p:txBody>
      </p:sp>
    </p:spTree>
    <p:extLst>
      <p:ext uri="{BB962C8B-B14F-4D97-AF65-F5344CB8AC3E}">
        <p14:creationId xmlns:p14="http://schemas.microsoft.com/office/powerpoint/2010/main" val="36092653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37</a:t>
            </a:fld>
            <a:endParaRPr lang="en-US"/>
          </a:p>
        </p:txBody>
      </p:sp>
    </p:spTree>
    <p:extLst>
      <p:ext uri="{BB962C8B-B14F-4D97-AF65-F5344CB8AC3E}">
        <p14:creationId xmlns:p14="http://schemas.microsoft.com/office/powerpoint/2010/main" val="4504040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38</a:t>
            </a:fld>
            <a:endParaRPr lang="en-US"/>
          </a:p>
        </p:txBody>
      </p:sp>
    </p:spTree>
    <p:extLst>
      <p:ext uri="{BB962C8B-B14F-4D97-AF65-F5344CB8AC3E}">
        <p14:creationId xmlns:p14="http://schemas.microsoft.com/office/powerpoint/2010/main" val="887440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4</a:t>
            </a:fld>
            <a:endParaRPr lang="en-US"/>
          </a:p>
        </p:txBody>
      </p:sp>
    </p:spTree>
    <p:extLst>
      <p:ext uri="{BB962C8B-B14F-4D97-AF65-F5344CB8AC3E}">
        <p14:creationId xmlns:p14="http://schemas.microsoft.com/office/powerpoint/2010/main" val="1705166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5</a:t>
            </a:fld>
            <a:endParaRPr lang="en-US"/>
          </a:p>
        </p:txBody>
      </p:sp>
    </p:spTree>
    <p:extLst>
      <p:ext uri="{BB962C8B-B14F-4D97-AF65-F5344CB8AC3E}">
        <p14:creationId xmlns:p14="http://schemas.microsoft.com/office/powerpoint/2010/main" val="3550720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6</a:t>
            </a:fld>
            <a:endParaRPr lang="en-US"/>
          </a:p>
        </p:txBody>
      </p:sp>
    </p:spTree>
    <p:extLst>
      <p:ext uri="{BB962C8B-B14F-4D97-AF65-F5344CB8AC3E}">
        <p14:creationId xmlns:p14="http://schemas.microsoft.com/office/powerpoint/2010/main" val="3521855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7</a:t>
            </a:fld>
            <a:endParaRPr lang="en-US"/>
          </a:p>
        </p:txBody>
      </p:sp>
    </p:spTree>
    <p:extLst>
      <p:ext uri="{BB962C8B-B14F-4D97-AF65-F5344CB8AC3E}">
        <p14:creationId xmlns:p14="http://schemas.microsoft.com/office/powerpoint/2010/main" val="1834792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8</a:t>
            </a:fld>
            <a:endParaRPr lang="en-US"/>
          </a:p>
        </p:txBody>
      </p:sp>
    </p:spTree>
    <p:extLst>
      <p:ext uri="{BB962C8B-B14F-4D97-AF65-F5344CB8AC3E}">
        <p14:creationId xmlns:p14="http://schemas.microsoft.com/office/powerpoint/2010/main" val="4114598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Kopfzeilenplatzhalter 3"/>
          <p:cNvSpPr>
            <a:spLocks noGrp="1"/>
          </p:cNvSpPr>
          <p:nvPr>
            <p:ph type="hdr" sz="quarter" idx="10"/>
          </p:nvPr>
        </p:nvSpPr>
        <p:spPr/>
        <p:txBody>
          <a:bodyPr/>
          <a:lstStyle/>
          <a:p>
            <a:r>
              <a:rPr lang="en-US"/>
              <a:t>Titel der Präsentation</a:t>
            </a:r>
          </a:p>
        </p:txBody>
      </p:sp>
      <p:sp>
        <p:nvSpPr>
          <p:cNvPr id="5" name="Datumsplatzhalter 4"/>
          <p:cNvSpPr>
            <a:spLocks noGrp="1"/>
          </p:cNvSpPr>
          <p:nvPr>
            <p:ph type="dt" idx="11"/>
          </p:nvPr>
        </p:nvSpPr>
        <p:spPr/>
        <p:txBody>
          <a:bodyPr/>
          <a:lstStyle/>
          <a:p>
            <a:fld id="{937324DB-2275-49CE-B8F6-964295C472CF}" type="datetime1">
              <a:rPr lang="de-DE" smtClean="0"/>
              <a:t>16.01.2025</a:t>
            </a:fld>
            <a:endParaRPr lang="en-US"/>
          </a:p>
        </p:txBody>
      </p:sp>
      <p:sp>
        <p:nvSpPr>
          <p:cNvPr id="6" name="Fußzeilenplatzhalter 5"/>
          <p:cNvSpPr>
            <a:spLocks noGrp="1"/>
          </p:cNvSpPr>
          <p:nvPr>
            <p:ph type="ftr" sz="quarter" idx="12"/>
          </p:nvPr>
        </p:nvSpPr>
        <p:spPr/>
        <p:txBody>
          <a:bodyPr/>
          <a:lstStyle/>
          <a:p>
            <a:r>
              <a:rPr lang="en-US"/>
              <a:t>Universität Stuttgart</a:t>
            </a:r>
            <a:endParaRPr lang="en-US" dirty="0"/>
          </a:p>
        </p:txBody>
      </p:sp>
      <p:sp>
        <p:nvSpPr>
          <p:cNvPr id="7" name="Foliennummernplatzhalter 6"/>
          <p:cNvSpPr>
            <a:spLocks noGrp="1"/>
          </p:cNvSpPr>
          <p:nvPr>
            <p:ph type="sldNum" sz="quarter" idx="13"/>
          </p:nvPr>
        </p:nvSpPr>
        <p:spPr/>
        <p:txBody>
          <a:bodyPr/>
          <a:lstStyle/>
          <a:p>
            <a:fld id="{05DD1DF0-DD4E-4B0C-B0FD-D16D9D2A9750}" type="slidenum">
              <a:rPr lang="en-US" smtClean="0"/>
              <a:pPr/>
              <a:t>9</a:t>
            </a:fld>
            <a:endParaRPr lang="en-US"/>
          </a:p>
        </p:txBody>
      </p:sp>
    </p:spTree>
    <p:extLst>
      <p:ext uri="{BB962C8B-B14F-4D97-AF65-F5344CB8AC3E}">
        <p14:creationId xmlns:p14="http://schemas.microsoft.com/office/powerpoint/2010/main" val="5023400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9" name="Bildplatzhalter 8"/>
          <p:cNvSpPr>
            <a:spLocks noGrp="1"/>
          </p:cNvSpPr>
          <p:nvPr>
            <p:ph type="pic" sz="quarter" idx="10"/>
          </p:nvPr>
        </p:nvSpPr>
        <p:spPr>
          <a:xfrm>
            <a:off x="0" y="1407600"/>
            <a:ext cx="9144000" cy="43092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 name="Title 1"/>
          <p:cNvSpPr>
            <a:spLocks noGrp="1" noChangeAspect="1"/>
          </p:cNvSpPr>
          <p:nvPr>
            <p:ph type="ctrTitle" hasCustomPrompt="1"/>
          </p:nvPr>
        </p:nvSpPr>
        <p:spPr>
          <a:xfrm>
            <a:off x="4578969" y="1004400"/>
            <a:ext cx="4320000" cy="4320000"/>
          </a:xfrm>
          <a:prstGeom prst="ellipse">
            <a:avLst/>
          </a:prstGeom>
          <a:solidFill>
            <a:schemeClr val="accent3"/>
          </a:solidFill>
        </p:spPr>
        <p:txBody>
          <a:bodyPr wrap="square" lIns="0" tIns="0" rIns="0" bIns="1260000" anchor="b" anchorCtr="0">
            <a:noAutofit/>
          </a:bodyPr>
          <a:lstStyle>
            <a:lvl1pPr marL="0" indent="0" algn="l">
              <a:lnSpc>
                <a:spcPct val="90000"/>
              </a:lnSpc>
              <a:defRPr sz="2800" b="1" baseline="0">
                <a:solidFill>
                  <a:schemeClr val="bg1"/>
                </a:solidFill>
              </a:defRPr>
            </a:lvl1pPr>
          </a:lstStyle>
          <a:p>
            <a:r>
              <a:rPr lang="de-DE" dirty="0"/>
              <a:t>Titel durch Klicken </a:t>
            </a:r>
            <a:br>
              <a:rPr lang="de-DE" dirty="0"/>
            </a:br>
            <a:r>
              <a:rPr lang="de-DE" dirty="0"/>
              <a:t>hinzufügen</a:t>
            </a:r>
          </a:p>
        </p:txBody>
      </p:sp>
      <p:sp>
        <p:nvSpPr>
          <p:cNvPr id="3" name="Subtitle 2"/>
          <p:cNvSpPr>
            <a:spLocks noGrp="1"/>
          </p:cNvSpPr>
          <p:nvPr>
            <p:ph type="subTitle" idx="1"/>
          </p:nvPr>
        </p:nvSpPr>
        <p:spPr>
          <a:xfrm>
            <a:off x="5210138" y="3621600"/>
            <a:ext cx="3240688" cy="428400"/>
          </a:xfrm>
        </p:spPr>
        <p:txBody>
          <a:bodyPr lIns="0" tIns="0" rIns="0" bIns="0">
            <a:normAutofit/>
          </a:bodyPr>
          <a:lstStyle>
            <a:lvl1pPr marL="0" indent="0" algn="l">
              <a:lnSpc>
                <a:spcPct val="100000"/>
              </a:lnSpc>
              <a:buNone/>
              <a:defRPr sz="12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Formatvorlage des Untertitelmasters durch Klicken bearbeiten</a:t>
            </a:r>
            <a:endParaRPr lang="de-DE" dirty="0"/>
          </a:p>
        </p:txBody>
      </p:sp>
      <p:sp>
        <p:nvSpPr>
          <p:cNvPr id="11" name="Textplatzhalter 10"/>
          <p:cNvSpPr>
            <a:spLocks noGrp="1"/>
          </p:cNvSpPr>
          <p:nvPr>
            <p:ph type="body" sz="quarter" idx="11" hasCustomPrompt="1"/>
          </p:nvPr>
        </p:nvSpPr>
        <p:spPr>
          <a:xfrm>
            <a:off x="7396488" y="4075200"/>
            <a:ext cx="1274400" cy="1274400"/>
          </a:xfrm>
          <a:prstGeom prst="ellipse">
            <a:avLst/>
          </a:prstGeom>
          <a:solidFill>
            <a:schemeClr val="bg1"/>
          </a:solidFill>
        </p:spPr>
        <p:txBody>
          <a:bodyPr wrap="none" lIns="0" tIns="0" rIns="0" bIns="0" anchor="ctr">
            <a:noAutofit/>
          </a:bodyPr>
          <a:lstStyle>
            <a:lvl1pPr marL="0" indent="0">
              <a:lnSpc>
                <a:spcPts val="1500"/>
              </a:lnSpc>
              <a:spcBef>
                <a:spcPts val="0"/>
              </a:spcBef>
              <a:buNone/>
              <a:defRPr sz="1200" b="1">
                <a:solidFill>
                  <a:schemeClr val="tx1"/>
                </a:solidFill>
              </a:defRPr>
            </a:lvl1pPr>
          </a:lstStyle>
          <a:p>
            <a:pPr lvl="0"/>
            <a:r>
              <a:rPr lang="de-DE" dirty="0"/>
              <a:t>Vorname </a:t>
            </a:r>
            <a:br>
              <a:rPr lang="de-DE" dirty="0"/>
            </a:br>
            <a:r>
              <a:rPr lang="de-DE" dirty="0"/>
              <a:t>Name</a:t>
            </a:r>
          </a:p>
        </p:txBody>
      </p:sp>
      <p:pic>
        <p:nvPicPr>
          <p:cNvPr id="10" name="Grafik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06800" y="344528"/>
            <a:ext cx="2056867" cy="431998"/>
          </a:xfrm>
          <a:prstGeom prst="rect">
            <a:avLst/>
          </a:prstGeom>
        </p:spPr>
      </p:pic>
    </p:spTree>
    <p:extLst>
      <p:ext uri="{BB962C8B-B14F-4D97-AF65-F5344CB8AC3E}">
        <p14:creationId xmlns:p14="http://schemas.microsoft.com/office/powerpoint/2010/main" val="372709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und Bild große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noChangeAspect="1"/>
          </p:cNvSpPr>
          <p:nvPr>
            <p:ph type="pic" sz="quarter" idx="14"/>
          </p:nvPr>
        </p:nvSpPr>
        <p:spPr>
          <a:xfrm>
            <a:off x="4463686" y="536400"/>
            <a:ext cx="6289200" cy="62892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50836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 Bilder quer mit wenig Text">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t>Titelmasterformat durch Klicken bearbeiten</a:t>
            </a:r>
            <a:endParaRPr lang="de-DE" dirty="0"/>
          </a:p>
        </p:txBody>
      </p:sp>
      <p:sp>
        <p:nvSpPr>
          <p:cNvPr id="6"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13" name="Bildplatzhalter 7"/>
          <p:cNvSpPr>
            <a:spLocks noGrp="1"/>
          </p:cNvSpPr>
          <p:nvPr>
            <p:ph type="pic" sz="quarter" idx="19"/>
          </p:nvPr>
        </p:nvSpPr>
        <p:spPr>
          <a:xfrm>
            <a:off x="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18" name="Bildplatzhalter 7"/>
          <p:cNvSpPr>
            <a:spLocks noGrp="1"/>
          </p:cNvSpPr>
          <p:nvPr>
            <p:ph type="pic" sz="quarter" idx="20"/>
          </p:nvPr>
        </p:nvSpPr>
        <p:spPr>
          <a:xfrm>
            <a:off x="304920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19" name="Bildplatzhalter 7"/>
          <p:cNvSpPr>
            <a:spLocks noGrp="1"/>
          </p:cNvSpPr>
          <p:nvPr>
            <p:ph type="pic" sz="quarter" idx="21"/>
          </p:nvPr>
        </p:nvSpPr>
        <p:spPr>
          <a:xfrm>
            <a:off x="6094800" y="1597025"/>
            <a:ext cx="3049200" cy="2059200"/>
          </a:xfrm>
          <a:solidFill>
            <a:schemeClr val="bg1">
              <a:lumMod val="95000"/>
            </a:schemeClr>
          </a:solidFill>
        </p:spPr>
        <p:txBody>
          <a:bodyPr/>
          <a:lstStyle/>
          <a:p>
            <a:r>
              <a:rPr lang="de-DE" dirty="0"/>
              <a:t>Bild durch Klicken auf Symbol hinzufügen</a:t>
            </a:r>
            <a:endParaRPr lang="en-US" dirty="0"/>
          </a:p>
        </p:txBody>
      </p:sp>
      <p:sp>
        <p:nvSpPr>
          <p:cNvPr id="21" name="Textplatzhalter 10"/>
          <p:cNvSpPr>
            <a:spLocks noGrp="1"/>
          </p:cNvSpPr>
          <p:nvPr>
            <p:ph type="body" sz="quarter" idx="22"/>
          </p:nvPr>
        </p:nvSpPr>
        <p:spPr>
          <a:xfrm>
            <a:off x="466724" y="3997767"/>
            <a:ext cx="8208963" cy="1091757"/>
          </a:xfrm>
        </p:spPr>
        <p:txBody>
          <a:bodyPr anchor="t"/>
          <a:lstStyle>
            <a:lvl1pPr marL="0" indent="0" algn="l">
              <a:buNone/>
              <a:defRPr sz="16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Footer Placeholder 5"/>
          <p:cNvSpPr>
            <a:spLocks noGrp="1"/>
          </p:cNvSpPr>
          <p:nvPr>
            <p:ph type="ftr" sz="quarter" idx="11"/>
          </p:nvPr>
        </p:nvSpPr>
        <p:spPr>
          <a:xfrm>
            <a:off x="466725" y="5418000"/>
            <a:ext cx="6063501" cy="126000"/>
          </a:xfrm>
        </p:spPr>
        <p:txBody>
          <a:bodyPr/>
          <a:lstStyle/>
          <a:p>
            <a:r>
              <a:rPr lang="de-DE"/>
              <a:t>Universität Stuttgart</a:t>
            </a:r>
            <a:endParaRPr lang="de-DE" dirty="0"/>
          </a:p>
        </p:txBody>
      </p:sp>
      <p:sp>
        <p:nvSpPr>
          <p:cNvPr id="10" name="Slide Number Placeholder 6"/>
          <p:cNvSpPr>
            <a:spLocks noGrp="1"/>
          </p:cNvSpPr>
          <p:nvPr>
            <p:ph type="sldNum" sz="quarter" idx="12"/>
          </p:nvPr>
        </p:nvSpPr>
        <p:spPr>
          <a:xfrm>
            <a:off x="8539200" y="5418000"/>
            <a:ext cx="223200" cy="126000"/>
          </a:xfrm>
        </p:spPr>
        <p:txBody>
          <a:bodyPr/>
          <a:lstStyle/>
          <a:p>
            <a:fld id="{9E82CC3C-1DC0-4FDA-9590-6CC506AB67F8}" type="slidenum">
              <a:rPr lang="de-DE" smtClean="0"/>
              <a:t>‹Nr.›</a:t>
            </a:fld>
            <a:endParaRPr lang="de-DE" dirty="0"/>
          </a:p>
        </p:txBody>
      </p:sp>
      <p:sp>
        <p:nvSpPr>
          <p:cNvPr id="9" name="Date Placeholder 4"/>
          <p:cNvSpPr>
            <a:spLocks noGrp="1"/>
          </p:cNvSpPr>
          <p:nvPr>
            <p:ph type="dt" sz="half" idx="10"/>
          </p:nvPr>
        </p:nvSpPr>
        <p:spPr>
          <a:xfrm>
            <a:off x="7754400" y="5418000"/>
            <a:ext cx="532800" cy="126000"/>
          </a:xfrm>
        </p:spPr>
        <p:txBody>
          <a:bodyPr/>
          <a:lstStyle/>
          <a:p>
            <a:endParaRPr lang="de-DE" dirty="0"/>
          </a:p>
        </p:txBody>
      </p:sp>
    </p:spTree>
    <p:extLst>
      <p:ext uri="{BB962C8B-B14F-4D97-AF65-F5344CB8AC3E}">
        <p14:creationId xmlns:p14="http://schemas.microsoft.com/office/powerpoint/2010/main" val="1132225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hlussfolie blau">
    <p:spTree>
      <p:nvGrpSpPr>
        <p:cNvPr id="1" name=""/>
        <p:cNvGrpSpPr/>
        <p:nvPr/>
      </p:nvGrpSpPr>
      <p:grpSpPr>
        <a:xfrm>
          <a:off x="0" y="0"/>
          <a:ext cx="0" cy="0"/>
          <a:chOff x="0" y="0"/>
          <a:chExt cx="0" cy="0"/>
        </a:xfrm>
      </p:grpSpPr>
      <p:sp>
        <p:nvSpPr>
          <p:cNvPr id="13"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pic>
        <p:nvPicPr>
          <p:cNvPr id="14" name="Grafik 13"/>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06800" y="344528"/>
            <a:ext cx="2056867" cy="431998"/>
          </a:xfrm>
          <a:prstGeom prst="rect">
            <a:avLst/>
          </a:prstGeom>
        </p:spPr>
      </p:pic>
      <p:sp>
        <p:nvSpPr>
          <p:cNvPr id="5" name="Titel 4"/>
          <p:cNvSpPr>
            <a:spLocks noGrp="1"/>
          </p:cNvSpPr>
          <p:nvPr>
            <p:ph type="title"/>
          </p:nvPr>
        </p:nvSpPr>
        <p:spPr>
          <a:xfrm>
            <a:off x="396000" y="1512000"/>
            <a:ext cx="2160000" cy="324000"/>
          </a:xfrm>
        </p:spPr>
        <p:txBody>
          <a:bodyPr/>
          <a:lstStyle>
            <a:lvl1pPr marL="0" marR="0" indent="0" algn="l" defTabSz="685800" rtl="0" eaLnBrk="1" fontAlgn="auto" latinLnBrk="0" hangingPunct="1">
              <a:lnSpc>
                <a:spcPct val="90000"/>
              </a:lnSpc>
              <a:spcBef>
                <a:spcPts val="200"/>
              </a:spcBef>
              <a:spcAft>
                <a:spcPts val="0"/>
              </a:spcAft>
              <a:buClrTx/>
              <a:buSzTx/>
              <a:buFontTx/>
              <a:buNone/>
              <a:tabLst>
                <a:tab pos="541338" algn="l"/>
              </a:tabLst>
              <a:defRPr>
                <a:solidFill>
                  <a:schemeClr val="bg1"/>
                </a:solidFill>
              </a:defRPr>
            </a:lvl1pPr>
          </a:lstStyle>
          <a:p>
            <a:pPr lvl="0">
              <a:spcBef>
                <a:spcPts val="200"/>
              </a:spcBef>
              <a:spcAft>
                <a:spcPts val="0"/>
              </a:spcAft>
              <a:tabLst>
                <a:tab pos="541338" algn="l"/>
              </a:tabLst>
            </a:pPr>
            <a:endParaRPr lang="de-DE" sz="1800" b="1" dirty="0">
              <a:solidFill>
                <a:schemeClr val="bg1"/>
              </a:solidFill>
            </a:endParaRPr>
          </a:p>
        </p:txBody>
      </p:sp>
      <p:sp>
        <p:nvSpPr>
          <p:cNvPr id="6" name="Bildplatzhalter 7"/>
          <p:cNvSpPr>
            <a:spLocks noGrp="1" noChangeAspect="1"/>
          </p:cNvSpPr>
          <p:nvPr>
            <p:ph type="pic" sz="quarter" idx="14"/>
          </p:nvPr>
        </p:nvSpPr>
        <p:spPr>
          <a:xfrm>
            <a:off x="410400" y="2124000"/>
            <a:ext cx="1440000" cy="1440000"/>
          </a:xfrm>
          <a:prstGeom prst="ellipse">
            <a:avLst/>
          </a:prstGeom>
          <a:solidFill>
            <a:schemeClr val="bg1"/>
          </a:solidFill>
        </p:spPr>
        <p:txBody>
          <a:bodyPr tIns="0"/>
          <a:lstStyle>
            <a:lvl1pPr marL="0" indent="0" algn="ctr">
              <a:buNone/>
              <a:defRPr sz="1200"/>
            </a:lvl1pPr>
          </a:lstStyle>
          <a:p>
            <a:r>
              <a:rPr lang="de-DE" dirty="0"/>
              <a:t>Bild durch Klicken auf Symbol hinzufügen</a:t>
            </a:r>
            <a:endParaRPr lang="en-US" dirty="0"/>
          </a:p>
        </p:txBody>
      </p:sp>
      <p:sp>
        <p:nvSpPr>
          <p:cNvPr id="7" name="Textplatzhalter 10"/>
          <p:cNvSpPr>
            <a:spLocks noGrp="1"/>
          </p:cNvSpPr>
          <p:nvPr>
            <p:ph type="body" sz="quarter" idx="15" hasCustomPrompt="1"/>
          </p:nvPr>
        </p:nvSpPr>
        <p:spPr>
          <a:xfrm>
            <a:off x="2174400" y="2325600"/>
            <a:ext cx="3290054" cy="216000"/>
          </a:xfrm>
        </p:spPr>
        <p:txBody>
          <a:bodyPr/>
          <a:lstStyle>
            <a:lvl1pPr marL="0" indent="0">
              <a:buNone/>
              <a:defRPr sz="1200" b="1">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Name</a:t>
            </a:r>
          </a:p>
        </p:txBody>
      </p:sp>
      <p:sp>
        <p:nvSpPr>
          <p:cNvPr id="15" name="Textplatzhalter 10"/>
          <p:cNvSpPr>
            <a:spLocks noGrp="1"/>
          </p:cNvSpPr>
          <p:nvPr>
            <p:ph type="body" sz="quarter" idx="19" hasCustomPrompt="1"/>
          </p:nvPr>
        </p:nvSpPr>
        <p:spPr>
          <a:xfrm>
            <a:off x="2717045" y="2757117"/>
            <a:ext cx="2747409"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Adresse eingeben</a:t>
            </a:r>
          </a:p>
        </p:txBody>
      </p:sp>
      <p:sp>
        <p:nvSpPr>
          <p:cNvPr id="9" name="Textfeld 8"/>
          <p:cNvSpPr txBox="1"/>
          <p:nvPr userDrawn="1"/>
        </p:nvSpPr>
        <p:spPr>
          <a:xfrm>
            <a:off x="2174400" y="2757600"/>
            <a:ext cx="2211862" cy="808916"/>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dirty="0">
                <a:solidFill>
                  <a:schemeClr val="bg1"/>
                </a:solidFill>
              </a:rPr>
              <a:t>E-Mail	</a:t>
            </a:r>
          </a:p>
          <a:p>
            <a:pPr lvl="0">
              <a:spcBef>
                <a:spcPts val="200"/>
              </a:spcBef>
              <a:spcAft>
                <a:spcPts val="0"/>
              </a:spcAft>
              <a:tabLst>
                <a:tab pos="541338" algn="l"/>
              </a:tabLst>
            </a:pPr>
            <a:r>
              <a:rPr lang="de-DE" dirty="0">
                <a:solidFill>
                  <a:schemeClr val="bg1"/>
                </a:solidFill>
              </a:rPr>
              <a:t>Telefon 	+49 (0) 711 685-</a:t>
            </a:r>
          </a:p>
          <a:p>
            <a:pPr marL="0" marR="0" lvl="0" indent="0" algn="l" defTabSz="685800" rtl="0" eaLnBrk="1" fontAlgn="auto" latinLnBrk="0" hangingPunct="1">
              <a:lnSpc>
                <a:spcPct val="120000"/>
              </a:lnSpc>
              <a:spcBef>
                <a:spcPts val="200"/>
              </a:spcBef>
              <a:spcAft>
                <a:spcPts val="0"/>
              </a:spcAft>
              <a:buClr>
                <a:schemeClr val="accent2"/>
              </a:buClr>
              <a:buSzTx/>
              <a:buFont typeface="Arial" panose="020B0604020202020204" pitchFamily="34" charset="0"/>
              <a:buNone/>
              <a:tabLst>
                <a:tab pos="541338" algn="l"/>
              </a:tabLst>
              <a:defRPr/>
            </a:pPr>
            <a:r>
              <a:rPr lang="de-DE" dirty="0">
                <a:solidFill>
                  <a:schemeClr val="bg1"/>
                </a:solidFill>
              </a:rPr>
              <a:t>Fax 	+49 (0) 711 685-</a:t>
            </a:r>
          </a:p>
        </p:txBody>
      </p:sp>
      <p:sp>
        <p:nvSpPr>
          <p:cNvPr id="8" name="Textplatzhalter 10"/>
          <p:cNvSpPr>
            <a:spLocks noGrp="1"/>
          </p:cNvSpPr>
          <p:nvPr>
            <p:ph type="body" sz="quarter" idx="16" hasCustomPrompt="1"/>
          </p:nvPr>
        </p:nvSpPr>
        <p:spPr>
          <a:xfrm>
            <a:off x="3832914" y="3001893"/>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0" name="Textplatzhalter 10"/>
          <p:cNvSpPr>
            <a:spLocks noGrp="1"/>
          </p:cNvSpPr>
          <p:nvPr>
            <p:ph type="body" sz="quarter" idx="17" hasCustomPrompt="1"/>
          </p:nvPr>
        </p:nvSpPr>
        <p:spPr>
          <a:xfrm>
            <a:off x="3832914" y="3249157"/>
            <a:ext cx="649267" cy="23833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a:t>
            </a:r>
          </a:p>
        </p:txBody>
      </p:sp>
      <p:sp>
        <p:nvSpPr>
          <p:cNvPr id="11" name="Textfeld 10"/>
          <p:cNvSpPr txBox="1"/>
          <p:nvPr userDrawn="1"/>
        </p:nvSpPr>
        <p:spPr>
          <a:xfrm>
            <a:off x="2174400" y="3693600"/>
            <a:ext cx="2500012" cy="218692"/>
          </a:xfrm>
          <a:prstGeom prst="rect">
            <a:avLst/>
          </a:prstGeom>
        </p:spPr>
        <p:txBody>
          <a:bodyPr vert="horz" lIns="0" tIns="0" rIns="0" bIns="0" rtlCol="0">
            <a:noAutofit/>
          </a:bodyPr>
          <a:lstStyle>
            <a:lvl1pPr lvl="0" indent="0" defTabSz="685800">
              <a:lnSpc>
                <a:spcPct val="120000"/>
              </a:lnSpc>
              <a:spcBef>
                <a:spcPts val="750"/>
              </a:spcBef>
              <a:buClr>
                <a:schemeClr val="accent2"/>
              </a:buClr>
              <a:buFont typeface="Arial" panose="020B0604020202020204" pitchFamily="34" charset="0"/>
              <a:buNone/>
              <a:defRPr sz="1200" b="0">
                <a:solidFill>
                  <a:schemeClr val="tx1">
                    <a:lumMod val="75000"/>
                    <a:lumOff val="25000"/>
                  </a:schemeClr>
                </a:solidFill>
              </a:defRPr>
            </a:lvl1pPr>
            <a:lvl2pPr marL="449263" indent="-273050" defTabSz="685800">
              <a:lnSpc>
                <a:spcPct val="120000"/>
              </a:lnSpc>
              <a:spcBef>
                <a:spcPts val="375"/>
              </a:spcBef>
              <a:buFont typeface="Arial" panose="020B0604020202020204" pitchFamily="34" charset="0"/>
              <a:buChar char="–"/>
              <a:defRPr sz="1800">
                <a:solidFill>
                  <a:schemeClr val="bg1"/>
                </a:solidFill>
              </a:defRPr>
            </a:lvl2pPr>
            <a:lvl3pPr marL="715963" indent="-266700" defTabSz="685800">
              <a:lnSpc>
                <a:spcPct val="120000"/>
              </a:lnSpc>
              <a:spcBef>
                <a:spcPts val="375"/>
              </a:spcBef>
              <a:buFont typeface="Arial" panose="020B0604020202020204" pitchFamily="34" charset="0"/>
              <a:buChar char="–"/>
              <a:defRPr sz="1800">
                <a:solidFill>
                  <a:schemeClr val="bg1"/>
                </a:solidFill>
              </a:defRPr>
            </a:lvl3pPr>
            <a:lvl4pPr marL="987425" indent="-271463" defTabSz="685800">
              <a:lnSpc>
                <a:spcPct val="120000"/>
              </a:lnSpc>
              <a:spcBef>
                <a:spcPts val="375"/>
              </a:spcBef>
              <a:buFont typeface="Arial" panose="020B0604020202020204" pitchFamily="34" charset="0"/>
              <a:buChar char="–"/>
              <a:defRPr sz="1800">
                <a:solidFill>
                  <a:schemeClr val="bg1"/>
                </a:solidFill>
              </a:defRPr>
            </a:lvl4pPr>
            <a:lvl5pPr marL="1254125" indent="-266700" defTabSz="685800">
              <a:lnSpc>
                <a:spcPct val="120000"/>
              </a:lnSpc>
              <a:spcBef>
                <a:spcPts val="375"/>
              </a:spcBef>
              <a:buFont typeface="Arial" panose="020B0604020202020204" pitchFamily="34" charset="0"/>
              <a:buChar char="–"/>
              <a:defRPr sz="1800">
                <a:solidFill>
                  <a:schemeClr val="bg1"/>
                </a:solidFill>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lvl="0">
              <a:spcBef>
                <a:spcPts val="200"/>
              </a:spcBef>
              <a:spcAft>
                <a:spcPts val="0"/>
              </a:spcAft>
              <a:tabLst>
                <a:tab pos="541338" algn="l"/>
              </a:tabLst>
            </a:pPr>
            <a:r>
              <a:rPr lang="de-DE">
                <a:solidFill>
                  <a:schemeClr val="bg1"/>
                </a:solidFill>
              </a:rPr>
              <a:t>Universität Stuttgart</a:t>
            </a:r>
            <a:endParaRPr lang="de-DE" dirty="0">
              <a:solidFill>
                <a:schemeClr val="bg1"/>
              </a:solidFill>
            </a:endParaRPr>
          </a:p>
        </p:txBody>
      </p:sp>
      <p:sp>
        <p:nvSpPr>
          <p:cNvPr id="12" name="Textplatzhalter 10"/>
          <p:cNvSpPr>
            <a:spLocks noGrp="1"/>
          </p:cNvSpPr>
          <p:nvPr>
            <p:ph type="body" sz="quarter" idx="18" hasCustomPrompt="1"/>
          </p:nvPr>
        </p:nvSpPr>
        <p:spPr>
          <a:xfrm>
            <a:off x="2174400" y="3912292"/>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Abteilung oder Institutsname</a:t>
            </a:r>
            <a:endParaRPr lang="de-DE" dirty="0"/>
          </a:p>
        </p:txBody>
      </p:sp>
      <p:sp>
        <p:nvSpPr>
          <p:cNvPr id="19" name="Textplatzhalter 10"/>
          <p:cNvSpPr>
            <a:spLocks noGrp="1"/>
          </p:cNvSpPr>
          <p:nvPr>
            <p:ph type="body" sz="quarter" idx="20" hasCustomPrompt="1"/>
          </p:nvPr>
        </p:nvSpPr>
        <p:spPr>
          <a:xfrm>
            <a:off x="2174400" y="4168014"/>
            <a:ext cx="3290054" cy="216000"/>
          </a:xfrm>
        </p:spPr>
        <p:txBody>
          <a:bodyPr/>
          <a:lstStyle>
            <a:lvl1pPr marL="0" indent="0">
              <a:buNone/>
              <a:defRPr sz="1200" b="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Adresse</a:t>
            </a:r>
            <a:endParaRPr lang="de-DE" dirty="0"/>
          </a:p>
        </p:txBody>
      </p:sp>
    </p:spTree>
    <p:extLst>
      <p:ext uri="{BB962C8B-B14F-4D97-AF65-F5344CB8AC3E}">
        <p14:creationId xmlns:p14="http://schemas.microsoft.com/office/powerpoint/2010/main" val="2867870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Kapitel">
    <p:spTree>
      <p:nvGrpSpPr>
        <p:cNvPr id="1" name=""/>
        <p:cNvGrpSpPr/>
        <p:nvPr/>
      </p:nvGrpSpPr>
      <p:grpSpPr>
        <a:xfrm>
          <a:off x="0" y="0"/>
          <a:ext cx="0" cy="0"/>
          <a:chOff x="0" y="0"/>
          <a:chExt cx="0" cy="0"/>
        </a:xfrm>
      </p:grpSpPr>
      <p:sp>
        <p:nvSpPr>
          <p:cNvPr id="7" name="bk object 16"/>
          <p:cNvSpPr/>
          <p:nvPr userDrawn="1"/>
        </p:nvSpPr>
        <p:spPr>
          <a:xfrm>
            <a:off x="0" y="0"/>
            <a:ext cx="9144000" cy="5715000"/>
          </a:xfrm>
          <a:prstGeom prst="rect">
            <a:avLst/>
          </a:prstGeom>
          <a:blipFill>
            <a:blip r:embed="rId2" cstate="print"/>
            <a:stretch>
              <a:fillRect/>
            </a:stretch>
          </a:blipFill>
        </p:spPr>
        <p:txBody>
          <a:bodyPr wrap="square" lIns="0" tIns="0" rIns="0" bIns="0" rtlCol="0"/>
          <a:lstStyle/>
          <a:p>
            <a:endParaRPr lang="de-DE" dirty="0"/>
          </a:p>
        </p:txBody>
      </p:sp>
      <p:sp>
        <p:nvSpPr>
          <p:cNvPr id="8" name="bk object 17"/>
          <p:cNvSpPr/>
          <p:nvPr userDrawn="1"/>
        </p:nvSpPr>
        <p:spPr>
          <a:xfrm>
            <a:off x="1279949" y="0"/>
            <a:ext cx="6544309" cy="3926204"/>
          </a:xfrm>
          <a:custGeom>
            <a:avLst/>
            <a:gdLst/>
            <a:ahLst/>
            <a:cxnLst/>
            <a:rect l="l" t="t" r="r" b="b"/>
            <a:pathLst>
              <a:path w="6544309" h="3926204">
                <a:moveTo>
                  <a:pt x="68016" y="0"/>
                </a:moveTo>
                <a:lnTo>
                  <a:pt x="42823" y="123182"/>
                </a:lnTo>
                <a:lnTo>
                  <a:pt x="10846" y="385553"/>
                </a:lnTo>
                <a:lnTo>
                  <a:pt x="0" y="653897"/>
                </a:lnTo>
                <a:lnTo>
                  <a:pt x="10846" y="922242"/>
                </a:lnTo>
                <a:lnTo>
                  <a:pt x="42823" y="1184612"/>
                </a:lnTo>
                <a:lnTo>
                  <a:pt x="95089" y="1440166"/>
                </a:lnTo>
                <a:lnTo>
                  <a:pt x="166802" y="1688062"/>
                </a:lnTo>
                <a:lnTo>
                  <a:pt x="257120" y="1927457"/>
                </a:lnTo>
                <a:lnTo>
                  <a:pt x="365200" y="2157510"/>
                </a:lnTo>
                <a:lnTo>
                  <a:pt x="490201" y="2377378"/>
                </a:lnTo>
                <a:lnTo>
                  <a:pt x="631281" y="2586220"/>
                </a:lnTo>
                <a:lnTo>
                  <a:pt x="787597" y="2783193"/>
                </a:lnTo>
                <a:lnTo>
                  <a:pt x="958308" y="2967456"/>
                </a:lnTo>
                <a:lnTo>
                  <a:pt x="1142571" y="3138167"/>
                </a:lnTo>
                <a:lnTo>
                  <a:pt x="1339545" y="3294482"/>
                </a:lnTo>
                <a:lnTo>
                  <a:pt x="1548387" y="3435561"/>
                </a:lnTo>
                <a:lnTo>
                  <a:pt x="1768256" y="3560562"/>
                </a:lnTo>
                <a:lnTo>
                  <a:pt x="1998308" y="3668642"/>
                </a:lnTo>
                <a:lnTo>
                  <a:pt x="2237703" y="3758959"/>
                </a:lnTo>
                <a:lnTo>
                  <a:pt x="2485598" y="3830671"/>
                </a:lnTo>
                <a:lnTo>
                  <a:pt x="2741151" y="3882937"/>
                </a:lnTo>
                <a:lnTo>
                  <a:pt x="3003520" y="3914914"/>
                </a:lnTo>
                <a:lnTo>
                  <a:pt x="3271862" y="3925760"/>
                </a:lnTo>
                <a:lnTo>
                  <a:pt x="3540207" y="3914914"/>
                </a:lnTo>
                <a:lnTo>
                  <a:pt x="3802577" y="3882937"/>
                </a:lnTo>
                <a:lnTo>
                  <a:pt x="4058131" y="3830671"/>
                </a:lnTo>
                <a:lnTo>
                  <a:pt x="4306027" y="3758959"/>
                </a:lnTo>
                <a:lnTo>
                  <a:pt x="4545422" y="3668642"/>
                </a:lnTo>
                <a:lnTo>
                  <a:pt x="4775475" y="3560562"/>
                </a:lnTo>
                <a:lnTo>
                  <a:pt x="4995343" y="3435561"/>
                </a:lnTo>
                <a:lnTo>
                  <a:pt x="5204185" y="3294482"/>
                </a:lnTo>
                <a:lnTo>
                  <a:pt x="5401159" y="3138167"/>
                </a:lnTo>
                <a:lnTo>
                  <a:pt x="5585421" y="2967456"/>
                </a:lnTo>
                <a:lnTo>
                  <a:pt x="5756132" y="2783193"/>
                </a:lnTo>
                <a:lnTo>
                  <a:pt x="5912448" y="2586220"/>
                </a:lnTo>
                <a:lnTo>
                  <a:pt x="6053527" y="2377378"/>
                </a:lnTo>
                <a:lnTo>
                  <a:pt x="6178527" y="2157510"/>
                </a:lnTo>
                <a:lnTo>
                  <a:pt x="6286607" y="1927457"/>
                </a:lnTo>
                <a:lnTo>
                  <a:pt x="6376924" y="1688062"/>
                </a:lnTo>
                <a:lnTo>
                  <a:pt x="6448637" y="1440166"/>
                </a:lnTo>
                <a:lnTo>
                  <a:pt x="6500902" y="1184612"/>
                </a:lnTo>
                <a:lnTo>
                  <a:pt x="6532879" y="922242"/>
                </a:lnTo>
                <a:lnTo>
                  <a:pt x="6543725" y="653897"/>
                </a:lnTo>
                <a:lnTo>
                  <a:pt x="6532879" y="385553"/>
                </a:lnTo>
                <a:lnTo>
                  <a:pt x="6500902" y="123182"/>
                </a:lnTo>
                <a:lnTo>
                  <a:pt x="6475709" y="0"/>
                </a:lnTo>
                <a:lnTo>
                  <a:pt x="68016" y="0"/>
                </a:lnTo>
              </a:path>
            </a:pathLst>
          </a:custGeom>
          <a:solidFill>
            <a:srgbClr val="FFFFFF"/>
          </a:solidFill>
        </p:spPr>
        <p:txBody>
          <a:bodyPr wrap="square" lIns="0" tIns="0" rIns="0" bIns="0" rtlCol="0"/>
          <a:lstStyle/>
          <a:p>
            <a:endParaRPr lang="de-DE" dirty="0"/>
          </a:p>
        </p:txBody>
      </p:sp>
      <p:sp>
        <p:nvSpPr>
          <p:cNvPr id="2" name="Title 1"/>
          <p:cNvSpPr>
            <a:spLocks noGrp="1"/>
          </p:cNvSpPr>
          <p:nvPr>
            <p:ph type="title"/>
          </p:nvPr>
        </p:nvSpPr>
        <p:spPr>
          <a:xfrm>
            <a:off x="2422800" y="900000"/>
            <a:ext cx="4118110" cy="1360800"/>
          </a:xfrm>
        </p:spPr>
        <p:txBody>
          <a:bodyPr anchor="t" anchorCtr="0"/>
          <a:lstStyle>
            <a:lvl1pPr>
              <a:defRPr sz="3200"/>
            </a:lvl1pPr>
          </a:lstStyle>
          <a:p>
            <a:r>
              <a:rPr lang="de-DE"/>
              <a:t>Titelmasterformat durch Klicken bearbeiten</a:t>
            </a:r>
            <a:endParaRPr lang="de-DE" dirty="0"/>
          </a:p>
        </p:txBody>
      </p:sp>
      <p:sp>
        <p:nvSpPr>
          <p:cNvPr id="3" name="Text Placeholder 2"/>
          <p:cNvSpPr>
            <a:spLocks noGrp="1"/>
          </p:cNvSpPr>
          <p:nvPr>
            <p:ph type="body" idx="1" hasCustomPrompt="1"/>
          </p:nvPr>
        </p:nvSpPr>
        <p:spPr>
          <a:xfrm>
            <a:off x="2422800" y="629826"/>
            <a:ext cx="4118110" cy="221599"/>
          </a:xfrm>
        </p:spPr>
        <p:txBody>
          <a:bodyPr>
            <a:noAutofit/>
          </a:bodyPr>
          <a:lstStyle>
            <a:lvl1pPr marL="0" indent="0">
              <a:buNone/>
              <a:defRPr sz="1200" baseline="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dirty="0"/>
              <a:t>Kapitel</a:t>
            </a:r>
          </a:p>
        </p:txBody>
      </p:sp>
    </p:spTree>
    <p:extLst>
      <p:ext uri="{BB962C8B-B14F-4D97-AF65-F5344CB8AC3E}">
        <p14:creationId xmlns:p14="http://schemas.microsoft.com/office/powerpoint/2010/main" val="69622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in Kreis Vollflächiges Bild">
    <p:spTree>
      <p:nvGrpSpPr>
        <p:cNvPr id="1" name=""/>
        <p:cNvGrpSpPr/>
        <p:nvPr/>
      </p:nvGrpSpPr>
      <p:grpSpPr>
        <a:xfrm>
          <a:off x="0" y="0"/>
          <a:ext cx="0" cy="0"/>
          <a:chOff x="0" y="0"/>
          <a:chExt cx="0" cy="0"/>
        </a:xfrm>
      </p:grpSpPr>
      <p:sp>
        <p:nvSpPr>
          <p:cNvPr id="8" name="Bildplatzhalter 8"/>
          <p:cNvSpPr>
            <a:spLocks noGrp="1"/>
          </p:cNvSpPr>
          <p:nvPr>
            <p:ph type="pic" sz="quarter" idx="10"/>
          </p:nvPr>
        </p:nvSpPr>
        <p:spPr>
          <a:xfrm>
            <a:off x="0" y="0"/>
            <a:ext cx="9144000" cy="5716800"/>
          </a:xfrm>
          <a:solidFill>
            <a:schemeClr val="bg1">
              <a:lumMod val="85000"/>
            </a:schemeClr>
          </a:solidFill>
        </p:spPr>
        <p:txBody>
          <a:bodyPr lIns="72000"/>
          <a:lstStyle>
            <a:lvl1pPr marL="0" indent="0">
              <a:buNone/>
              <a:defRPr/>
            </a:lvl1pPr>
          </a:lstStyle>
          <a:p>
            <a:r>
              <a:rPr lang="de-DE" dirty="0"/>
              <a:t>Bild durch Klicken auf Symbol hinzufügen</a:t>
            </a:r>
            <a:endParaRPr lang="en-US" dirty="0"/>
          </a:p>
        </p:txBody>
      </p:sp>
      <p:sp>
        <p:nvSpPr>
          <p:cNvPr id="23" name="Textplatzhalter 22"/>
          <p:cNvSpPr>
            <a:spLocks noGrp="1"/>
          </p:cNvSpPr>
          <p:nvPr>
            <p:ph type="body" sz="quarter" idx="11"/>
          </p:nvPr>
        </p:nvSpPr>
        <p:spPr>
          <a:xfrm>
            <a:off x="-559800" y="341313"/>
            <a:ext cx="5086800" cy="5086800"/>
          </a:xfrm>
          <a:prstGeom prst="ellipse">
            <a:avLst/>
          </a:prstGeom>
          <a:solidFill>
            <a:schemeClr val="bg1"/>
          </a:solidFill>
        </p:spPr>
        <p:txBody>
          <a:bodyPr/>
          <a:lstStyle>
            <a:lvl1pPr marL="0" indent="0">
              <a:buFontTx/>
              <a:buNone/>
              <a:defRPr sz="800">
                <a:solidFill>
                  <a:schemeClr val="bg1"/>
                </a:solidFill>
              </a:defRPr>
            </a:lvl1pPr>
          </a:lstStyle>
          <a:p>
            <a:pPr lvl="0"/>
            <a:endParaRPr lang="de-DE" dirty="0"/>
          </a:p>
        </p:txBody>
      </p:sp>
      <p:sp>
        <p:nvSpPr>
          <p:cNvPr id="18" name="Titel 17"/>
          <p:cNvSpPr>
            <a:spLocks noGrp="1"/>
          </p:cNvSpPr>
          <p:nvPr>
            <p:ph type="title"/>
          </p:nvPr>
        </p:nvSpPr>
        <p:spPr>
          <a:xfrm>
            <a:off x="468313" y="1076399"/>
            <a:ext cx="3413574" cy="520625"/>
          </a:xfrm>
        </p:spPr>
        <p:txBody>
          <a:bodyPr anchor="t"/>
          <a:lstStyle/>
          <a:p>
            <a:r>
              <a:rPr lang="de-DE" dirty="0"/>
              <a:t>Titelmasterformat durch Klicken bearbeiten</a:t>
            </a:r>
          </a:p>
        </p:txBody>
      </p:sp>
      <p:sp>
        <p:nvSpPr>
          <p:cNvPr id="9" name="Content Placeholder 2"/>
          <p:cNvSpPr>
            <a:spLocks noGrp="1"/>
          </p:cNvSpPr>
          <p:nvPr>
            <p:ph sz="half" idx="1"/>
          </p:nvPr>
        </p:nvSpPr>
        <p:spPr>
          <a:xfrm>
            <a:off x="468000" y="1810800"/>
            <a:ext cx="3802075" cy="3278725"/>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143869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ersuch 1_Text in Kreis Vollflächiges Bild">
    <p:spTree>
      <p:nvGrpSpPr>
        <p:cNvPr id="1" name=""/>
        <p:cNvGrpSpPr/>
        <p:nvPr/>
      </p:nvGrpSpPr>
      <p:grpSpPr>
        <a:xfrm>
          <a:off x="0" y="0"/>
          <a:ext cx="0" cy="0"/>
          <a:chOff x="0" y="0"/>
          <a:chExt cx="0" cy="0"/>
        </a:xfrm>
      </p:grpSpPr>
      <p:sp>
        <p:nvSpPr>
          <p:cNvPr id="8" name="Bildplatzhalter 8"/>
          <p:cNvSpPr>
            <a:spLocks noGrp="1" noChangeAspect="1"/>
          </p:cNvSpPr>
          <p:nvPr>
            <p:ph type="pic" sz="quarter" idx="10" hasCustomPrompt="1"/>
          </p:nvPr>
        </p:nvSpPr>
        <p:spPr>
          <a:xfrm>
            <a:off x="0" y="0"/>
            <a:ext cx="9144000" cy="5716800"/>
          </a:xfrm>
          <a:solidFill>
            <a:schemeClr val="bg1">
              <a:lumMod val="85000"/>
            </a:schemeClr>
          </a:solidFill>
        </p:spPr>
        <p:txBody>
          <a:bodyPr lIns="72000"/>
          <a:lstStyle>
            <a:lvl1pPr marL="0" indent="0">
              <a:buNone/>
              <a:defRPr/>
            </a:lvl1pPr>
          </a:lstStyle>
          <a:p>
            <a:r>
              <a:rPr lang="de-DE" dirty="0"/>
              <a:t>Großes Hintergrundbild bitte durch Klicken auf Symbol hinzufügen</a:t>
            </a:r>
            <a:endParaRPr lang="en-US" dirty="0"/>
          </a:p>
        </p:txBody>
      </p:sp>
      <p:sp>
        <p:nvSpPr>
          <p:cNvPr id="2" name="Titel 1"/>
          <p:cNvSpPr>
            <a:spLocks noGrp="1" noChangeAspect="1"/>
          </p:cNvSpPr>
          <p:nvPr>
            <p:ph type="title" hasCustomPrompt="1"/>
          </p:nvPr>
        </p:nvSpPr>
        <p:spPr>
          <a:xfrm>
            <a:off x="-561600" y="342000"/>
            <a:ext cx="5086800" cy="5086800"/>
          </a:xfrm>
          <a:prstGeom prst="ellipse">
            <a:avLst/>
          </a:prstGeom>
          <a:solidFill>
            <a:schemeClr val="bg1"/>
          </a:solidFill>
        </p:spPr>
        <p:txBody>
          <a:bodyPr anchor="t"/>
          <a:lstStyle>
            <a:lvl1pPr marL="288000" indent="0">
              <a:tabLst>
                <a:tab pos="357188" algn="l"/>
              </a:tabLst>
              <a:defRPr/>
            </a:lvl1pPr>
          </a:lstStyle>
          <a:p>
            <a:r>
              <a:rPr lang="de-DE" dirty="0"/>
              <a:t>Titel - bitte durch Klicken bearbeiten</a:t>
            </a:r>
          </a:p>
        </p:txBody>
      </p:sp>
      <p:sp>
        <p:nvSpPr>
          <p:cNvPr id="9" name="Content Placeholder 2"/>
          <p:cNvSpPr>
            <a:spLocks noGrp="1"/>
          </p:cNvSpPr>
          <p:nvPr>
            <p:ph sz="half" idx="1"/>
          </p:nvPr>
        </p:nvSpPr>
        <p:spPr>
          <a:xfrm>
            <a:off x="466725" y="1810800"/>
            <a:ext cx="3802075" cy="3278725"/>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5" name="Fußzeilenplatzhalter 24"/>
          <p:cNvSpPr>
            <a:spLocks noGrp="1"/>
          </p:cNvSpPr>
          <p:nvPr>
            <p:ph type="ftr" sz="quarter" idx="13"/>
          </p:nvPr>
        </p:nvSpPr>
        <p:spPr/>
        <p:txBody>
          <a:bodyPr/>
          <a:lstStyle/>
          <a:p>
            <a:r>
              <a:rPr lang="en-US"/>
              <a:t>Universität Stuttgart</a:t>
            </a:r>
            <a:endParaRPr lang="en-US" dirty="0"/>
          </a:p>
        </p:txBody>
      </p:sp>
    </p:spTree>
    <p:extLst>
      <p:ext uri="{BB962C8B-B14F-4D97-AF65-F5344CB8AC3E}">
        <p14:creationId xmlns:p14="http://schemas.microsoft.com/office/powerpoint/2010/main" val="320315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er vertikal brei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8000" y="1597025"/>
            <a:ext cx="3888340"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4"/>
            <a:ext cx="4212000" cy="1728000"/>
          </a:xfrm>
          <a:solidFill>
            <a:schemeClr val="bg1">
              <a:lumMod val="95000"/>
            </a:schemeClr>
          </a:solidFill>
        </p:spPr>
        <p:txBody>
          <a:bodyPr/>
          <a:lstStyle/>
          <a:p>
            <a:r>
              <a:rPr lang="de-DE" dirty="0"/>
              <a:t>Bild durch Klicken auf Symbol hinzufügen</a:t>
            </a:r>
            <a:endParaRPr lang="en-US" dirty="0"/>
          </a:p>
        </p:txBody>
      </p:sp>
      <p:sp>
        <p:nvSpPr>
          <p:cNvPr id="11" name="Bildplatzhalter 9"/>
          <p:cNvSpPr>
            <a:spLocks noGrp="1"/>
          </p:cNvSpPr>
          <p:nvPr>
            <p:ph type="pic" sz="quarter" idx="15"/>
          </p:nvPr>
        </p:nvSpPr>
        <p:spPr>
          <a:xfrm>
            <a:off x="4463688" y="3361525"/>
            <a:ext cx="4212000" cy="1728000"/>
          </a:xfrm>
          <a:solidFill>
            <a:schemeClr val="bg1">
              <a:lumMod val="95000"/>
            </a:schemeClr>
          </a:solidFill>
        </p:spPr>
        <p:txBody>
          <a:bodyPr/>
          <a:lstStyle/>
          <a:p>
            <a:r>
              <a:rPr lang="de-DE"/>
              <a:t>Bild durch Klicken auf Symbol hinzufügen</a:t>
            </a:r>
            <a:endParaRPr lang="en-US"/>
          </a:p>
        </p:txBody>
      </p:sp>
      <p:sp>
        <p:nvSpPr>
          <p:cNvPr id="6" name="Footer Placeholder 5"/>
          <p:cNvSpPr>
            <a:spLocks noGrp="1"/>
          </p:cNvSpPr>
          <p:nvPr>
            <p:ph type="ftr" sz="quarter" idx="11"/>
          </p:nvPr>
        </p:nvSpPr>
        <p:spPr/>
        <p:txBody>
          <a:bodyPr/>
          <a:lstStyle/>
          <a:p>
            <a:r>
              <a:rPr lang="de-DE" dirty="0"/>
              <a:t>Universität Stuttgart</a:t>
            </a:r>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66128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Bild Querforma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597025"/>
            <a:ext cx="4212000" cy="3492500"/>
          </a:xfr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412807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mit eckigen Bildern">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2144110" y="1245972"/>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8" name="Bildplatzhalter 7"/>
          <p:cNvSpPr>
            <a:spLocks noGrp="1"/>
          </p:cNvSpPr>
          <p:nvPr>
            <p:ph type="pic" sz="quarter" idx="14"/>
          </p:nvPr>
        </p:nvSpPr>
        <p:spPr>
          <a:xfrm>
            <a:off x="476250" y="1115373"/>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14" name="Textplatzhalter 10"/>
          <p:cNvSpPr>
            <a:spLocks noGrp="1"/>
          </p:cNvSpPr>
          <p:nvPr>
            <p:ph type="body" sz="quarter" idx="22"/>
          </p:nvPr>
        </p:nvSpPr>
        <p:spPr>
          <a:xfrm>
            <a:off x="2144110" y="2706910"/>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3" name="Bildplatzhalter 7"/>
          <p:cNvSpPr>
            <a:spLocks noGrp="1"/>
          </p:cNvSpPr>
          <p:nvPr>
            <p:ph type="pic" sz="quarter" idx="21"/>
          </p:nvPr>
        </p:nvSpPr>
        <p:spPr>
          <a:xfrm>
            <a:off x="476250" y="2576311"/>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16" name="Textplatzhalter 10"/>
          <p:cNvSpPr>
            <a:spLocks noGrp="1"/>
          </p:cNvSpPr>
          <p:nvPr>
            <p:ph type="body" sz="quarter" idx="24"/>
          </p:nvPr>
        </p:nvSpPr>
        <p:spPr>
          <a:xfrm>
            <a:off x="2144110" y="4137758"/>
            <a:ext cx="561029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5" name="Bildplatzhalter 7"/>
          <p:cNvSpPr>
            <a:spLocks noGrp="1"/>
          </p:cNvSpPr>
          <p:nvPr>
            <p:ph type="pic" sz="quarter" idx="23"/>
          </p:nvPr>
        </p:nvSpPr>
        <p:spPr>
          <a:xfrm>
            <a:off x="476250" y="4007159"/>
            <a:ext cx="1440000" cy="1080000"/>
          </a:xfrm>
          <a:prstGeom prst="rect">
            <a:avLst/>
          </a:prstGeom>
          <a:solidFill>
            <a:schemeClr val="bg1">
              <a:lumMod val="95000"/>
            </a:schemeClr>
          </a:solidFill>
        </p:spPr>
        <p:txBody>
          <a:bodyPr tIns="0"/>
          <a:lstStyle>
            <a:lvl1pPr marL="0" indent="0" algn="ctr">
              <a:buNone/>
              <a:defRPr sz="1200"/>
            </a:lvl1pPr>
          </a:lstStyle>
          <a:p>
            <a:r>
              <a:rPr lang="de-DE" dirty="0"/>
              <a:t>Bild durch Klicken auf Symbol hinzufügen</a:t>
            </a:r>
            <a:endParaRPr lang="en-US" dirty="0"/>
          </a:p>
        </p:txBody>
      </p:sp>
      <p:sp>
        <p:nvSpPr>
          <p:cNvPr id="4" name="Fußzeilenplatzhalter 3"/>
          <p:cNvSpPr>
            <a:spLocks noGrp="1"/>
          </p:cNvSpPr>
          <p:nvPr>
            <p:ph type="ftr" sz="quarter" idx="11"/>
          </p:nvPr>
        </p:nvSpPr>
        <p:spPr/>
        <p:txBody>
          <a:bodyPr/>
          <a:lstStyle/>
          <a:p>
            <a:r>
              <a:rPr lang="de-DE" dirty="0"/>
              <a:t>University </a:t>
            </a:r>
            <a:r>
              <a:rPr lang="de-DE" dirty="0" err="1"/>
              <a:t>of</a:t>
            </a:r>
            <a:r>
              <a:rPr lang="de-DE" dirty="0"/>
              <a:t> Stuttgart</a:t>
            </a:r>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188529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kleine Textfelder OHNE Bilder">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a:t>Titelmasterformat durch Klicken bearbeiten</a:t>
            </a:r>
          </a:p>
        </p:txBody>
      </p:sp>
      <p:sp>
        <p:nvSpPr>
          <p:cNvPr id="12" name="Textplatzhalter 10"/>
          <p:cNvSpPr>
            <a:spLocks noGrp="1"/>
          </p:cNvSpPr>
          <p:nvPr>
            <p:ph type="body" sz="quarter" idx="16"/>
          </p:nvPr>
        </p:nvSpPr>
        <p:spPr>
          <a:xfrm>
            <a:off x="466725" y="1245972"/>
            <a:ext cx="7287675"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4" name="Textplatzhalter 10"/>
          <p:cNvSpPr>
            <a:spLocks noGrp="1"/>
          </p:cNvSpPr>
          <p:nvPr>
            <p:ph type="body" sz="quarter" idx="22"/>
          </p:nvPr>
        </p:nvSpPr>
        <p:spPr>
          <a:xfrm>
            <a:off x="476250" y="2706910"/>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dirty="0"/>
              <a:t>Textmasterformat bearbeiten</a:t>
            </a:r>
          </a:p>
        </p:txBody>
      </p:sp>
      <p:sp>
        <p:nvSpPr>
          <p:cNvPr id="16" name="Textplatzhalter 10"/>
          <p:cNvSpPr>
            <a:spLocks noGrp="1"/>
          </p:cNvSpPr>
          <p:nvPr>
            <p:ph type="body" sz="quarter" idx="24"/>
          </p:nvPr>
        </p:nvSpPr>
        <p:spPr>
          <a:xfrm>
            <a:off x="476250" y="4137758"/>
            <a:ext cx="7278150" cy="818802"/>
          </a:xfrm>
        </p:spPr>
        <p:txBody>
          <a:bodyPr anchor="ctr"/>
          <a:lstStyle>
            <a:lvl1pPr marL="0" indent="0">
              <a:buNone/>
              <a:defRPr sz="1400" b="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a:t>Textmasterformat bearbeiten</a:t>
            </a:r>
          </a:p>
        </p:txBody>
      </p:sp>
      <p:sp>
        <p:nvSpPr>
          <p:cNvPr id="4" name="Fußzeilenplatzhalter 3"/>
          <p:cNvSpPr>
            <a:spLocks noGrp="1"/>
          </p:cNvSpPr>
          <p:nvPr>
            <p:ph type="ftr" sz="quarter" idx="11"/>
          </p:nvPr>
        </p:nvSpPr>
        <p:spPr/>
        <p:txBody>
          <a:bodyPr/>
          <a:lstStyle/>
          <a:p>
            <a:r>
              <a:rPr lang="de-DE"/>
              <a:t>University of Stuttgart</a:t>
            </a:r>
            <a:endParaRPr lang="de-DE" dirty="0"/>
          </a:p>
        </p:txBody>
      </p:sp>
      <p:sp>
        <p:nvSpPr>
          <p:cNvPr id="5" name="Foliennummernplatzhalter 4"/>
          <p:cNvSpPr>
            <a:spLocks noGrp="1"/>
          </p:cNvSpPr>
          <p:nvPr>
            <p:ph type="sldNum" sz="quarter" idx="12"/>
          </p:nvPr>
        </p:nvSpPr>
        <p:spPr/>
        <p:txBody>
          <a:bodyPr/>
          <a:lstStyle/>
          <a:p>
            <a:fld id="{9E82CC3C-1DC0-4FDA-9590-6CC506AB67F8}" type="slidenum">
              <a:rPr lang="de-DE" smtClean="0"/>
              <a:pPr/>
              <a:t>‹Nr.›</a:t>
            </a:fld>
            <a:endParaRPr lang="de-DE" dirty="0"/>
          </a:p>
        </p:txBody>
      </p:sp>
      <p:sp>
        <p:nvSpPr>
          <p:cNvPr id="3" name="Datumsplatzhalter 2"/>
          <p:cNvSpPr>
            <a:spLocks noGrp="1"/>
          </p:cNvSpPr>
          <p:nvPr>
            <p:ph type="dt" sz="half" idx="10"/>
          </p:nvPr>
        </p:nvSpPr>
        <p:spPr/>
        <p:txBody>
          <a:bodyPr/>
          <a:lstStyle/>
          <a:p>
            <a:r>
              <a:rPr lang="en-US"/>
              <a:t>1/20/2016</a:t>
            </a:r>
            <a:endParaRPr lang="de-DE" dirty="0"/>
          </a:p>
        </p:txBody>
      </p:sp>
    </p:spTree>
    <p:extLst>
      <p:ext uri="{BB962C8B-B14F-4D97-AF65-F5344CB8AC3E}">
        <p14:creationId xmlns:p14="http://schemas.microsoft.com/office/powerpoint/2010/main" val="407999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und Bild Kreisform">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8" name="Textplatzhalter 7"/>
          <p:cNvSpPr>
            <a:spLocks noGrp="1"/>
          </p:cNvSpPr>
          <p:nvPr>
            <p:ph type="body" sz="quarter" idx="13" hasCustomPrompt="1"/>
          </p:nvPr>
        </p:nvSpPr>
        <p:spPr>
          <a:xfrm>
            <a:off x="468000" y="716400"/>
            <a:ext cx="8208000" cy="276225"/>
          </a:xfrm>
        </p:spPr>
        <p:txBody>
          <a:bodyPr lIns="0" tIns="0" rIns="0" bIns="0"/>
          <a:lstStyle>
            <a:lvl1pPr marL="0" indent="0">
              <a:buNone/>
              <a:defRPr sz="1800" baseline="0"/>
            </a:lvl1pPr>
          </a:lstStyle>
          <a:p>
            <a:pPr lvl="0"/>
            <a:r>
              <a:rPr lang="de-DE" dirty="0"/>
              <a:t>Untertitel durch Klicken bearbeiten</a:t>
            </a:r>
          </a:p>
        </p:txBody>
      </p:sp>
      <p:sp>
        <p:nvSpPr>
          <p:cNvPr id="3" name="Content Placeholder 2"/>
          <p:cNvSpPr>
            <a:spLocks noGrp="1"/>
          </p:cNvSpPr>
          <p:nvPr>
            <p:ph sz="half" idx="1"/>
          </p:nvPr>
        </p:nvSpPr>
        <p:spPr>
          <a:xfrm>
            <a:off x="467999" y="1597025"/>
            <a:ext cx="3888341" cy="3492500"/>
          </a:xfrm>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Bildplatzhalter 9"/>
          <p:cNvSpPr>
            <a:spLocks noGrp="1"/>
          </p:cNvSpPr>
          <p:nvPr>
            <p:ph type="pic" sz="quarter" idx="14"/>
          </p:nvPr>
        </p:nvSpPr>
        <p:spPr>
          <a:xfrm>
            <a:off x="4463688" y="1098000"/>
            <a:ext cx="4212000" cy="4212000"/>
          </a:xfrm>
          <a:prstGeom prst="ellipse">
            <a:avLst/>
          </a:prstGeom>
          <a:solidFill>
            <a:schemeClr val="bg1">
              <a:lumMod val="95000"/>
            </a:schemeClr>
          </a:solidFill>
        </p:spPr>
        <p:txBody>
          <a:bodyPr/>
          <a:lstStyle/>
          <a:p>
            <a:r>
              <a:rPr lang="de-DE" dirty="0"/>
              <a:t>Bild durch Klicken auf Symbol hinzufügen</a:t>
            </a:r>
            <a:endParaRPr lang="en-US" dirty="0"/>
          </a:p>
        </p:txBody>
      </p:sp>
      <p:sp>
        <p:nvSpPr>
          <p:cNvPr id="6" name="Footer Placeholder 5"/>
          <p:cNvSpPr>
            <a:spLocks noGrp="1"/>
          </p:cNvSpPr>
          <p:nvPr>
            <p:ph type="ftr" sz="quarter" idx="11"/>
          </p:nvPr>
        </p:nvSpPr>
        <p:spPr/>
        <p:txBody>
          <a:bodyPr/>
          <a:lstStyle/>
          <a:p>
            <a:r>
              <a:rPr lang="de-DE"/>
              <a:t>Universität Stuttgart</a:t>
            </a:r>
            <a:endParaRPr lang="de-DE" dirty="0"/>
          </a:p>
        </p:txBody>
      </p:sp>
      <p:sp>
        <p:nvSpPr>
          <p:cNvPr id="7" name="Slide Number Placeholder 6"/>
          <p:cNvSpPr>
            <a:spLocks noGrp="1"/>
          </p:cNvSpPr>
          <p:nvPr>
            <p:ph type="sldNum" sz="quarter" idx="12"/>
          </p:nvPr>
        </p:nvSpPr>
        <p:spPr/>
        <p:txBody>
          <a:bodyPr/>
          <a:lstStyle/>
          <a:p>
            <a:fld id="{9E82CC3C-1DC0-4FDA-9590-6CC506AB67F8}" type="slidenum">
              <a:rPr lang="de-DE" smtClean="0"/>
              <a:t>‹Nr.›</a:t>
            </a:fld>
            <a:endParaRPr lang="de-DE" dirty="0"/>
          </a:p>
        </p:txBody>
      </p:sp>
      <p:sp>
        <p:nvSpPr>
          <p:cNvPr id="5" name="Date Placeholder 4"/>
          <p:cNvSpPr>
            <a:spLocks noGrp="1"/>
          </p:cNvSpPr>
          <p:nvPr>
            <p:ph type="dt" sz="half" idx="10"/>
          </p:nvPr>
        </p:nvSpPr>
        <p:spPr/>
        <p:txBody>
          <a:bodyPr/>
          <a:lstStyle/>
          <a:p>
            <a:endParaRPr lang="de-DE" dirty="0"/>
          </a:p>
        </p:txBody>
      </p:sp>
    </p:spTree>
    <p:extLst>
      <p:ext uri="{BB962C8B-B14F-4D97-AF65-F5344CB8AC3E}">
        <p14:creationId xmlns:p14="http://schemas.microsoft.com/office/powerpoint/2010/main" val="281146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396000"/>
            <a:ext cx="8207375" cy="278290"/>
          </a:xfrm>
          <a:prstGeom prst="rect">
            <a:avLst/>
          </a:prstGeom>
        </p:spPr>
        <p:txBody>
          <a:bodyPr vert="horz" lIns="0" tIns="0" rIns="0" bIns="0" rtlCol="0" anchor="b">
            <a:noAutofit/>
          </a:bodyPr>
          <a:lstStyle/>
          <a:p>
            <a:r>
              <a:rPr lang="de-DE" dirty="0"/>
              <a:t>Titelmasterformat durch Klicken bearbeiten</a:t>
            </a:r>
            <a:endParaRPr lang="en-US" dirty="0"/>
          </a:p>
        </p:txBody>
      </p:sp>
      <p:sp>
        <p:nvSpPr>
          <p:cNvPr id="3" name="Text Placeholder 2"/>
          <p:cNvSpPr>
            <a:spLocks noGrp="1"/>
          </p:cNvSpPr>
          <p:nvPr>
            <p:ph type="body" idx="1"/>
          </p:nvPr>
        </p:nvSpPr>
        <p:spPr>
          <a:xfrm>
            <a:off x="468313" y="1598400"/>
            <a:ext cx="8207375" cy="3492500"/>
          </a:xfrm>
          <a:prstGeom prst="rect">
            <a:avLst/>
          </a:prstGeom>
        </p:spPr>
        <p:txBody>
          <a:bodyPr vert="horz" lIns="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2"/>
          </p:nvPr>
        </p:nvSpPr>
        <p:spPr>
          <a:xfrm>
            <a:off x="7754400" y="5418000"/>
            <a:ext cx="532800" cy="126000"/>
          </a:xfrm>
          <a:prstGeom prst="rect">
            <a:avLst/>
          </a:prstGeom>
        </p:spPr>
        <p:txBody>
          <a:bodyPr vert="horz" lIns="0" tIns="0" rIns="0" bIns="0" rtlCol="0" anchor="t" anchorCtr="0">
            <a:spAutoFit/>
          </a:bodyPr>
          <a:lstStyle>
            <a:lvl1pPr>
              <a:defRPr lang="en-US" sz="800" smtClean="0"/>
            </a:lvl1pPr>
          </a:lstStyle>
          <a:p>
            <a:endParaRPr lang="en-US"/>
          </a:p>
        </p:txBody>
      </p:sp>
      <p:sp>
        <p:nvSpPr>
          <p:cNvPr id="5" name="Footer Placeholder 4"/>
          <p:cNvSpPr>
            <a:spLocks noGrp="1"/>
          </p:cNvSpPr>
          <p:nvPr>
            <p:ph type="ftr" sz="quarter" idx="3"/>
          </p:nvPr>
        </p:nvSpPr>
        <p:spPr>
          <a:xfrm>
            <a:off x="466725" y="5418000"/>
            <a:ext cx="6063501" cy="126000"/>
          </a:xfrm>
          <a:prstGeom prst="rect">
            <a:avLst/>
          </a:prstGeom>
        </p:spPr>
        <p:txBody>
          <a:bodyPr vert="horz" wrap="square" lIns="0" tIns="0" rIns="0" bIns="0" rtlCol="0" anchor="t" anchorCtr="0">
            <a:spAutoFit/>
          </a:bodyPr>
          <a:lstStyle>
            <a:lvl1pPr algn="l">
              <a:defRPr sz="800">
                <a:solidFill>
                  <a:schemeClr val="tx1"/>
                </a:solidFill>
              </a:defRPr>
            </a:lvl1pPr>
          </a:lstStyle>
          <a:p>
            <a:r>
              <a:rPr lang="en-US"/>
              <a:t>Universität Stuttgart</a:t>
            </a:r>
            <a:endParaRPr lang="en-US" dirty="0"/>
          </a:p>
        </p:txBody>
      </p:sp>
      <p:sp>
        <p:nvSpPr>
          <p:cNvPr id="6" name="Slide Number Placeholder 5"/>
          <p:cNvSpPr>
            <a:spLocks noGrp="1"/>
          </p:cNvSpPr>
          <p:nvPr>
            <p:ph type="sldNum" sz="quarter" idx="4"/>
          </p:nvPr>
        </p:nvSpPr>
        <p:spPr>
          <a:xfrm>
            <a:off x="8539200" y="5418000"/>
            <a:ext cx="223200" cy="126000"/>
          </a:xfrm>
          <a:prstGeom prst="rect">
            <a:avLst/>
          </a:prstGeom>
        </p:spPr>
        <p:txBody>
          <a:bodyPr vert="horz" lIns="0" tIns="0" rIns="0" bIns="0" rtlCol="0" anchor="t" anchorCtr="0">
            <a:spAutoFit/>
          </a:bodyPr>
          <a:lstStyle>
            <a:lvl1pPr algn="l">
              <a:defRPr sz="800">
                <a:solidFill>
                  <a:schemeClr val="tx1"/>
                </a:solidFill>
              </a:defRPr>
            </a:lvl1pPr>
          </a:lstStyle>
          <a:p>
            <a:fld id="{9E82CC3C-1DC0-4FDA-9590-6CC506AB67F8}" type="slidenum">
              <a:rPr lang="en-US" smtClean="0"/>
              <a:pPr/>
              <a:t>‹Nr.›</a:t>
            </a:fld>
            <a:endParaRPr lang="en-US" dirty="0"/>
          </a:p>
        </p:txBody>
      </p:sp>
    </p:spTree>
    <p:extLst>
      <p:ext uri="{BB962C8B-B14F-4D97-AF65-F5344CB8AC3E}">
        <p14:creationId xmlns:p14="http://schemas.microsoft.com/office/powerpoint/2010/main" val="1467957201"/>
      </p:ext>
    </p:extLst>
  </p:cSld>
  <p:clrMap bg1="lt1" tx1="dk1" bg2="lt2" tx2="dk2" accent1="accent1" accent2="accent2" accent3="accent3" accent4="accent4" accent5="accent5" accent6="accent6" hlink="hlink" folHlink="folHlink"/>
  <p:sldLayoutIdLst>
    <p:sldLayoutId id="2147483695" r:id="rId1"/>
    <p:sldLayoutId id="2147483699" r:id="rId2"/>
    <p:sldLayoutId id="2147483702" r:id="rId3"/>
    <p:sldLayoutId id="2147483724" r:id="rId4"/>
    <p:sldLayoutId id="2147483706" r:id="rId5"/>
    <p:sldLayoutId id="2147483708" r:id="rId6"/>
    <p:sldLayoutId id="2147483721" r:id="rId7"/>
    <p:sldLayoutId id="2147483722" r:id="rId8"/>
    <p:sldLayoutId id="2147483709" r:id="rId9"/>
    <p:sldLayoutId id="2147483710" r:id="rId10"/>
    <p:sldLayoutId id="2147483723" r:id="rId11"/>
    <p:sldLayoutId id="214748372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Font typeface="Arial" panose="020B0604020202020204" pitchFamily="34" charset="0"/>
        <a:buChar char="•"/>
        <a:defRPr sz="1600" kern="1200">
          <a:solidFill>
            <a:schemeClr val="tx1"/>
          </a:solidFill>
          <a:latin typeface="+mn-lt"/>
          <a:ea typeface="+mn-ea"/>
          <a:cs typeface="+mn-cs"/>
        </a:defRPr>
      </a:lvl1pPr>
      <a:lvl2pPr marL="360363" indent="-184150" algn="l" defTabSz="685800" rtl="0" eaLnBrk="1" latinLnBrk="0" hangingPunct="1">
        <a:lnSpc>
          <a:spcPct val="120000"/>
        </a:lnSpc>
        <a:spcBef>
          <a:spcPts val="375"/>
        </a:spcBef>
        <a:buClr>
          <a:schemeClr val="tx1"/>
        </a:buClr>
        <a:buFont typeface="Arial" panose="020B0604020202020204" pitchFamily="34" charset="0"/>
        <a:buChar char="•"/>
        <a:defRPr sz="1600" kern="1200">
          <a:solidFill>
            <a:schemeClr val="tx1"/>
          </a:solidFill>
          <a:latin typeface="+mn-lt"/>
          <a:ea typeface="+mn-ea"/>
          <a:cs typeface="+mn-cs"/>
        </a:defRPr>
      </a:lvl2pPr>
      <a:lvl3pPr marL="536575"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3pPr>
      <a:lvl4pPr marL="720725" indent="-184150"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4pPr>
      <a:lvl5pPr marL="896938" indent="-176213" algn="l" defTabSz="685800" rtl="0" eaLnBrk="1" latinLnBrk="0" hangingPunct="1">
        <a:lnSpc>
          <a:spcPct val="120000"/>
        </a:lnSpc>
        <a:spcBef>
          <a:spcPts val="375"/>
        </a:spcBef>
        <a:buClr>
          <a:schemeClr val="tx1"/>
        </a:buClr>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06">
          <p15:clr>
            <a:srgbClr val="F26B43"/>
          </p15:clr>
        </p15:guide>
        <p15:guide id="2" pos="295">
          <p15:clr>
            <a:srgbClr val="F26B43"/>
          </p15:clr>
        </p15:guide>
        <p15:guide id="3" orient="horz" pos="3206">
          <p15:clr>
            <a:srgbClr val="F26B43"/>
          </p15:clr>
        </p15:guide>
        <p15:guide id="4" pos="546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microsoft.com/office/2007/relationships/hdphoto" Target="../media/hdphoto2.wdp"/></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image" Target="../media/image39.jpg"/><Relationship Id="rId5" Type="http://schemas.microsoft.com/office/2007/relationships/hdphoto" Target="../media/hdphoto3.wdp"/><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11.xml"/><Relationship Id="rId5" Type="http://schemas.openxmlformats.org/officeDocument/2006/relationships/image" Target="../media/image42.jpg"/><Relationship Id="rId4" Type="http://schemas.openxmlformats.org/officeDocument/2006/relationships/image" Target="../media/image41.jp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2.jpg"/><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descr="Ein Universitätsgebäude auf dem Campus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00" t="23210" r="-100" b="6113"/>
          <a:stretch/>
        </p:blipFill>
        <p:spPr>
          <a:xfrm>
            <a:off x="0" y="1407600"/>
            <a:ext cx="9144000" cy="4309200"/>
          </a:xfrm>
        </p:spPr>
      </p:pic>
      <p:sp>
        <p:nvSpPr>
          <p:cNvPr id="6" name="Textfeld 4"/>
          <p:cNvSpPr txBox="1">
            <a:spLocks noChangeArrowheads="1"/>
          </p:cNvSpPr>
          <p:nvPr/>
        </p:nvSpPr>
        <p:spPr bwMode="auto">
          <a:xfrm rot="16200000">
            <a:off x="7925816" y="4270298"/>
            <a:ext cx="2172292"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Universität Stuttgart/Uli Regenscheit</a:t>
            </a:r>
          </a:p>
        </p:txBody>
      </p:sp>
      <p:sp>
        <p:nvSpPr>
          <p:cNvPr id="7" name="Titel 6" descr="Blauer Kreis mit dem Titel &quot;Universität Stuttgart&quot;."/>
          <p:cNvSpPr>
            <a:spLocks noGrp="1"/>
          </p:cNvSpPr>
          <p:nvPr>
            <p:ph type="ctrTitle"/>
          </p:nvPr>
        </p:nvSpPr>
        <p:spPr>
          <a:solidFill>
            <a:schemeClr val="accent2"/>
          </a:solidFill>
        </p:spPr>
        <p:txBody>
          <a:bodyPr/>
          <a:lstStyle/>
          <a:p>
            <a:r>
              <a:rPr lang="de-DE" dirty="0"/>
              <a:t>Universität Stuttgart</a:t>
            </a:r>
          </a:p>
        </p:txBody>
      </p:sp>
      <p:sp>
        <p:nvSpPr>
          <p:cNvPr id="8" name="Untertitel 7"/>
          <p:cNvSpPr>
            <a:spLocks noGrp="1"/>
          </p:cNvSpPr>
          <p:nvPr>
            <p:ph type="subTitle" idx="1"/>
          </p:nvPr>
        </p:nvSpPr>
        <p:spPr/>
        <p:txBody>
          <a:bodyPr/>
          <a:lstStyle/>
          <a:p>
            <a:r>
              <a:rPr lang="de-DE" dirty="0"/>
              <a:t>Januar 2025</a:t>
            </a:r>
          </a:p>
        </p:txBody>
      </p:sp>
      <p:sp>
        <p:nvSpPr>
          <p:cNvPr id="4" name="Textplatzhalter 3"/>
          <p:cNvSpPr>
            <a:spLocks noGrp="1"/>
          </p:cNvSpPr>
          <p:nvPr>
            <p:ph type="body" sz="quarter" idx="11"/>
          </p:nvPr>
        </p:nvSpPr>
        <p:spPr/>
        <p:txBody>
          <a:bodyPr/>
          <a:lstStyle/>
          <a:p>
            <a:endParaRPr lang="de-DE" dirty="0"/>
          </a:p>
        </p:txBody>
      </p:sp>
    </p:spTree>
    <p:extLst>
      <p:ext uri="{BB962C8B-B14F-4D97-AF65-F5344CB8AC3E}">
        <p14:creationId xmlns:p14="http://schemas.microsoft.com/office/powerpoint/2010/main" val="120108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6"/>
          <p:cNvSpPr>
            <a:spLocks noGrp="1"/>
          </p:cNvSpPr>
          <p:nvPr>
            <p:ph type="title"/>
          </p:nvPr>
        </p:nvSpPr>
        <p:spPr/>
        <p:txBody>
          <a:bodyPr/>
          <a:lstStyle/>
          <a:p>
            <a:r>
              <a:rPr lang="de-DE" dirty="0"/>
              <a:t>Forschung: Strategische Profilbereiche (2/3)</a:t>
            </a:r>
          </a:p>
        </p:txBody>
      </p:sp>
      <p:sp>
        <p:nvSpPr>
          <p:cNvPr id="9" name="Textplatzhalter 8"/>
          <p:cNvSpPr>
            <a:spLocks noGrp="1"/>
          </p:cNvSpPr>
          <p:nvPr>
            <p:ph type="body" sz="quarter" idx="16"/>
          </p:nvPr>
        </p:nvSpPr>
        <p:spPr/>
        <p:txBody>
          <a:bodyPr/>
          <a:lstStyle/>
          <a:p>
            <a:r>
              <a:rPr lang="en-US" b="1" dirty="0"/>
              <a:t>Digital Humanities</a:t>
            </a:r>
            <a:r>
              <a:rPr lang="en-US" dirty="0"/>
              <a:t> </a:t>
            </a:r>
            <a:r>
              <a:rPr lang="de-DE" dirty="0"/>
              <a:t>bilden eine Brücke zwischen modernen digitalen Forschungsmethoden, Digitalisierungsphänomenen und digital beding-ten Veränderungen in Kultur und Gesellschaft. Mithilfe der Informatik wagen sie einen neuen Blick auf geisteswissenschaftliche Inhalte.</a:t>
            </a:r>
          </a:p>
        </p:txBody>
      </p:sp>
      <p:pic>
        <p:nvPicPr>
          <p:cNvPr id="8" name="Bildplatzhalter 7" descr="Eine Person steht vor einem Bildschirm mit einer Wärmebildanzeige, die eine rote und orangefarbene Silhouette der Person mit erhobener Hand zeigt. Die Person hebt ebenfalls ihre Hand und ist von der Seite zu sehen. Die Person steht in einem dunklen Raum.">
            <a:extLst>
              <a:ext uri="{FF2B5EF4-FFF2-40B4-BE49-F238E27FC236}">
                <a16:creationId xmlns:a16="http://schemas.microsoft.com/office/drawing/2014/main" id="{BD8F79E8-D1B3-4D73-8843-933BC3C19EC4}"/>
              </a:ext>
            </a:extLst>
          </p:cNvPr>
          <p:cNvPicPr>
            <a:picLocks noGrp="1" noChangeAspect="1"/>
          </p:cNvPicPr>
          <p:nvPr>
            <p:ph type="pic" sz="quarter" idx="14"/>
          </p:nvPr>
        </p:nvPicPr>
        <p:blipFill>
          <a:blip r:embed="rId3"/>
          <a:srcRect t="12514" b="12514"/>
          <a:stretch>
            <a:fillRect/>
          </a:stretch>
        </p:blipFill>
        <p:spPr/>
      </p:pic>
      <p:sp>
        <p:nvSpPr>
          <p:cNvPr id="18" name="Textfeld 17">
            <a:extLst>
              <a:ext uri="{FF2B5EF4-FFF2-40B4-BE49-F238E27FC236}">
                <a16:creationId xmlns:a16="http://schemas.microsoft.com/office/drawing/2014/main" id="{D902FA22-E13D-4B6A-AB83-9E43269D87E6}"/>
              </a:ext>
            </a:extLst>
          </p:cNvPr>
          <p:cNvSpPr txBox="1"/>
          <p:nvPr/>
        </p:nvSpPr>
        <p:spPr>
          <a:xfrm>
            <a:off x="527549" y="1860184"/>
            <a:ext cx="1371601" cy="235853"/>
          </a:xfrm>
          <a:prstGeom prst="rect">
            <a:avLst/>
          </a:prstGeom>
          <a:noFill/>
        </p:spPr>
        <p:txBody>
          <a:bodyPr wrap="square" lIns="0" tIns="0" rIns="0" bIns="0" rtlCol="0">
            <a:noAutofit/>
          </a:bodyPr>
          <a:lstStyle/>
          <a:p>
            <a:pPr>
              <a:buClr>
                <a:schemeClr val="accent1"/>
              </a:buClr>
            </a:pPr>
            <a:endParaRPr lang="de-DE" sz="700" dirty="0">
              <a:solidFill>
                <a:schemeClr val="bg1">
                  <a:lumMod val="75000"/>
                </a:schemeClr>
              </a:solidFill>
            </a:endParaRPr>
          </a:p>
          <a:p>
            <a:pPr>
              <a:buClr>
                <a:schemeClr val="accent1"/>
              </a:buClr>
            </a:pPr>
            <a:r>
              <a:rPr lang="de-DE" sz="700" dirty="0" err="1">
                <a:solidFill>
                  <a:schemeClr val="bg1">
                    <a:lumMod val="75000"/>
                  </a:schemeClr>
                </a:solidFill>
              </a:rPr>
              <a:t>Foto:</a:t>
            </a:r>
            <a:r>
              <a:rPr lang="de-DE" sz="700" b="0" i="0" dirty="0" err="1">
                <a:solidFill>
                  <a:schemeClr val="bg1">
                    <a:lumMod val="75000"/>
                  </a:schemeClr>
                </a:solidFill>
                <a:effectLst/>
                <a:latin typeface="Univers LT W01 45 Light"/>
              </a:rPr>
              <a:t>Universität</a:t>
            </a:r>
            <a:r>
              <a:rPr lang="de-DE" sz="700" b="0" i="0" dirty="0">
                <a:solidFill>
                  <a:schemeClr val="bg1">
                    <a:lumMod val="75000"/>
                  </a:schemeClr>
                </a:solidFill>
                <a:effectLst/>
                <a:latin typeface="Univers LT W01 45 Light"/>
              </a:rPr>
              <a:t> Stuttgart / Uli Regenscheit</a:t>
            </a:r>
            <a:endParaRPr lang="de-DE" sz="700" dirty="0">
              <a:solidFill>
                <a:schemeClr val="bg1">
                  <a:lumMod val="75000"/>
                </a:schemeClr>
              </a:solidFill>
            </a:endParaRPr>
          </a:p>
        </p:txBody>
      </p:sp>
      <p:sp>
        <p:nvSpPr>
          <p:cNvPr id="11" name="Textplatzhalter 10"/>
          <p:cNvSpPr>
            <a:spLocks noGrp="1"/>
          </p:cNvSpPr>
          <p:nvPr>
            <p:ph type="body" sz="quarter" idx="22"/>
          </p:nvPr>
        </p:nvSpPr>
        <p:spPr>
          <a:xfrm>
            <a:off x="2144110" y="2759045"/>
            <a:ext cx="5610290" cy="818802"/>
          </a:xfrm>
        </p:spPr>
        <p:txBody>
          <a:bodyPr/>
          <a:lstStyle/>
          <a:p>
            <a:r>
              <a:rPr lang="en-US" b="1" dirty="0"/>
              <a:t>Production Technologies</a:t>
            </a:r>
            <a:r>
              <a:rPr lang="en-US" dirty="0"/>
              <a:t> </a:t>
            </a:r>
            <a:r>
              <a:rPr lang="de-DE" dirty="0"/>
              <a:t>tragen seit ihrer Gründung zum industriellen Erfolg des Standorts Stuttgart bei und umfassen einige der ausbildungsstärksten sowie transfer- und kooperationsintensivsten Institute der Universität.</a:t>
            </a:r>
          </a:p>
          <a:p>
            <a:endParaRPr lang="de-DE" b="1" dirty="0"/>
          </a:p>
        </p:txBody>
      </p:sp>
      <p:sp>
        <p:nvSpPr>
          <p:cNvPr id="10" name="Textfeld 9"/>
          <p:cNvSpPr txBox="1"/>
          <p:nvPr/>
        </p:nvSpPr>
        <p:spPr>
          <a:xfrm>
            <a:off x="510450" y="3525712"/>
            <a:ext cx="1371600" cy="104271"/>
          </a:xfrm>
          <a:prstGeom prst="rect">
            <a:avLst/>
          </a:prstGeom>
          <a:noFill/>
        </p:spPr>
        <p:txBody>
          <a:bodyPr wrap="square" lIns="0" tIns="0" rIns="0" bIns="0" rtlCol="0">
            <a:noAutofit/>
          </a:bodyPr>
          <a:lstStyle/>
          <a:p>
            <a:pPr>
              <a:buClr>
                <a:schemeClr val="accent1"/>
              </a:buClr>
            </a:pPr>
            <a:r>
              <a:rPr lang="en-US" sz="700" dirty="0">
                <a:solidFill>
                  <a:schemeClr val="bg1">
                    <a:lumMod val="85000"/>
                  </a:schemeClr>
                </a:solidFill>
              </a:rPr>
              <a:t>Photo: Sven </a:t>
            </a:r>
            <a:r>
              <a:rPr lang="en-US" sz="700" dirty="0" err="1">
                <a:solidFill>
                  <a:schemeClr val="bg1">
                    <a:lumMod val="85000"/>
                  </a:schemeClr>
                </a:solidFill>
              </a:rPr>
              <a:t>Cichowicz</a:t>
            </a:r>
            <a:endParaRPr lang="en-US" sz="700" dirty="0">
              <a:solidFill>
                <a:schemeClr val="bg1">
                  <a:lumMod val="85000"/>
                </a:schemeClr>
              </a:solidFill>
            </a:endParaRPr>
          </a:p>
        </p:txBody>
      </p:sp>
      <p:pic>
        <p:nvPicPr>
          <p:cNvPr id="7" name="Bildplatzhalter 6" descr="Eine große Produktionshalle mit weißem Boden und hoher Decke. In der Halle sind mehrere Arbeitsstationen und Maschinen zu sehen. Menschen arbeiten an verschiedenen Bereichen, bewegen sich durch die Halle oder bedienen Maschinen. Es gibt markierte Wege und farbige Linien auf dem Boden. Der Raum ist hell ausgeleuchtet."/>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108" b="108"/>
          <a:stretch>
            <a:fillRect/>
          </a:stretch>
        </p:blipFill>
        <p:spPr/>
      </p:pic>
      <p:sp>
        <p:nvSpPr>
          <p:cNvPr id="16" name="Textfeld 15"/>
          <p:cNvSpPr txBox="1"/>
          <p:nvPr/>
        </p:nvSpPr>
        <p:spPr>
          <a:xfrm>
            <a:off x="510449" y="3436861"/>
            <a:ext cx="1371601" cy="235853"/>
          </a:xfrm>
          <a:prstGeom prst="rect">
            <a:avLst/>
          </a:prstGeom>
          <a:noFill/>
        </p:spPr>
        <p:txBody>
          <a:bodyPr wrap="square" lIns="0" tIns="0" rIns="0" bIns="0" rtlCol="0">
            <a:noAutofit/>
          </a:bodyPr>
          <a:lstStyle/>
          <a:p>
            <a:pPr>
              <a:buClr>
                <a:schemeClr val="accent1"/>
              </a:buClr>
            </a:pPr>
            <a:endParaRPr lang="de-DE" sz="700" dirty="0">
              <a:solidFill>
                <a:schemeClr val="bg1">
                  <a:lumMod val="75000"/>
                </a:schemeClr>
              </a:solidFill>
            </a:endParaRPr>
          </a:p>
          <a:p>
            <a:pPr>
              <a:buClr>
                <a:schemeClr val="accent1"/>
              </a:buClr>
            </a:pPr>
            <a:r>
              <a:rPr lang="de-DE" sz="700" dirty="0">
                <a:solidFill>
                  <a:schemeClr val="tx2">
                    <a:lumMod val="65000"/>
                    <a:lumOff val="35000"/>
                  </a:schemeClr>
                </a:solidFill>
              </a:rPr>
              <a:t>Foto: Corinna </a:t>
            </a:r>
            <a:r>
              <a:rPr lang="de-DE" sz="700" dirty="0" err="1">
                <a:solidFill>
                  <a:schemeClr val="tx2">
                    <a:lumMod val="65000"/>
                    <a:lumOff val="35000"/>
                  </a:schemeClr>
                </a:solidFill>
              </a:rPr>
              <a:t>Spitzbarth</a:t>
            </a:r>
            <a:endParaRPr lang="de-DE" sz="100" dirty="0">
              <a:solidFill>
                <a:schemeClr val="tx2">
                  <a:lumMod val="65000"/>
                  <a:lumOff val="35000"/>
                </a:schemeClr>
              </a:solidFill>
            </a:endParaRPr>
          </a:p>
        </p:txBody>
      </p:sp>
      <p:sp>
        <p:nvSpPr>
          <p:cNvPr id="6" name="Fußzeilenplatzhalter 5"/>
          <p:cNvSpPr>
            <a:spLocks noGrp="1"/>
          </p:cNvSpPr>
          <p:nvPr>
            <p:ph type="ftr" sz="quarter" idx="11"/>
          </p:nvPr>
        </p:nvSpPr>
        <p:spPr/>
        <p:txBody>
          <a:bodyPr/>
          <a:lstStyle/>
          <a:p>
            <a:r>
              <a:rPr lang="en-US" dirty="0"/>
              <a:t>Universität Stuttgart</a:t>
            </a:r>
          </a:p>
        </p:txBody>
      </p:sp>
    </p:spTree>
    <p:extLst>
      <p:ext uri="{BB962C8B-B14F-4D97-AF65-F5344CB8AC3E}">
        <p14:creationId xmlns:p14="http://schemas.microsoft.com/office/powerpoint/2010/main" val="105845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6"/>
          <p:cNvSpPr>
            <a:spLocks noGrp="1"/>
          </p:cNvSpPr>
          <p:nvPr>
            <p:ph type="title"/>
          </p:nvPr>
        </p:nvSpPr>
        <p:spPr/>
        <p:txBody>
          <a:bodyPr/>
          <a:lstStyle/>
          <a:p>
            <a:r>
              <a:rPr lang="de-DE" dirty="0"/>
              <a:t>Forschung: Strategische Profilbereiche (3/3)</a:t>
            </a:r>
          </a:p>
        </p:txBody>
      </p:sp>
      <p:sp>
        <p:nvSpPr>
          <p:cNvPr id="9" name="Textplatzhalter 8"/>
          <p:cNvSpPr>
            <a:spLocks noGrp="1"/>
          </p:cNvSpPr>
          <p:nvPr>
            <p:ph type="body" sz="quarter" idx="16"/>
          </p:nvPr>
        </p:nvSpPr>
        <p:spPr/>
        <p:txBody>
          <a:bodyPr/>
          <a:lstStyle/>
          <a:p>
            <a:r>
              <a:rPr lang="en-US" b="1" dirty="0"/>
              <a:t>Quantum Technologies</a:t>
            </a:r>
            <a:r>
              <a:rPr lang="en-US" dirty="0"/>
              <a:t> </a:t>
            </a:r>
            <a:r>
              <a:rPr lang="de-DE" dirty="0"/>
              <a:t>ist eines der vielversprechendsten und zukunftsweisendsten Felder der Grundlagenforschung überhaupt. Das Interdisziplinäre Zentrum für Angewandte Quantentechnologie steht beispielhaft für Relevanz und Anwendungsbezug dieser Wissenschaft.</a:t>
            </a:r>
          </a:p>
        </p:txBody>
      </p:sp>
      <p:pic>
        <p:nvPicPr>
          <p:cNvPr id="22" name="Bildplatzhalter 21" descr="Nahaufnahme einer kleinen, gelben Diamantstruktur, die mit einer Pinzette gehalten wird. Der Diamant liegt auf einer Fingerspitze. Der Hintergrund ist unscharf und dunkel, wodurch der Diamant und die Pinzette im Fokus stehen.">
            <a:extLst>
              <a:ext uri="{FF2B5EF4-FFF2-40B4-BE49-F238E27FC236}">
                <a16:creationId xmlns:a16="http://schemas.microsoft.com/office/drawing/2014/main" id="{CF0DE91D-F3AD-490C-90A3-92482390FF49}"/>
              </a:ext>
            </a:extLst>
          </p:cNvPr>
          <p:cNvPicPr>
            <a:picLocks noGrp="1" noChangeAspect="1"/>
          </p:cNvPicPr>
          <p:nvPr>
            <p:ph type="pic" sz="quarter" idx="14"/>
          </p:nvPr>
        </p:nvPicPr>
        <p:blipFill rotWithShape="1">
          <a:blip r:embed="rId3"/>
          <a:srcRect l="20081" r="20081"/>
          <a:stretch/>
        </p:blipFill>
        <p:spPr/>
      </p:pic>
      <p:sp>
        <p:nvSpPr>
          <p:cNvPr id="23" name="Textfeld 22">
            <a:extLst>
              <a:ext uri="{FF2B5EF4-FFF2-40B4-BE49-F238E27FC236}">
                <a16:creationId xmlns:a16="http://schemas.microsoft.com/office/drawing/2014/main" id="{722C40B8-3906-4016-80B3-54C3598D8594}"/>
              </a:ext>
            </a:extLst>
          </p:cNvPr>
          <p:cNvSpPr txBox="1"/>
          <p:nvPr/>
        </p:nvSpPr>
        <p:spPr>
          <a:xfrm>
            <a:off x="476250" y="1967467"/>
            <a:ext cx="1440000" cy="194614"/>
          </a:xfrm>
          <a:prstGeom prst="rect">
            <a:avLst/>
          </a:prstGeom>
          <a:noFill/>
        </p:spPr>
        <p:txBody>
          <a:bodyPr wrap="square" lIns="0" tIns="0" rIns="0" bIns="0" rtlCol="0">
            <a:noAutofit/>
          </a:bodyPr>
          <a:lstStyle/>
          <a:p>
            <a:pPr>
              <a:buClr>
                <a:schemeClr val="accent1"/>
              </a:buClr>
            </a:pPr>
            <a:r>
              <a:rPr lang="de-DE" sz="700" dirty="0">
                <a:solidFill>
                  <a:schemeClr val="bg1">
                    <a:lumMod val="85000"/>
                  </a:schemeClr>
                </a:solidFill>
              </a:rPr>
              <a:t>Foto: Universität Stuttgart/ Max Kovalenko</a:t>
            </a:r>
          </a:p>
        </p:txBody>
      </p:sp>
      <p:sp>
        <p:nvSpPr>
          <p:cNvPr id="11" name="Textplatzhalter 10"/>
          <p:cNvSpPr>
            <a:spLocks noGrp="1"/>
          </p:cNvSpPr>
          <p:nvPr>
            <p:ph type="body" sz="quarter" idx="22"/>
          </p:nvPr>
        </p:nvSpPr>
        <p:spPr>
          <a:xfrm>
            <a:off x="2144109" y="2706910"/>
            <a:ext cx="6063501" cy="818802"/>
          </a:xfrm>
        </p:spPr>
        <p:txBody>
          <a:bodyPr/>
          <a:lstStyle/>
          <a:p>
            <a:r>
              <a:rPr lang="en-US" b="1" dirty="0"/>
              <a:t>Simulation Science: </a:t>
            </a:r>
            <a:r>
              <a:rPr lang="de-DE" dirty="0"/>
              <a:t>Von Crash-Tests bis Klimawandel: Simulationen ermöglichen es, der komplexen Wirklichkeit ein Stück näher zu kommen und deren Verhalten vorherzusagen. So ist Simulationswissenschaft zu einem unverzichtbaren Bestandteil von Forschung und Entwicklung geworden.</a:t>
            </a:r>
            <a:endParaRPr lang="de-DE" b="1" dirty="0"/>
          </a:p>
        </p:txBody>
      </p:sp>
      <p:pic>
        <p:nvPicPr>
          <p:cNvPr id="5" name="Bildplatzhalter 4" descr="Abstrakte Darstellung einer Simulation der Wirbelbildung mit diagonal von unten einströmender Luft. Zu sehen sind filigrane, leuchtende Linien in Gelb-, Blau- und Orangetönen. Die Strukturen scheinen sich dynamisch zu bewegen und erzeugen den Eindruck von Energie und Fluss. Der Hintergrund ist tiefschwarz, wodurch die Farben und Formen stark hervortreten.">
            <a:extLst>
              <a:ext uri="{FF2B5EF4-FFF2-40B4-BE49-F238E27FC236}">
                <a16:creationId xmlns:a16="http://schemas.microsoft.com/office/drawing/2014/main" id="{080F19BE-D133-42AE-875D-83FC9282B42B}"/>
              </a:ext>
            </a:extLst>
          </p:cNvPr>
          <p:cNvPicPr>
            <a:picLocks noGrp="1" noChangeAspect="1"/>
          </p:cNvPicPr>
          <p:nvPr>
            <p:ph type="pic" sz="quarter" idx="21"/>
          </p:nvPr>
        </p:nvPicPr>
        <p:blipFill>
          <a:blip r:embed="rId4"/>
          <a:srcRect t="12514" b="12514"/>
          <a:stretch>
            <a:fillRect/>
          </a:stretch>
        </p:blipFill>
        <p:spPr/>
      </p:pic>
      <p:sp>
        <p:nvSpPr>
          <p:cNvPr id="14" name="Textfeld 13">
            <a:extLst>
              <a:ext uri="{FF2B5EF4-FFF2-40B4-BE49-F238E27FC236}">
                <a16:creationId xmlns:a16="http://schemas.microsoft.com/office/drawing/2014/main" id="{A490EF6B-FB71-446C-BB65-7EFC033383A2}"/>
              </a:ext>
            </a:extLst>
          </p:cNvPr>
          <p:cNvSpPr txBox="1"/>
          <p:nvPr/>
        </p:nvSpPr>
        <p:spPr>
          <a:xfrm>
            <a:off x="510450" y="3408793"/>
            <a:ext cx="1371600" cy="45719"/>
          </a:xfrm>
          <a:prstGeom prst="rect">
            <a:avLst/>
          </a:prstGeom>
          <a:noFill/>
        </p:spPr>
        <p:txBody>
          <a:bodyPr wrap="square" lIns="0" tIns="0" rIns="0" bIns="0" rtlCol="0">
            <a:noAutofit/>
          </a:bodyPr>
          <a:lstStyle/>
          <a:p>
            <a:pPr>
              <a:buClr>
                <a:schemeClr val="accent1"/>
              </a:buClr>
            </a:pPr>
            <a:r>
              <a:rPr lang="de-DE" sz="700" dirty="0">
                <a:solidFill>
                  <a:schemeClr val="bg1"/>
                </a:solidFill>
              </a:rPr>
              <a:t>Foto: </a:t>
            </a:r>
            <a:r>
              <a:rPr lang="de-DE" sz="700" b="0" i="0" dirty="0">
                <a:solidFill>
                  <a:schemeClr val="bg1"/>
                </a:solidFill>
                <a:effectLst/>
                <a:latin typeface="Univers LT W01 45 Light"/>
              </a:rPr>
              <a:t>DFG / Jakob Dürrwächter, Daniel Kempf, Claus-Dieter Munz</a:t>
            </a:r>
            <a:endParaRPr lang="de-DE" sz="700" dirty="0">
              <a:solidFill>
                <a:schemeClr val="bg1"/>
              </a:solidFill>
            </a:endParaRPr>
          </a:p>
        </p:txBody>
      </p:sp>
      <p:sp>
        <p:nvSpPr>
          <p:cNvPr id="6" name="Fußzeilenplatzhalter 5"/>
          <p:cNvSpPr>
            <a:spLocks noGrp="1"/>
          </p:cNvSpPr>
          <p:nvPr>
            <p:ph type="ftr" sz="quarter" idx="11"/>
          </p:nvPr>
        </p:nvSpPr>
        <p:spPr/>
        <p:txBody>
          <a:bodyPr/>
          <a:lstStyle/>
          <a:p>
            <a:r>
              <a:rPr lang="en-US" dirty="0"/>
              <a:t>Universität Stuttgart</a:t>
            </a:r>
          </a:p>
        </p:txBody>
      </p:sp>
    </p:spTree>
    <p:extLst>
      <p:ext uri="{BB962C8B-B14F-4D97-AF65-F5344CB8AC3E}">
        <p14:creationId xmlns:p14="http://schemas.microsoft.com/office/powerpoint/2010/main" val="381101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Exzellenzstrategie: Die beiden Exzellenzcluster</a:t>
            </a:r>
          </a:p>
        </p:txBody>
      </p:sp>
    </p:spTree>
    <p:extLst>
      <p:ext uri="{BB962C8B-B14F-4D97-AF65-F5344CB8AC3E}">
        <p14:creationId xmlns:p14="http://schemas.microsoft.com/office/powerpoint/2010/main" val="427962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Daten-integrierte Simulationswissenschaft</a:t>
            </a:r>
            <a:endParaRPr lang="de-DE" dirty="0"/>
          </a:p>
        </p:txBody>
      </p:sp>
      <p:sp>
        <p:nvSpPr>
          <p:cNvPr id="14" name="Inhaltsplatzhalter 13"/>
          <p:cNvSpPr>
            <a:spLocks noGrp="1"/>
          </p:cNvSpPr>
          <p:nvPr>
            <p:ph sz="half" idx="1"/>
          </p:nvPr>
        </p:nvSpPr>
        <p:spPr/>
        <p:txBody>
          <a:bodyPr/>
          <a:lstStyle/>
          <a:p>
            <a:pPr marL="0" indent="0">
              <a:buNone/>
            </a:pPr>
            <a:r>
              <a:rPr lang="de-DE" b="1" dirty="0"/>
              <a:t>Simulation in Zeiten von Data Science: </a:t>
            </a:r>
            <a:r>
              <a:rPr lang="en-US" altLang="de-DE" dirty="0"/>
              <a:t>Das </a:t>
            </a:r>
            <a:r>
              <a:rPr lang="en-US" altLang="de-DE" dirty="0" err="1"/>
              <a:t>Exzellenzcluster</a:t>
            </a:r>
            <a:r>
              <a:rPr lang="en-US" altLang="de-DE" dirty="0"/>
              <a:t> </a:t>
            </a:r>
            <a:r>
              <a:rPr lang="de-DE" altLang="de-DE" dirty="0"/>
              <a:t>„</a:t>
            </a:r>
            <a:r>
              <a:rPr lang="en-US" altLang="de-DE" dirty="0" err="1"/>
              <a:t>Daten-integrierte</a:t>
            </a:r>
            <a:r>
              <a:rPr lang="en-US" altLang="de-DE" dirty="0"/>
              <a:t> </a:t>
            </a:r>
            <a:r>
              <a:rPr lang="en-US" altLang="de-DE" dirty="0" err="1"/>
              <a:t>Simulationswissenschaft</a:t>
            </a:r>
            <a:r>
              <a:rPr lang="en-US" altLang="de-DE" dirty="0"/>
              <a:t>” </a:t>
            </a:r>
            <a:r>
              <a:rPr lang="de-DE" dirty="0"/>
              <a:t>zielt angesichts der vielen Daten, die heute aus verschiedenen Quellen zur Verfügung stehen, auf eine neue Klasse von Modellierungs- und Berechnungsmethoden. Sie heben die Anwendbarkeit und Genauigkeit von Simulationen sowie die Verlässlichkeit der darauf basierenden Entscheidungen auf eine neue Stufe.</a:t>
            </a:r>
            <a:endParaRPr lang="en-US" altLang="de-DE" dirty="0"/>
          </a:p>
        </p:txBody>
      </p:sp>
      <p:pic>
        <p:nvPicPr>
          <p:cNvPr id="7" name="Bildplatzhalter 6" descr="Bildschirm mit Simulationsgrafiken, davor sitzt ein Mann am PC."/>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0" r="9750"/>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Max </a:t>
            </a:r>
            <a:r>
              <a:rPr lang="de-DE" altLang="de-DE" sz="800" b="0" dirty="0" err="1">
                <a:solidFill>
                  <a:schemeClr val="bg1">
                    <a:lumMod val="75000"/>
                  </a:schemeClr>
                </a:solidFill>
              </a:rPr>
              <a:t>Kovalenko</a:t>
            </a:r>
            <a:endParaRPr lang="de-DE" altLang="de-DE" sz="800" b="0" dirty="0">
              <a:solidFill>
                <a:schemeClr val="bg1">
                  <a:lumMod val="75000"/>
                </a:schemeClr>
              </a:solidFill>
            </a:endParaRP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42894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Integratives computerbasiertes Planen und Bauen für die Architektur</a:t>
            </a:r>
          </a:p>
        </p:txBody>
      </p:sp>
      <p:sp>
        <p:nvSpPr>
          <p:cNvPr id="14" name="Inhaltsplatzhalter 13"/>
          <p:cNvSpPr>
            <a:spLocks noGrp="1"/>
          </p:cNvSpPr>
          <p:nvPr>
            <p:ph sz="half" idx="1"/>
          </p:nvPr>
        </p:nvSpPr>
        <p:spPr/>
        <p:txBody>
          <a:bodyPr/>
          <a:lstStyle/>
          <a:p>
            <a:pPr marL="0" indent="0">
              <a:buNone/>
            </a:pPr>
            <a:r>
              <a:rPr lang="de-DE" b="1" dirty="0"/>
              <a:t>Neues Denken für die gebaute Umwelt: </a:t>
            </a:r>
            <a:r>
              <a:rPr lang="de-DE" dirty="0"/>
              <a:t>das Exzellenzcluster </a:t>
            </a:r>
            <a:r>
              <a:rPr lang="de-DE" altLang="de-DE" dirty="0"/>
              <a:t>„</a:t>
            </a:r>
            <a:r>
              <a:rPr lang="de-DE" dirty="0"/>
              <a:t>Integratives computerbasiertes Planen und Bauen für die Architektur“ setzt auf das volle Potenzial digitaler Technologien, um das Planen und Bauen neu zu denken und durch einen systematischen, ganzheitlichen und integrativen computerbasierten Ansatz wegweisende Innovationen für das Bauschaffen zu ermöglichen.</a:t>
            </a:r>
          </a:p>
        </p:txBody>
      </p:sp>
      <p:pic>
        <p:nvPicPr>
          <p:cNvPr id="4" name="Bildplatzhalter 3" descr="Roboterfertigung eines Pavillions aus Faserverbundkomponenten in einer Fertigungshalle."/>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3" r="9753"/>
          <a:stretch>
            <a:fillRect/>
          </a:stretch>
        </p:blipFill>
        <p:spPr/>
      </p:pic>
      <p:sp>
        <p:nvSpPr>
          <p:cNvPr id="17" name="Textfeld 4"/>
          <p:cNvSpPr txBox="1">
            <a:spLocks noChangeArrowheads="1"/>
          </p:cNvSpPr>
          <p:nvPr/>
        </p:nvSpPr>
        <p:spPr bwMode="auto">
          <a:xfrm rot="16200000">
            <a:off x="7516096" y="3869094"/>
            <a:ext cx="214629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en-US" altLang="de-DE" sz="800" b="0" dirty="0" err="1">
                <a:solidFill>
                  <a:schemeClr val="tx1">
                    <a:lumMod val="75000"/>
                  </a:schemeClr>
                </a:solidFill>
              </a:rPr>
              <a:t>Foto</a:t>
            </a:r>
            <a:r>
              <a:rPr lang="en-US" altLang="de-DE" sz="800" b="0" dirty="0">
                <a:solidFill>
                  <a:schemeClr val="tx1">
                    <a:lumMod val="75000"/>
                  </a:schemeClr>
                </a:solidFill>
              </a:rPr>
              <a:t>: ICD/ITKE University of Stuttgart</a:t>
            </a: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370404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Weitere Highlights</a:t>
            </a:r>
          </a:p>
        </p:txBody>
      </p:sp>
    </p:spTree>
    <p:extLst>
      <p:ext uri="{BB962C8B-B14F-4D97-AF65-F5344CB8AC3E}">
        <p14:creationId xmlns:p14="http://schemas.microsoft.com/office/powerpoint/2010/main" val="291841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Cyber Valley</a:t>
            </a:r>
            <a:endParaRPr lang="de-DE" dirty="0">
              <a:solidFill>
                <a:srgbClr val="00B0F0"/>
              </a:solidFill>
            </a:endParaRPr>
          </a:p>
        </p:txBody>
      </p:sp>
      <p:sp>
        <p:nvSpPr>
          <p:cNvPr id="14" name="Inhaltsplatzhalter 13"/>
          <p:cNvSpPr>
            <a:spLocks noGrp="1"/>
          </p:cNvSpPr>
          <p:nvPr>
            <p:ph sz="half" idx="1"/>
          </p:nvPr>
        </p:nvSpPr>
        <p:spPr/>
        <p:txBody>
          <a:bodyPr/>
          <a:lstStyle/>
          <a:p>
            <a:pPr marL="0" indent="0">
              <a:buNone/>
            </a:pPr>
            <a:r>
              <a:rPr lang="de-DE" dirty="0"/>
              <a:t>Cyber Valley ist Europas größte Forschungskooperation im Bereich der künstlichen Intelligenz. Neben der Universität Stuttgart sind die Universität Tübingen, das Max-Planck-Institut für Intelligente Systeme, das Land Baden-Württemberg, die Fraunhofer-Gesellschaft und sieben Industriepartner beteiligt. Unterstützt wird Cyber Valley zudem von vier Stiftungen.</a:t>
            </a:r>
            <a:r>
              <a:rPr lang="de-DE" altLang="de-DE" dirty="0"/>
              <a:t> </a:t>
            </a:r>
          </a:p>
        </p:txBody>
      </p:sp>
      <p:pic>
        <p:nvPicPr>
          <p:cNvPr id="4" name="Bildplatzhalter 3" descr="Im Vordergrund sind zwei Forscher, die etwas an einem Laptop besprechen während ein weiterer Forscher im Hintergrund an einer Maschine arbeitet." title="Forscher bei der Arbeit in einem Labo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Max Kovalenko</a:t>
            </a: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51746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Internationale Bauausstellung – IBA 2027</a:t>
            </a:r>
            <a:endParaRPr lang="de-DE" dirty="0">
              <a:solidFill>
                <a:srgbClr val="FF0000"/>
              </a:solidFill>
            </a:endParaRPr>
          </a:p>
        </p:txBody>
      </p:sp>
      <p:sp>
        <p:nvSpPr>
          <p:cNvPr id="14" name="Inhaltsplatzhalter 13"/>
          <p:cNvSpPr>
            <a:spLocks noGrp="1"/>
          </p:cNvSpPr>
          <p:nvPr>
            <p:ph sz="half" idx="1"/>
          </p:nvPr>
        </p:nvSpPr>
        <p:spPr/>
        <p:txBody>
          <a:bodyPr/>
          <a:lstStyle/>
          <a:p>
            <a:pPr marL="0" indent="0">
              <a:buNone/>
            </a:pPr>
            <a:r>
              <a:rPr lang="de-DE" dirty="0"/>
              <a:t>In Konsequenz ihrer Tradition und Expertise ist die Universität Stuttgart an der „IBA 2027 </a:t>
            </a:r>
            <a:r>
              <a:rPr lang="de-DE" dirty="0" err="1"/>
              <a:t>StadtRegion</a:t>
            </a:r>
            <a:r>
              <a:rPr lang="de-DE" dirty="0"/>
              <a:t> Stuttgart GmbH“ mit 5% beteiligt - und wird das weltweit erste adaptive Demonstrator-Hochhaus auf der IBA 2027 zeigen. Entwickelt im Rahmen des Sonder-</a:t>
            </a:r>
            <a:r>
              <a:rPr lang="de-DE" dirty="0" err="1"/>
              <a:t>forschungsbereichs</a:t>
            </a:r>
            <a:r>
              <a:rPr lang="de-DE" dirty="0"/>
              <a:t> „Adaptive Hüllen und Strukturen für die gebaute Umwelt von morgen“, fokussiert es die Frage des nachhaltigen, ressourcenschonenden Bauens mit neuen, adaptiven Materialien.</a:t>
            </a:r>
            <a:endParaRPr lang="de-DE" altLang="de-DE" dirty="0"/>
          </a:p>
        </p:txBody>
      </p:sp>
      <p:pic>
        <p:nvPicPr>
          <p:cNvPr id="4" name="Bildplatzhalter 3" descr="Das Demonstrator-Hochha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758" r="9758"/>
          <a:stretch>
            <a:fillRect/>
          </a:stretch>
        </p:blipFill>
        <p:spPr/>
      </p:pic>
      <p:sp>
        <p:nvSpPr>
          <p:cNvPr id="10" name="Textfeld 4"/>
          <p:cNvSpPr txBox="1">
            <a:spLocks noChangeArrowheads="1"/>
          </p:cNvSpPr>
          <p:nvPr/>
        </p:nvSpPr>
        <p:spPr bwMode="auto">
          <a:xfrm rot="16200000">
            <a:off x="7635903" y="4013442"/>
            <a:ext cx="1907031"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Universität Stuttgart/Uli Regenscheit</a:t>
            </a: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338135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err="1"/>
              <a:t>InnovationsCampus</a:t>
            </a:r>
            <a:r>
              <a:rPr lang="de-DE" dirty="0"/>
              <a:t> Mobilität der Zukunft (ICM)</a:t>
            </a:r>
          </a:p>
        </p:txBody>
      </p:sp>
      <p:sp>
        <p:nvSpPr>
          <p:cNvPr id="14" name="Inhaltsplatzhalter 13"/>
          <p:cNvSpPr>
            <a:spLocks noGrp="1"/>
          </p:cNvSpPr>
          <p:nvPr>
            <p:ph sz="half" idx="1"/>
          </p:nvPr>
        </p:nvSpPr>
        <p:spPr/>
        <p:txBody>
          <a:bodyPr/>
          <a:lstStyle/>
          <a:p>
            <a:pPr marL="0" indent="0">
              <a:buNone/>
            </a:pPr>
            <a:r>
              <a:rPr lang="de-DE" dirty="0"/>
              <a:t>Im </a:t>
            </a:r>
            <a:r>
              <a:rPr lang="de-DE" dirty="0" err="1"/>
              <a:t>InnovationsCampus</a:t>
            </a:r>
            <a:r>
              <a:rPr lang="de-DE" dirty="0"/>
              <a:t> Mobilität (ICM) bündeln die Universität Stuttgart und das Karlsruher Institut für Technologie ihre Kompetenzen. Durch exzellente interdisziplinäre Grundlagenforschung in den Bereichen Mobilität und Produktion bringt der ICM neue Technologien hervor, transferiert sie in die Wirtschaft und leistet damit einen Beitrag zur aktiven Gestaltung der Mobilität von morgen.</a:t>
            </a:r>
          </a:p>
        </p:txBody>
      </p:sp>
      <p:pic>
        <p:nvPicPr>
          <p:cNvPr id="6" name="Bildplatzhalter 5" descr="Ein schwarz-weiß Bild, welches die Stadt aus der Luft bei Nacht zeigt mit einer hell beleuchteten Straße in der Mitte." title="Luftaufnahme von Stuttgart bei Nacht"/>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4646" r="7522"/>
          <a:stretch/>
        </p:blipFill>
        <p:spPr/>
      </p:pic>
      <p:sp>
        <p:nvSpPr>
          <p:cNvPr id="7"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S. Kauffmann-</a:t>
            </a:r>
            <a:r>
              <a:rPr lang="de-DE" altLang="de-DE" sz="800" b="0" dirty="0" err="1">
                <a:solidFill>
                  <a:schemeClr val="bg1"/>
                </a:solidFill>
              </a:rPr>
              <a:t>Weiss</a:t>
            </a:r>
            <a:endParaRPr lang="de-DE" altLang="de-DE" sz="800" b="0" dirty="0">
              <a:solidFill>
                <a:schemeClr val="tx1"/>
              </a:solidFill>
            </a:endParaRPr>
          </a:p>
        </p:txBody>
      </p:sp>
      <p:sp>
        <p:nvSpPr>
          <p:cNvPr id="4" name="Fußzeilenplatzhalter 3"/>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16237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a:t>Quantentechnologie</a:t>
            </a:r>
            <a:endParaRPr lang="de-DE" dirty="0"/>
          </a:p>
        </p:txBody>
      </p:sp>
      <p:sp>
        <p:nvSpPr>
          <p:cNvPr id="14" name="Inhaltsplatzhalter 13"/>
          <p:cNvSpPr>
            <a:spLocks noGrp="1"/>
          </p:cNvSpPr>
          <p:nvPr>
            <p:ph sz="half" idx="1"/>
          </p:nvPr>
        </p:nvSpPr>
        <p:spPr/>
        <p:txBody>
          <a:bodyPr/>
          <a:lstStyle/>
          <a:p>
            <a:pPr marL="0" indent="0">
              <a:buNone/>
            </a:pPr>
            <a:r>
              <a:rPr lang="de-DE" dirty="0"/>
              <a:t>Quantenforschung ist die Basis vieler Zukunftstechnologien. Die Universität Stuttgart widmet sich ihr zweifach: im Zentrum für Quantenwissenschaft und        -technologie (IQST) – gemeinsam mit der Universität Ulm und dem </a:t>
            </a:r>
            <a:r>
              <a:rPr lang="de-DE" dirty="0" err="1"/>
              <a:t>MPl</a:t>
            </a:r>
            <a:r>
              <a:rPr lang="de-DE" dirty="0"/>
              <a:t> für Fest-</a:t>
            </a:r>
            <a:r>
              <a:rPr lang="de-DE" dirty="0" err="1"/>
              <a:t>körperforschung</a:t>
            </a:r>
            <a:r>
              <a:rPr lang="de-DE" dirty="0"/>
              <a:t> Stuttgart – und im von ihr koordinierten BMBF-Zukunftscluster „</a:t>
            </a:r>
            <a:r>
              <a:rPr lang="de-DE" dirty="0" err="1"/>
              <a:t>QSens</a:t>
            </a:r>
            <a:r>
              <a:rPr lang="de-DE" dirty="0"/>
              <a:t> – Quantensensoren der Zukunft“, ebenfalls mit der Universität Ulm sowie Partnern aus Industrie und anwendungs-orientierten Forschungseinrichtungen.</a:t>
            </a:r>
          </a:p>
        </p:txBody>
      </p:sp>
      <p:pic>
        <p:nvPicPr>
          <p:cNvPr id="5" name="Bildplatzhalter 4" descr="Ein Mikroskop"/>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9476" t="-218" r="324" b="218"/>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2"/>
                </a:solidFill>
              </a:rPr>
              <a:t>Foto: Max Kovalenko</a:t>
            </a:r>
          </a:p>
        </p:txBody>
      </p:sp>
      <p:sp>
        <p:nvSpPr>
          <p:cNvPr id="4" name="Fußzeilenplatzhalter 3"/>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788536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Auf einen Blick</a:t>
            </a:r>
          </a:p>
        </p:txBody>
      </p:sp>
    </p:spTree>
    <p:extLst>
      <p:ext uri="{BB962C8B-B14F-4D97-AF65-F5344CB8AC3E}">
        <p14:creationId xmlns:p14="http://schemas.microsoft.com/office/powerpoint/2010/main" val="413060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t>Visual Computing</a:t>
            </a:r>
            <a:endParaRPr lang="de-DE" dirty="0"/>
          </a:p>
        </p:txBody>
      </p:sp>
      <p:sp>
        <p:nvSpPr>
          <p:cNvPr id="14" name="Inhaltsplatzhalter 13"/>
          <p:cNvSpPr>
            <a:spLocks noGrp="1"/>
          </p:cNvSpPr>
          <p:nvPr>
            <p:ph sz="half" idx="1"/>
          </p:nvPr>
        </p:nvSpPr>
        <p:spPr/>
        <p:txBody>
          <a:bodyPr/>
          <a:lstStyle/>
          <a:p>
            <a:pPr marL="0" indent="0">
              <a:buNone/>
            </a:pPr>
            <a:r>
              <a:rPr lang="de-DE" altLang="de-DE" dirty="0"/>
              <a:t>Der SFB / </a:t>
            </a:r>
            <a:r>
              <a:rPr lang="de-DE" altLang="de-DE" dirty="0" err="1"/>
              <a:t>Transregio</a:t>
            </a:r>
            <a:r>
              <a:rPr lang="de-DE" altLang="de-DE" dirty="0"/>
              <a:t>                      „Quantitative </a:t>
            </a:r>
            <a:r>
              <a:rPr lang="de-DE" altLang="de-DE" dirty="0" err="1"/>
              <a:t>Methods</a:t>
            </a:r>
            <a:r>
              <a:rPr lang="de-DE" altLang="de-DE" dirty="0"/>
              <a:t> </a:t>
            </a:r>
            <a:r>
              <a:rPr lang="de-DE" altLang="de-DE" dirty="0" err="1"/>
              <a:t>for</a:t>
            </a:r>
            <a:r>
              <a:rPr lang="de-DE" altLang="de-DE" dirty="0"/>
              <a:t> Visual Computing“ erforscht quantitative Methoden und Metriken sowie adaptive Algorithmen und neue Interaktions-techniken für Visualisierung, Computergrafik, Computer Vision</a:t>
            </a:r>
            <a:br>
              <a:rPr lang="de-DE" altLang="de-DE" dirty="0"/>
            </a:br>
            <a:r>
              <a:rPr lang="de-DE" altLang="de-DE" dirty="0"/>
              <a:t>und Mensch-Computer-Interaktion.</a:t>
            </a:r>
            <a:endParaRPr lang="de-DE" dirty="0"/>
          </a:p>
        </p:txBody>
      </p:sp>
      <p:pic>
        <p:nvPicPr>
          <p:cNvPr id="5" name="Bildplatzhalter 4" descr="Eine Frau mit einer Virtual-Reality Brille streckt ihre Hände au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395" r="9395"/>
          <a:stretch>
            <a:fillRect/>
          </a:stretch>
        </p:blipFill>
        <p:spPr/>
      </p:pic>
      <p:sp>
        <p:nvSpPr>
          <p:cNvPr id="12"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Max </a:t>
            </a:r>
            <a:r>
              <a:rPr lang="de-DE" altLang="de-DE" sz="800" b="0" dirty="0" err="1">
                <a:solidFill>
                  <a:schemeClr val="bg1">
                    <a:lumMod val="65000"/>
                  </a:schemeClr>
                </a:solidFill>
              </a:rPr>
              <a:t>Kovalenko</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427296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a:t>Produktionstechnik</a:t>
            </a:r>
            <a:endParaRPr lang="de-DE" dirty="0"/>
          </a:p>
        </p:txBody>
      </p:sp>
      <p:sp>
        <p:nvSpPr>
          <p:cNvPr id="14" name="Inhaltsplatzhalter 13"/>
          <p:cNvSpPr>
            <a:spLocks noGrp="1"/>
          </p:cNvSpPr>
          <p:nvPr>
            <p:ph sz="half" idx="1"/>
          </p:nvPr>
        </p:nvSpPr>
        <p:spPr/>
        <p:txBody>
          <a:bodyPr/>
          <a:lstStyle/>
          <a:p>
            <a:pPr marL="0" indent="0">
              <a:buNone/>
            </a:pPr>
            <a:r>
              <a:rPr lang="de-DE" dirty="0"/>
              <a:t>Das Produktionstechnische Zentrum (PZS) bündelt die unterschiedlichen Stärken der neun produktionstechnischen Institute der Universität Stuttgart. Ziel des PZS ist der Ausbau zu einem Zentrum für Produktionsforschung, universitäre Ausbildung und außeruniversitäre Weiterbildung. Im Fokus stehen der Technologietransfer, die Prozesskette im Automobilbau und die dafür notwendigen Produktionsmittel aus dem Maschinenbau. </a:t>
            </a:r>
          </a:p>
        </p:txBody>
      </p:sp>
      <p:pic>
        <p:nvPicPr>
          <p:cNvPr id="7" name="Bildplatzhalter 6" descr="Eine Forscherin im Labor"/>
          <p:cNvPicPr>
            <a:picLocks noGrp="1" noChangeAspect="1"/>
          </p:cNvPicPr>
          <p:nvPr>
            <p:ph type="pic" sz="quarter" idx="14"/>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9332" r="9332"/>
          <a:stretch>
            <a:fillRect/>
          </a:stretch>
        </p:blipFill>
        <p:spPr/>
      </p:pic>
      <p:sp>
        <p:nvSpPr>
          <p:cNvPr id="11" name="Textfeld 4"/>
          <p:cNvSpPr txBox="1">
            <a:spLocks noChangeArrowheads="1"/>
          </p:cNvSpPr>
          <p:nvPr/>
        </p:nvSpPr>
        <p:spPr bwMode="auto">
          <a:xfrm rot="16200000">
            <a:off x="7540527" y="3893726"/>
            <a:ext cx="2096993"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tx1"/>
                </a:solidFill>
              </a:rPr>
              <a:t>Foto: Fraunhofer IPA/IFF Universität Stuttgart</a:t>
            </a:r>
          </a:p>
        </p:txBody>
      </p:sp>
      <p:sp>
        <p:nvSpPr>
          <p:cNvPr id="4" name="Fußzeilenplatzhalter 3"/>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418609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ARENA2036 – </a:t>
            </a:r>
            <a:r>
              <a:rPr lang="de-DE" altLang="de-DE" dirty="0" err="1"/>
              <a:t>Cooperative</a:t>
            </a:r>
            <a:r>
              <a:rPr lang="de-DE" altLang="de-DE" dirty="0"/>
              <a:t> Research Campus</a:t>
            </a:r>
            <a:endParaRPr lang="de-DE" dirty="0"/>
          </a:p>
        </p:txBody>
      </p:sp>
      <p:sp>
        <p:nvSpPr>
          <p:cNvPr id="14" name="Inhaltsplatzhalter 13"/>
          <p:cNvSpPr>
            <a:spLocks noGrp="1"/>
          </p:cNvSpPr>
          <p:nvPr>
            <p:ph sz="half" idx="1"/>
          </p:nvPr>
        </p:nvSpPr>
        <p:spPr/>
        <p:txBody>
          <a:bodyPr/>
          <a:lstStyle/>
          <a:p>
            <a:pPr marL="0" indent="0">
              <a:buNone/>
            </a:pPr>
            <a:r>
              <a:rPr lang="de-DE" altLang="de-DE" dirty="0"/>
              <a:t>Der Forschungscampus führt Forscher*innen aus Unternehmen, Universitäten und anderen Forschungs-einrichtungen zusammen. Gemeinsam entwickeln sie die flexible Autofabrik der Zukunft.</a:t>
            </a:r>
          </a:p>
        </p:txBody>
      </p:sp>
      <p:pic>
        <p:nvPicPr>
          <p:cNvPr id="11" name="Bildplatzhalter 8" descr="Ein computer-generiertes Bild der ARENA 2036, welches eine große Halle zeigt."/>
          <p:cNvPicPr preferRelativeResize="0">
            <a:picLocks noGrp="1"/>
          </p:cNvPicPr>
          <p:nvPr>
            <p:ph type="pic" sz="quarter" idx="14"/>
          </p:nvPr>
        </p:nvPicPr>
        <p:blipFill rotWithShape="1">
          <a:blip r:embed="rId3" cstate="screen">
            <a:extLst>
              <a:ext uri="{28A0092B-C50C-407E-A947-70E740481C1C}">
                <a14:useLocalDpi xmlns:a14="http://schemas.microsoft.com/office/drawing/2010/main"/>
              </a:ext>
            </a:extLst>
          </a:blip>
          <a:srcRect l="88" r="88"/>
          <a:stretch/>
        </p:blipFill>
        <p:spPr>
          <a:prstGeom prst="rect">
            <a:avLst/>
          </a:prstGeom>
          <a:noFill/>
          <a:ln>
            <a:noFill/>
          </a:ln>
        </p:spPr>
      </p:pic>
      <p:sp>
        <p:nvSpPr>
          <p:cNvPr id="17"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50000"/>
                  </a:schemeClr>
                </a:solidFill>
              </a:rPr>
              <a:t>Foto: ARENA 2036</a:t>
            </a:r>
          </a:p>
        </p:txBody>
      </p:sp>
      <p:sp>
        <p:nvSpPr>
          <p:cNvPr id="2" name="Fußzeilenplatzhalter 1"/>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006557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altLang="de-DE" dirty="0" err="1"/>
              <a:t>Gauss</a:t>
            </a:r>
            <a:r>
              <a:rPr lang="de-DE" altLang="de-DE" dirty="0"/>
              <a:t> Center </a:t>
            </a:r>
            <a:r>
              <a:rPr lang="de-DE" altLang="de-DE" dirty="0" err="1"/>
              <a:t>for</a:t>
            </a:r>
            <a:r>
              <a:rPr lang="de-DE" altLang="de-DE" dirty="0"/>
              <a:t> </a:t>
            </a:r>
            <a:r>
              <a:rPr lang="de-DE" altLang="de-DE" dirty="0" err="1"/>
              <a:t>Supercomputing</a:t>
            </a:r>
            <a:endParaRPr lang="de-DE" dirty="0"/>
          </a:p>
        </p:txBody>
      </p:sp>
      <p:sp>
        <p:nvSpPr>
          <p:cNvPr id="14" name="Inhaltsplatzhalter 13"/>
          <p:cNvSpPr>
            <a:spLocks noGrp="1"/>
          </p:cNvSpPr>
          <p:nvPr>
            <p:ph sz="half" idx="1"/>
          </p:nvPr>
        </p:nvSpPr>
        <p:spPr/>
        <p:txBody>
          <a:bodyPr/>
          <a:lstStyle/>
          <a:p>
            <a:pPr marL="0" indent="0">
              <a:buNone/>
            </a:pPr>
            <a:r>
              <a:rPr lang="de-DE" dirty="0"/>
              <a:t>Mit ihrem Höchstleistungsrechner</a:t>
            </a:r>
            <a:br>
              <a:rPr lang="de-DE" dirty="0"/>
            </a:br>
            <a:r>
              <a:rPr lang="de-DE" dirty="0"/>
              <a:t>„Hunter“ gehört die Universität</a:t>
            </a:r>
            <a:br>
              <a:rPr lang="de-DE" dirty="0"/>
            </a:br>
            <a:r>
              <a:rPr lang="de-DE" dirty="0"/>
              <a:t>Stuttgart zu Europas leistungsstärkstem</a:t>
            </a:r>
            <a:br>
              <a:rPr lang="de-DE" dirty="0"/>
            </a:br>
            <a:r>
              <a:rPr lang="de-DE" dirty="0"/>
              <a:t>Großrechnerverbund (Jülich, München, Stuttgart). Mit einer theoretischen Spitzenleistung von 48,1 </a:t>
            </a:r>
            <a:r>
              <a:rPr lang="de-DE" dirty="0" err="1"/>
              <a:t>Petaflops</a:t>
            </a:r>
            <a:r>
              <a:rPr lang="de-DE" dirty="0"/>
              <a:t> pro Sekunde ist Hunter fast doppelt so schnell wie sein Vorgänger </a:t>
            </a:r>
            <a:r>
              <a:rPr lang="de-DE" dirty="0" err="1"/>
              <a:t>Hawk</a:t>
            </a:r>
            <a:r>
              <a:rPr lang="de-DE" dirty="0"/>
              <a:t> und senkt den Energiebedarf bei Spitzenleistung um etwa 80 Prozent. (Stand Januar 2025)</a:t>
            </a:r>
            <a:br>
              <a:rPr lang="de-DE" dirty="0"/>
            </a:br>
            <a:endParaRPr lang="de-DE" dirty="0"/>
          </a:p>
          <a:p>
            <a:pPr marL="0" indent="0">
              <a:buNone/>
            </a:pPr>
            <a:endParaRPr lang="de-DE" dirty="0"/>
          </a:p>
        </p:txBody>
      </p:sp>
      <p:pic>
        <p:nvPicPr>
          <p:cNvPr id="5" name="Bildplatzhalter 4" descr="Große und hohe schwarze Computer, die zusammen den Supercomputer Hawk bilden." title="Supercomputer Hawk"/>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2659" t="262" r="16967" b="-262"/>
          <a:stretch/>
        </p:blipFill>
        <p:spPr/>
      </p:pic>
      <p:sp>
        <p:nvSpPr>
          <p:cNvPr id="9" name="Textfeld 4"/>
          <p:cNvSpPr txBox="1">
            <a:spLocks noChangeArrowheads="1"/>
          </p:cNvSpPr>
          <p:nvPr/>
        </p:nvSpPr>
        <p:spPr bwMode="auto">
          <a:xfrm rot="16200000">
            <a:off x="7855423" y="4208421"/>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HLRS/Ben </a:t>
            </a:r>
            <a:r>
              <a:rPr lang="de-DE" altLang="de-DE" sz="800" b="0" dirty="0" err="1">
                <a:solidFill>
                  <a:schemeClr val="bg1">
                    <a:lumMod val="65000"/>
                  </a:schemeClr>
                </a:solidFill>
              </a:rPr>
              <a:t>Derzian</a:t>
            </a:r>
            <a:endParaRPr lang="de-DE" altLang="de-DE" sz="800" b="0" dirty="0">
              <a:solidFill>
                <a:schemeClr val="bg1">
                  <a:lumMod val="65000"/>
                </a:schemeClr>
              </a:solidFill>
            </a:endParaRPr>
          </a:p>
        </p:txBody>
      </p:sp>
      <p:sp>
        <p:nvSpPr>
          <p:cNvPr id="2" name="Fußzeilenplatzhalter 1"/>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36262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err="1"/>
              <a:t>Visualization</a:t>
            </a:r>
            <a:r>
              <a:rPr lang="de-DE" altLang="de-DE" dirty="0"/>
              <a:t> Research Center University </a:t>
            </a:r>
            <a:r>
              <a:rPr lang="fr-FR" altLang="de-DE" dirty="0"/>
              <a:t>of Stuttgart (VISUS)</a:t>
            </a:r>
          </a:p>
        </p:txBody>
      </p:sp>
      <p:sp>
        <p:nvSpPr>
          <p:cNvPr id="2" name="Inhaltsplatzhalter 1"/>
          <p:cNvSpPr>
            <a:spLocks noGrp="1"/>
          </p:cNvSpPr>
          <p:nvPr>
            <p:ph sz="half" idx="1"/>
          </p:nvPr>
        </p:nvSpPr>
        <p:spPr/>
        <p:txBody>
          <a:bodyPr/>
          <a:lstStyle/>
          <a:p>
            <a:pPr marL="0" indent="0">
              <a:buNone/>
            </a:pPr>
            <a:r>
              <a:rPr lang="de-DE" dirty="0"/>
              <a:t>VISUS ist eine zentrale Forschungs-einrichtung für Grundlagen- und Anwendungsentwicklung von neuen interaktiven computergrafik-basierten Techniken. Diese ermöglichen die  Visualisierung von großen Datenmengen aus Simulation, Sensorik und digitalen Ereignissen.</a:t>
            </a:r>
          </a:p>
        </p:txBody>
      </p:sp>
      <p:pic>
        <p:nvPicPr>
          <p:cNvPr id="6" name="Bildplatzhalter 5" descr="Ein Mann mit einer Virtual-Reality Brille streckt seine Hände in Richtung eines Bildschirms aus während er weitere Virtual-Reality Geräte an seinen Händen trägt."/>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79" r="9879"/>
          <a:stretch>
            <a:fillRect/>
          </a:stretch>
        </p:blipFill>
        <p:spPr/>
      </p:pic>
      <p:sp>
        <p:nvSpPr>
          <p:cNvPr id="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Max </a:t>
            </a:r>
            <a:r>
              <a:rPr lang="de-DE" altLang="de-DE" sz="800" b="0" dirty="0" err="1">
                <a:solidFill>
                  <a:schemeClr val="bg1">
                    <a:lumMod val="75000"/>
                  </a:schemeClr>
                </a:solidFill>
              </a:rPr>
              <a:t>Kovalenko</a:t>
            </a:r>
            <a:endParaRPr lang="de-DE" altLang="de-DE" sz="800" b="0" dirty="0">
              <a:solidFill>
                <a:schemeClr val="bg1">
                  <a:lumMod val="75000"/>
                </a:schemeClr>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418776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a:t>Raumfahrtzentrum Baden-Württemberg </a:t>
            </a:r>
            <a:r>
              <a:rPr lang="fr-FR" altLang="de-DE" dirty="0"/>
              <a:t>(RZBW)</a:t>
            </a:r>
            <a:endParaRPr lang="en-GB" altLang="de-DE" dirty="0">
              <a:solidFill>
                <a:srgbClr val="FF0000"/>
              </a:solidFill>
            </a:endParaRPr>
          </a:p>
        </p:txBody>
      </p:sp>
      <p:sp>
        <p:nvSpPr>
          <p:cNvPr id="2" name="Inhaltsplatzhalter 1"/>
          <p:cNvSpPr>
            <a:spLocks noGrp="1"/>
          </p:cNvSpPr>
          <p:nvPr>
            <p:ph sz="half" idx="1"/>
          </p:nvPr>
        </p:nvSpPr>
        <p:spPr/>
        <p:txBody>
          <a:bodyPr/>
          <a:lstStyle/>
          <a:p>
            <a:pPr marL="0" indent="0">
              <a:buNone/>
            </a:pPr>
            <a:r>
              <a:rPr lang="de-DE" dirty="0"/>
              <a:t>An dem landesweiten Forum auf dem Campus der Universität betreiben </a:t>
            </a:r>
            <a:r>
              <a:rPr lang="de-DE" dirty="0" err="1"/>
              <a:t>Stutt-garter</a:t>
            </a:r>
            <a:r>
              <a:rPr lang="de-DE" dirty="0"/>
              <a:t> Wissenschaftler*innen gemeinsam mit der baden-württembergischen Industrie Spitzenforschung und -entwicklung auf dem Gebiet der Raumfahrt.</a:t>
            </a:r>
          </a:p>
        </p:txBody>
      </p:sp>
      <p:pic>
        <p:nvPicPr>
          <p:cNvPr id="5" name="Bildplatzhalter 4" descr="Außenansicht des Raumfahrtzentrum-Gebäudes"/>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668" r="9668"/>
          <a:stretch>
            <a:fillRect/>
          </a:stretch>
        </p:blipFill>
        <p:spPr/>
      </p:pic>
      <p:sp>
        <p:nvSpPr>
          <p:cNvPr id="8" name="Textfeld 4"/>
          <p:cNvSpPr txBox="1">
            <a:spLocks noChangeArrowheads="1"/>
          </p:cNvSpPr>
          <p:nvPr/>
        </p:nvSpPr>
        <p:spPr bwMode="auto">
          <a:xfrm rot="16200000">
            <a:off x="7552836" y="3919025"/>
            <a:ext cx="204639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95000"/>
                  </a:schemeClr>
                </a:solidFill>
              </a:rPr>
              <a:t>Foto: Universität Stuttgart/Frank Eppler</a:t>
            </a:r>
          </a:p>
        </p:txBody>
      </p:sp>
      <p:sp>
        <p:nvSpPr>
          <p:cNvPr id="3" name="Fußzeilenplatzhalter 2"/>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764385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de-DE" dirty="0"/>
              <a:t>VEGAS</a:t>
            </a:r>
            <a:endParaRPr lang="de-DE" dirty="0">
              <a:solidFill>
                <a:srgbClr val="FF0000"/>
              </a:solidFill>
            </a:endParaRPr>
          </a:p>
        </p:txBody>
      </p:sp>
      <p:sp>
        <p:nvSpPr>
          <p:cNvPr id="14" name="Inhaltsplatzhalter 13"/>
          <p:cNvSpPr>
            <a:spLocks noGrp="1"/>
          </p:cNvSpPr>
          <p:nvPr>
            <p:ph sz="half" idx="1"/>
          </p:nvPr>
        </p:nvSpPr>
        <p:spPr/>
        <p:txBody>
          <a:bodyPr/>
          <a:lstStyle/>
          <a:p>
            <a:pPr marL="0" indent="0">
              <a:buNone/>
            </a:pPr>
            <a:r>
              <a:rPr lang="de-DE" dirty="0"/>
              <a:t>Die in Europa einzigartige Versuchs-einrichtung für Grundwasser- und Altlastensanierung mit rund 700 m</a:t>
            </a:r>
            <a:r>
              <a:rPr lang="de-DE" baseline="30000" dirty="0"/>
              <a:t>2</a:t>
            </a:r>
            <a:r>
              <a:rPr lang="de-DE" dirty="0"/>
              <a:t> Versuchsfläche ermöglicht unter realen Bedingungen die Entwicklung und Erprobung von Technologien zur</a:t>
            </a:r>
            <a:br>
              <a:rPr lang="de-DE" dirty="0"/>
            </a:br>
            <a:r>
              <a:rPr lang="de-DE" dirty="0"/>
              <a:t>Erkundung und Beseitigung von Boden-</a:t>
            </a:r>
            <a:br>
              <a:rPr lang="de-DE" dirty="0"/>
            </a:br>
            <a:r>
              <a:rPr lang="de-DE" dirty="0"/>
              <a:t>und Grundwasserkontaminationen.</a:t>
            </a:r>
            <a:endParaRPr lang="en-GB" dirty="0"/>
          </a:p>
        </p:txBody>
      </p:sp>
      <p:pic>
        <p:nvPicPr>
          <p:cNvPr id="5" name="Bildplatzhalter 4" descr="3 Studenten stehen in der Halle des VEGAS-Versuchseinrichtun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084" r="16084"/>
          <a:stretch>
            <a:fillRect/>
          </a:stretch>
        </p:blipFill>
        <p:spPr/>
      </p:pic>
      <p:sp>
        <p:nvSpPr>
          <p:cNvPr id="7" name="Textfeld 4"/>
          <p:cNvSpPr txBox="1">
            <a:spLocks noChangeArrowheads="1"/>
          </p:cNvSpPr>
          <p:nvPr/>
        </p:nvSpPr>
        <p:spPr bwMode="auto">
          <a:xfrm rot="16200000">
            <a:off x="7470429" y="3823253"/>
            <a:ext cx="22379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95000"/>
                  </a:schemeClr>
                </a:solidFill>
              </a:rPr>
              <a:t>Foto: Universität Stuttgart/Oliver Frohnauer</a:t>
            </a:r>
          </a:p>
        </p:txBody>
      </p:sp>
      <p:sp>
        <p:nvSpPr>
          <p:cNvPr id="2" name="Fußzeilenplatzhalter 1"/>
          <p:cNvSpPr>
            <a:spLocks noGrp="1"/>
          </p:cNvSpPr>
          <p:nvPr>
            <p:ph type="ftr" sz="quarter" idx="11"/>
          </p:nvPr>
        </p:nvSpPr>
        <p:spPr/>
        <p:txBody>
          <a:bodyPr/>
          <a:lstStyle/>
          <a:p>
            <a:r>
              <a:rPr lang="de-DE" dirty="0"/>
              <a:t>Universität Stuttgart</a:t>
            </a:r>
          </a:p>
        </p:txBody>
      </p:sp>
    </p:spTree>
    <p:extLst>
      <p:ext uri="{BB962C8B-B14F-4D97-AF65-F5344CB8AC3E}">
        <p14:creationId xmlns:p14="http://schemas.microsoft.com/office/powerpoint/2010/main" val="216770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altLang="de-DE" dirty="0"/>
              <a:t>„</a:t>
            </a:r>
            <a:r>
              <a:rPr lang="de-DE" altLang="de-DE" dirty="0" err="1"/>
              <a:t>ArchiNeering</a:t>
            </a:r>
            <a:r>
              <a:rPr lang="de-DE" altLang="de-DE" dirty="0"/>
              <a:t>“</a:t>
            </a:r>
            <a:endParaRPr lang="de-DE" dirty="0"/>
          </a:p>
        </p:txBody>
      </p:sp>
      <p:sp>
        <p:nvSpPr>
          <p:cNvPr id="2" name="Inhaltsplatzhalter 1"/>
          <p:cNvSpPr>
            <a:spLocks noGrp="1"/>
          </p:cNvSpPr>
          <p:nvPr>
            <p:ph sz="half" idx="1"/>
          </p:nvPr>
        </p:nvSpPr>
        <p:spPr/>
        <p:txBody>
          <a:bodyPr/>
          <a:lstStyle/>
          <a:p>
            <a:pPr marL="0" indent="0">
              <a:buNone/>
            </a:pPr>
            <a:r>
              <a:rPr lang="de-DE" altLang="de-DE" dirty="0"/>
              <a:t>„</a:t>
            </a:r>
            <a:r>
              <a:rPr lang="de-DE" altLang="de-DE" dirty="0" err="1"/>
              <a:t>ArchiNeering</a:t>
            </a:r>
            <a:r>
              <a:rPr lang="de-DE" altLang="de-DE" dirty="0"/>
              <a:t>“ bezeichnet die für die Universität Stuttgart charakteristische</a:t>
            </a:r>
            <a:br>
              <a:rPr lang="de-DE" altLang="de-DE" dirty="0"/>
            </a:br>
            <a:r>
              <a:rPr lang="de-DE" altLang="de-DE" dirty="0"/>
              <a:t>enge Verzahnung von Bauingenieurwesen und Architektur. Der neue Flughafen Bangkok ist ein herausragendes Beispiel für deren Anwendung.</a:t>
            </a:r>
          </a:p>
        </p:txBody>
      </p:sp>
      <p:pic>
        <p:nvPicPr>
          <p:cNvPr id="9" name="Bildplatzhalter 8" descr="Außenansicht des Flughafens in Bangkok"/>
          <p:cNvPicPr>
            <a:picLocks noGrp="1" noChangeAspect="1"/>
          </p:cNvPicPr>
          <p:nvPr>
            <p:ph type="pic" sz="quarter" idx="14"/>
          </p:nvPr>
        </p:nvPicPr>
        <p:blipFill rotWithShape="1">
          <a:blip r:embed="rId3" cstate="screen">
            <a:extLst>
              <a:ext uri="{28A0092B-C50C-407E-A947-70E740481C1C}">
                <a14:useLocalDpi xmlns:a14="http://schemas.microsoft.com/office/drawing/2010/main"/>
              </a:ext>
            </a:extLst>
          </a:blip>
          <a:srcRect t="15149" b="15149"/>
          <a:stretch/>
        </p:blipFill>
        <p:spPr>
          <a:prstGeom prst="rect">
            <a:avLst/>
          </a:prstGeom>
          <a:noFill/>
          <a:ln>
            <a:noFill/>
          </a:ln>
        </p:spPr>
      </p:pic>
      <p:sp>
        <p:nvSpPr>
          <p:cNvPr id="19" name="Textfeld 4"/>
          <p:cNvSpPr txBox="1">
            <a:spLocks noChangeArrowheads="1"/>
          </p:cNvSpPr>
          <p:nvPr/>
        </p:nvSpPr>
        <p:spPr bwMode="auto">
          <a:xfrm rot="16200000">
            <a:off x="7855200" y="420840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Werner </a:t>
            </a:r>
            <a:r>
              <a:rPr lang="de-DE" altLang="de-DE" sz="800" b="0" dirty="0" err="1">
                <a:solidFill>
                  <a:schemeClr val="bg1"/>
                </a:solidFill>
              </a:rPr>
              <a:t>Sobek</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357465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GB" dirty="0"/>
              <a:t>IZKT</a:t>
            </a:r>
            <a:endParaRPr lang="de-DE" dirty="0"/>
          </a:p>
        </p:txBody>
      </p:sp>
      <p:sp>
        <p:nvSpPr>
          <p:cNvPr id="2" name="Inhaltsplatzhalter 1"/>
          <p:cNvSpPr>
            <a:spLocks noGrp="1"/>
          </p:cNvSpPr>
          <p:nvPr>
            <p:ph sz="half" idx="1"/>
          </p:nvPr>
        </p:nvSpPr>
        <p:spPr/>
        <p:txBody>
          <a:bodyPr/>
          <a:lstStyle/>
          <a:p>
            <a:pPr marL="0" indent="0">
              <a:buNone/>
            </a:pPr>
            <a:r>
              <a:rPr lang="de-DE" altLang="de-DE" dirty="0"/>
              <a:t>Das Internationale Zentrum für Kultur-</a:t>
            </a:r>
            <a:br>
              <a:rPr lang="de-DE" altLang="de-DE" dirty="0"/>
            </a:br>
            <a:r>
              <a:rPr lang="de-DE" altLang="de-DE" dirty="0"/>
              <a:t>und Technikforschung (IZKT) untersucht</a:t>
            </a:r>
            <a:br>
              <a:rPr lang="de-DE" altLang="de-DE" dirty="0"/>
            </a:br>
            <a:r>
              <a:rPr lang="de-DE" altLang="de-DE" dirty="0"/>
              <a:t>die Wechselwirkungen zwischen Kultur</a:t>
            </a:r>
            <a:br>
              <a:rPr lang="de-DE" altLang="de-DE" dirty="0"/>
            </a:br>
            <a:r>
              <a:rPr lang="de-DE" altLang="de-DE" dirty="0"/>
              <a:t>und Technik</a:t>
            </a:r>
            <a:r>
              <a:rPr lang="en-US" altLang="de-DE" dirty="0"/>
              <a:t>.</a:t>
            </a:r>
          </a:p>
        </p:txBody>
      </p:sp>
      <p:pic>
        <p:nvPicPr>
          <p:cNvPr id="6" name="Bildplatzhalter 5" descr="Eine Gruppe von Menschen sitzt während einer Veranstaltung auf der Bühn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32" t="-46" r="19273" b="46"/>
          <a:stretch/>
        </p:blipFill>
        <p:spPr/>
      </p:pic>
      <p:sp>
        <p:nvSpPr>
          <p:cNvPr id="10" name="Textfeld 4"/>
          <p:cNvSpPr txBox="1">
            <a:spLocks noChangeArrowheads="1"/>
          </p:cNvSpPr>
          <p:nvPr/>
        </p:nvSpPr>
        <p:spPr bwMode="auto">
          <a:xfrm rot="16200000">
            <a:off x="7523716" y="3876714"/>
            <a:ext cx="2131059"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85000"/>
                  </a:schemeClr>
                </a:solidFill>
              </a:rPr>
              <a:t>Foto: © IZKT / Nora Heinzelmann</a:t>
            </a: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1325072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Jenseits des </a:t>
            </a:r>
            <a:br>
              <a:rPr lang="de-DE"/>
            </a:br>
            <a:r>
              <a:rPr lang="de-DE"/>
              <a:t>offiziellen Lehrplans</a:t>
            </a:r>
          </a:p>
        </p:txBody>
      </p:sp>
    </p:spTree>
    <p:extLst>
      <p:ext uri="{BB962C8B-B14F-4D97-AF65-F5344CB8AC3E}">
        <p14:creationId xmlns:p14="http://schemas.microsoft.com/office/powerpoint/2010/main" val="1632275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Vier Studierende stehen vor einem der Universitätsgebäude und sprechen miteinander." title="Studenten in Vaihingen"/>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112" b="3112"/>
          <a:stretch/>
        </p:blipFill>
        <p:spPr/>
      </p:pic>
      <p:sp>
        <p:nvSpPr>
          <p:cNvPr id="6"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Universität Stuttgart/Uli Regenscheit</a:t>
            </a:r>
          </a:p>
        </p:txBody>
      </p:sp>
      <p:sp>
        <p:nvSpPr>
          <p:cNvPr id="13" name="Titel 12" descr="Profil"/>
          <p:cNvSpPr>
            <a:spLocks noGrp="1"/>
          </p:cNvSpPr>
          <p:nvPr>
            <p:ph type="title"/>
          </p:nvPr>
        </p:nvSpPr>
        <p:spPr/>
        <p:txBody>
          <a:bodyPr/>
          <a:lstStyle/>
          <a:p>
            <a:r>
              <a:rPr lang="de-DE" dirty="0"/>
              <a:t>Profil</a:t>
            </a:r>
          </a:p>
        </p:txBody>
      </p:sp>
      <p:sp>
        <p:nvSpPr>
          <p:cNvPr id="14" name="Inhaltsplatzhalter 13"/>
          <p:cNvSpPr>
            <a:spLocks noGrp="1"/>
          </p:cNvSpPr>
          <p:nvPr>
            <p:ph sz="half" idx="1"/>
          </p:nvPr>
        </p:nvSpPr>
        <p:spPr/>
        <p:txBody>
          <a:bodyPr/>
          <a:lstStyle/>
          <a:p>
            <a:pPr marL="0" indent="0">
              <a:buNone/>
            </a:pPr>
            <a:r>
              <a:rPr lang="de-DE" dirty="0"/>
              <a:t>Technisch orientierte Universität</a:t>
            </a:r>
            <a:br>
              <a:rPr lang="de-DE" dirty="0"/>
            </a:br>
            <a:r>
              <a:rPr lang="de-DE" dirty="0"/>
              <a:t>mit weltweiter Ausstrahlung und interdisziplinärer Integration</a:t>
            </a:r>
            <a:br>
              <a:rPr lang="de-DE" dirty="0"/>
            </a:br>
            <a:r>
              <a:rPr lang="de-DE" dirty="0"/>
              <a:t>von Ingenieur-, Natur-, Geistes-</a:t>
            </a:r>
            <a:br>
              <a:rPr lang="de-DE" dirty="0"/>
            </a:br>
            <a:r>
              <a:rPr lang="de-DE" dirty="0"/>
              <a:t>und Gesellschaftswissenschaften</a:t>
            </a:r>
          </a:p>
        </p:txBody>
      </p:sp>
      <p:sp>
        <p:nvSpPr>
          <p:cNvPr id="29" name="Fußzeilenplatzhalter 28"/>
          <p:cNvSpPr>
            <a:spLocks noGrp="1"/>
          </p:cNvSpPr>
          <p:nvPr>
            <p:ph type="ftr" sz="quarter" idx="13"/>
          </p:nvPr>
        </p:nvSpPr>
        <p:spPr/>
        <p:txBody>
          <a:bodyPr/>
          <a:lstStyle/>
          <a:p>
            <a:r>
              <a:rPr lang="de-DE" dirty="0">
                <a:solidFill>
                  <a:schemeClr val="bg1"/>
                </a:solidFill>
              </a:rPr>
              <a:t>Universität</a:t>
            </a:r>
            <a:r>
              <a:rPr lang="en-US" dirty="0">
                <a:solidFill>
                  <a:schemeClr val="bg1"/>
                </a:solidFill>
              </a:rPr>
              <a:t> Stuttgart</a:t>
            </a:r>
          </a:p>
        </p:txBody>
      </p:sp>
    </p:spTree>
    <p:extLst>
      <p:ext uri="{BB962C8B-B14F-4D97-AF65-F5344CB8AC3E}">
        <p14:creationId xmlns:p14="http://schemas.microsoft.com/office/powerpoint/2010/main" val="3647992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a:t>Rennteam</a:t>
            </a:r>
          </a:p>
        </p:txBody>
      </p:sp>
      <p:sp>
        <p:nvSpPr>
          <p:cNvPr id="6" name="Inhaltsplatzhalter 5"/>
          <p:cNvSpPr>
            <a:spLocks noGrp="1"/>
          </p:cNvSpPr>
          <p:nvPr>
            <p:ph sz="half" idx="1"/>
          </p:nvPr>
        </p:nvSpPr>
        <p:spPr/>
        <p:txBody>
          <a:bodyPr/>
          <a:lstStyle/>
          <a:p>
            <a:pPr marL="0" indent="0">
              <a:buNone/>
            </a:pPr>
            <a:r>
              <a:rPr lang="de-DE" dirty="0"/>
              <a:t>Die mehrfachen Weltmeister der Formula Student Electric und  Formula  Student </a:t>
            </a:r>
            <a:r>
              <a:rPr lang="de-DE" dirty="0" err="1"/>
              <a:t>Combustion</a:t>
            </a:r>
            <a:r>
              <a:rPr lang="de-DE" dirty="0"/>
              <a:t> bündeln ihre Kräfte und arbeiten an ihren künftigen gemeinsamen Erfolgen als Rennteam der Universität Stuttgart.</a:t>
            </a:r>
            <a:endParaRPr lang="de-DE" altLang="de-DE" dirty="0"/>
          </a:p>
        </p:txBody>
      </p:sp>
      <p:pic>
        <p:nvPicPr>
          <p:cNvPr id="5" name="Bildplatzhalter 4" descr="Zwei Mitglieder des Rennteams die vor selbst gebauten Formula Fahrzeugen stehen."/>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2258" r="12258"/>
          <a:stretch/>
        </p:blipFill>
        <p:spPr>
          <a:xfrm>
            <a:off x="4463688" y="1125424"/>
            <a:ext cx="4212000" cy="4184576"/>
          </a:xfrm>
        </p:spPr>
      </p:pic>
      <p:sp>
        <p:nvSpPr>
          <p:cNvPr id="12" name="Textfeld 4"/>
          <p:cNvSpPr txBox="1">
            <a:spLocks noChangeArrowheads="1"/>
          </p:cNvSpPr>
          <p:nvPr/>
        </p:nvSpPr>
        <p:spPr bwMode="auto">
          <a:xfrm rot="16200000">
            <a:off x="7757322" y="3065784"/>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a:solidFill>
                  <a:schemeClr val="bg1">
                    <a:lumMod val="85000"/>
                  </a:schemeClr>
                </a:solidFill>
              </a:rPr>
              <a:t>Foto: ©</a:t>
            </a:r>
            <a:r>
              <a:rPr lang="de-DE" altLang="de-DE" sz="800" b="0" dirty="0" err="1">
                <a:solidFill>
                  <a:schemeClr val="bg1">
                    <a:lumMod val="85000"/>
                  </a:schemeClr>
                </a:solidFill>
              </a:rPr>
              <a:t>Partenfelder</a:t>
            </a:r>
            <a:endParaRPr lang="de-DE" altLang="de-DE" sz="800" b="0" dirty="0">
              <a:solidFill>
                <a:schemeClr val="bg1">
                  <a:lumMod val="85000"/>
                </a:schemeClr>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413855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000" y="396000"/>
            <a:ext cx="8207375" cy="278290"/>
          </a:xfrm>
        </p:spPr>
        <p:txBody>
          <a:bodyPr/>
          <a:lstStyle/>
          <a:p>
            <a:r>
              <a:rPr lang="de-DE" dirty="0" err="1"/>
              <a:t>InVentus</a:t>
            </a:r>
            <a:r>
              <a:rPr lang="de-DE" dirty="0"/>
              <a:t>-Team</a:t>
            </a:r>
          </a:p>
        </p:txBody>
      </p:sp>
      <p:sp>
        <p:nvSpPr>
          <p:cNvPr id="6" name="Inhaltsplatzhalter 5"/>
          <p:cNvSpPr>
            <a:spLocks noGrp="1"/>
          </p:cNvSpPr>
          <p:nvPr>
            <p:ph sz="half" idx="1"/>
          </p:nvPr>
        </p:nvSpPr>
        <p:spPr/>
        <p:txBody>
          <a:bodyPr/>
          <a:lstStyle/>
          <a:p>
            <a:pPr marL="0" indent="0">
              <a:buNone/>
            </a:pPr>
            <a:r>
              <a:rPr lang="de-DE" dirty="0"/>
              <a:t>Mit dem Wind gegen den Wind zu fahren: dieser Herausforderung stellt sich das </a:t>
            </a:r>
            <a:r>
              <a:rPr lang="de-DE" dirty="0" err="1"/>
              <a:t>InVentus</a:t>
            </a:r>
            <a:r>
              <a:rPr lang="de-DE" dirty="0"/>
              <a:t>-Team der Universität Stuttgart mit seinem windgetriebenen Boliden.</a:t>
            </a:r>
          </a:p>
        </p:txBody>
      </p:sp>
      <p:pic>
        <p:nvPicPr>
          <p:cNvPr id="4" name="Bildplatzhalter 3" descr="Gruppenfoto des InVentus Teams vor einem der Ventomobile."/>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19313" t="-184" r="14175" b="184"/>
          <a:stretch/>
        </p:blipFill>
        <p:spPr/>
      </p:pic>
      <p:sp>
        <p:nvSpPr>
          <p:cNvPr id="9" name="Textfeld 4"/>
          <p:cNvSpPr txBox="1">
            <a:spLocks noChangeArrowheads="1"/>
          </p:cNvSpPr>
          <p:nvPr/>
        </p:nvSpPr>
        <p:spPr bwMode="auto">
          <a:xfrm rot="16200000">
            <a:off x="7821648" y="278919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a:t>
            </a:r>
            <a:r>
              <a:rPr lang="de-DE" altLang="de-DE" sz="800" b="0" dirty="0" err="1">
                <a:solidFill>
                  <a:schemeClr val="bg1"/>
                </a:solidFill>
              </a:rPr>
              <a:t>InVentus</a:t>
            </a:r>
            <a:endParaRPr lang="de-DE" altLang="de-DE" sz="800" b="0" dirty="0">
              <a:solidFill>
                <a:schemeClr val="bg1"/>
              </a:solidFill>
            </a:endParaRPr>
          </a:p>
        </p:txBody>
      </p:sp>
      <p:sp>
        <p:nvSpPr>
          <p:cNvPr id="3" name="Fußzeilenplatzhalter 2"/>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56262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a:xfrm>
            <a:off x="468314" y="396000"/>
            <a:ext cx="8207375" cy="278290"/>
          </a:xfrm>
        </p:spPr>
        <p:txBody>
          <a:bodyPr/>
          <a:lstStyle/>
          <a:p>
            <a:r>
              <a:rPr lang="de-DE" dirty="0"/>
              <a:t>„</a:t>
            </a:r>
            <a:r>
              <a:rPr lang="de-DE" dirty="0" err="1"/>
              <a:t>Crossing</a:t>
            </a:r>
            <a:r>
              <a:rPr lang="de-DE" dirty="0"/>
              <a:t> Borders“</a:t>
            </a:r>
          </a:p>
        </p:txBody>
      </p:sp>
      <p:sp>
        <p:nvSpPr>
          <p:cNvPr id="6" name="Inhaltsplatzhalter 5"/>
          <p:cNvSpPr>
            <a:spLocks noGrp="1"/>
          </p:cNvSpPr>
          <p:nvPr>
            <p:ph sz="half" idx="1"/>
          </p:nvPr>
        </p:nvSpPr>
        <p:spPr>
          <a:xfrm>
            <a:off x="468000" y="1597025"/>
            <a:ext cx="3888341" cy="3492500"/>
          </a:xfrm>
        </p:spPr>
        <p:txBody>
          <a:bodyPr/>
          <a:lstStyle/>
          <a:p>
            <a:pPr marL="0" indent="0">
              <a:buNone/>
            </a:pPr>
            <a:r>
              <a:rPr lang="de-DE" dirty="0"/>
              <a:t>„</a:t>
            </a:r>
            <a:r>
              <a:rPr lang="de-DE" dirty="0" err="1"/>
              <a:t>Crossing</a:t>
            </a:r>
            <a:r>
              <a:rPr lang="de-DE" dirty="0"/>
              <a:t> Borders“, der Verein für Studierende der Erneuerbaren Energien, hat zahlreiche Projekte auf die Beine gestellt: 2012 installierte er eine</a:t>
            </a:r>
            <a:br>
              <a:rPr lang="de-DE" dirty="0"/>
            </a:br>
            <a:r>
              <a:rPr lang="de-DE" dirty="0"/>
              <a:t>Warmwasserversorgung und eine</a:t>
            </a:r>
            <a:br>
              <a:rPr lang="de-DE" dirty="0"/>
            </a:br>
            <a:r>
              <a:rPr lang="de-DE" dirty="0" err="1"/>
              <a:t>Fotovoltaikanlage</a:t>
            </a:r>
            <a:r>
              <a:rPr lang="de-DE" dirty="0"/>
              <a:t> in einem Waisenhaus</a:t>
            </a:r>
            <a:br>
              <a:rPr lang="de-DE" dirty="0"/>
            </a:br>
            <a:r>
              <a:rPr lang="de-DE" dirty="0"/>
              <a:t>in Südafrika, 2014 folgte ein Bildungs-</a:t>
            </a:r>
            <a:br>
              <a:rPr lang="de-DE" dirty="0"/>
            </a:br>
            <a:r>
              <a:rPr lang="de-DE" dirty="0" err="1"/>
              <a:t>projekt</a:t>
            </a:r>
            <a:r>
              <a:rPr lang="de-DE" dirty="0"/>
              <a:t> in Montenegro, 2018 stellte er ein selbstgebautes Kleinwindrad bei Würzburg auf. Aktuell engagiert er sich in zahlreichen Schulprojekten im Großraum Stuttgart. </a:t>
            </a:r>
          </a:p>
          <a:p>
            <a:pPr marL="0" indent="0">
              <a:buNone/>
            </a:pPr>
            <a:endParaRPr lang="de-DE" dirty="0"/>
          </a:p>
        </p:txBody>
      </p:sp>
      <p:pic>
        <p:nvPicPr>
          <p:cNvPr id="5" name="Bildplatzhalter 4" descr="Ein Student präsentiert ein Projekt über Windenergie."/>
          <p:cNvPicPr>
            <a:picLocks noGrp="1" noChangeAspect="1"/>
          </p:cNvPicPr>
          <p:nvPr>
            <p:ph type="pic" sz="quarter" idx="14"/>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rcRect l="22562" r="2438"/>
          <a:stretch/>
        </p:blipFill>
        <p:spPr/>
      </p:pic>
      <p:sp>
        <p:nvSpPr>
          <p:cNvPr id="7" name="Textfeld 4"/>
          <p:cNvSpPr txBox="1">
            <a:spLocks noChangeArrowheads="1"/>
          </p:cNvSpPr>
          <p:nvPr/>
        </p:nvSpPr>
        <p:spPr bwMode="auto">
          <a:xfrm rot="16200000">
            <a:off x="7827102" y="284638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cbs-ev.org</a:t>
            </a:r>
          </a:p>
        </p:txBody>
      </p:sp>
      <p:sp>
        <p:nvSpPr>
          <p:cNvPr id="3" name="Fußzeilenplatzhalter 2"/>
          <p:cNvSpPr>
            <a:spLocks noGrp="1"/>
          </p:cNvSpPr>
          <p:nvPr>
            <p:ph type="ftr" sz="quarter" idx="11"/>
          </p:nvPr>
        </p:nvSpPr>
        <p:spPr>
          <a:xfrm>
            <a:off x="466726" y="5418000"/>
            <a:ext cx="6063501" cy="126000"/>
          </a:xfrm>
        </p:spPr>
        <p:txBody>
          <a:bodyPr/>
          <a:lstStyle/>
          <a:p>
            <a:r>
              <a:rPr lang="de-DE" dirty="0"/>
              <a:t>Universität Stuttgart</a:t>
            </a:r>
          </a:p>
        </p:txBody>
      </p:sp>
    </p:spTree>
    <p:extLst>
      <p:ext uri="{BB962C8B-B14F-4D97-AF65-F5344CB8AC3E}">
        <p14:creationId xmlns:p14="http://schemas.microsoft.com/office/powerpoint/2010/main" val="74352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a:t>Chor und Orchester</a:t>
            </a:r>
            <a:endParaRPr lang="de-DE" dirty="0"/>
          </a:p>
        </p:txBody>
      </p:sp>
      <p:sp>
        <p:nvSpPr>
          <p:cNvPr id="6" name="Inhaltsplatzhalter 5"/>
          <p:cNvSpPr>
            <a:spLocks noGrp="1"/>
          </p:cNvSpPr>
          <p:nvPr>
            <p:ph sz="half" idx="1"/>
          </p:nvPr>
        </p:nvSpPr>
        <p:spPr/>
        <p:txBody>
          <a:bodyPr/>
          <a:lstStyle/>
          <a:p>
            <a:pPr marL="0" indent="0">
              <a:buNone/>
            </a:pPr>
            <a:r>
              <a:rPr lang="de-DE" dirty="0"/>
              <a:t>Akademischer Chor und Akademisches</a:t>
            </a:r>
            <a:br>
              <a:rPr lang="de-DE" dirty="0"/>
            </a:br>
            <a:r>
              <a:rPr lang="de-DE" dirty="0"/>
              <a:t>Orchester: Die Ensembles mit jeweils</a:t>
            </a:r>
            <a:br>
              <a:rPr lang="de-DE" dirty="0"/>
            </a:br>
            <a:r>
              <a:rPr lang="de-DE" dirty="0"/>
              <a:t>rund 100 Musikern sind nicht nur in</a:t>
            </a:r>
            <a:br>
              <a:rPr lang="de-DE" dirty="0"/>
            </a:br>
            <a:r>
              <a:rPr lang="de-DE" dirty="0"/>
              <a:t>Europa, sondern weltweit aktiv.</a:t>
            </a:r>
            <a:br>
              <a:rPr lang="de-DE" dirty="0"/>
            </a:br>
            <a:r>
              <a:rPr lang="de-DE" dirty="0"/>
              <a:t>So bereisten sie bereits Russland,</a:t>
            </a:r>
            <a:br>
              <a:rPr lang="de-DE" dirty="0"/>
            </a:br>
            <a:r>
              <a:rPr lang="de-DE" dirty="0"/>
              <a:t>Brasilien, die USA sowie China. </a:t>
            </a:r>
          </a:p>
        </p:txBody>
      </p:sp>
      <p:pic>
        <p:nvPicPr>
          <p:cNvPr id="3" name="Bildplatzhalter 2" descr="Ein Streichorcheste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586" r="32996"/>
          <a:stretch/>
        </p:blipFill>
        <p:spPr/>
      </p:pic>
      <p:sp>
        <p:nvSpPr>
          <p:cNvPr id="12" name="Textfeld 4"/>
          <p:cNvSpPr txBox="1">
            <a:spLocks noChangeArrowheads="1"/>
          </p:cNvSpPr>
          <p:nvPr/>
        </p:nvSpPr>
        <p:spPr bwMode="auto">
          <a:xfrm rot="16200000">
            <a:off x="7478414" y="3080889"/>
            <a:ext cx="20364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algn="ctr" eaLnBrk="1" hangingPunct="1">
              <a:defRPr/>
            </a:pPr>
            <a:r>
              <a:rPr lang="de-DE" altLang="de-DE" sz="800" b="0" dirty="0">
                <a:solidFill>
                  <a:schemeClr val="bg1">
                    <a:lumMod val="85000"/>
                  </a:schemeClr>
                </a:solidFill>
              </a:rPr>
              <a:t>Foto: Dieter Schmid/ </a:t>
            </a:r>
          </a:p>
          <a:p>
            <a:pPr algn="ctr" eaLnBrk="1" hangingPunct="1">
              <a:defRPr/>
            </a:pPr>
            <a:r>
              <a:rPr lang="de-DE" altLang="de-DE" sz="800" b="0" dirty="0" err="1">
                <a:solidFill>
                  <a:schemeClr val="bg1">
                    <a:lumMod val="85000"/>
                  </a:schemeClr>
                </a:solidFill>
              </a:rPr>
              <a:t>Unimusik</a:t>
            </a:r>
            <a:r>
              <a:rPr lang="de-DE" altLang="de-DE" sz="800" b="0" dirty="0">
                <a:solidFill>
                  <a:schemeClr val="bg1">
                    <a:lumMod val="85000"/>
                  </a:schemeClr>
                </a:solidFill>
              </a:rPr>
              <a:t> Stuttgart</a:t>
            </a:r>
          </a:p>
        </p:txBody>
      </p:sp>
      <p:sp>
        <p:nvSpPr>
          <p:cNvPr id="4" name="Fußzeilenplatzhalter 3"/>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27953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el 18"/>
          <p:cNvSpPr>
            <a:spLocks noGrp="1"/>
          </p:cNvSpPr>
          <p:nvPr>
            <p:ph type="title"/>
          </p:nvPr>
        </p:nvSpPr>
        <p:spPr/>
        <p:txBody>
          <a:bodyPr/>
          <a:lstStyle/>
          <a:p>
            <a:r>
              <a:rPr lang="de-DE" dirty="0"/>
              <a:t>Engagement für Geflüchtete</a:t>
            </a:r>
          </a:p>
        </p:txBody>
      </p:sp>
      <p:sp>
        <p:nvSpPr>
          <p:cNvPr id="6" name="Inhaltsplatzhalter 5"/>
          <p:cNvSpPr>
            <a:spLocks noGrp="1"/>
          </p:cNvSpPr>
          <p:nvPr>
            <p:ph sz="half" idx="1"/>
          </p:nvPr>
        </p:nvSpPr>
        <p:spPr/>
        <p:txBody>
          <a:bodyPr/>
          <a:lstStyle/>
          <a:p>
            <a:pPr marL="0" indent="0">
              <a:buNone/>
            </a:pPr>
            <a:r>
              <a:rPr lang="de-DE" dirty="0"/>
              <a:t>Begegnungsräume, Sprachkurse und</a:t>
            </a:r>
            <a:br>
              <a:rPr lang="de-DE" dirty="0"/>
            </a:br>
            <a:r>
              <a:rPr lang="de-DE" dirty="0"/>
              <a:t>-patenschaften, Sportgruppen, politische Gesprächskreise, Mentoring. Die Universität Stuttgart bietet vielfältige Möglichkeiten für Geflüchtete, Anschluss zu finden. Groß ist das Engagement,</a:t>
            </a:r>
            <a:br>
              <a:rPr lang="de-DE" dirty="0"/>
            </a:br>
            <a:r>
              <a:rPr lang="de-DE" dirty="0"/>
              <a:t>das dahinter steht. Überwiegend ehrenamtlich setzen sich Studierende</a:t>
            </a:r>
            <a:br>
              <a:rPr lang="de-DE" dirty="0"/>
            </a:br>
            <a:r>
              <a:rPr lang="de-DE" dirty="0"/>
              <a:t>und Beschäftigte in den Projekten ein.</a:t>
            </a:r>
          </a:p>
        </p:txBody>
      </p:sp>
      <p:pic>
        <p:nvPicPr>
          <p:cNvPr id="3" name="Bildplatzhalter 2" descr="Drei Studierende schauen sich eine Broschüre an."/>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6279" r="16279"/>
          <a:stretch>
            <a:fillRect/>
          </a:stretch>
        </p:blipFill>
        <p:spPr/>
      </p:pic>
      <p:sp>
        <p:nvSpPr>
          <p:cNvPr id="7" name="Textfeld 4"/>
          <p:cNvSpPr txBox="1">
            <a:spLocks noChangeArrowheads="1"/>
          </p:cNvSpPr>
          <p:nvPr/>
        </p:nvSpPr>
        <p:spPr bwMode="auto">
          <a:xfrm rot="16200000">
            <a:off x="7538182" y="2624377"/>
            <a:ext cx="203640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Bettina Künzler</a:t>
            </a:r>
          </a:p>
        </p:txBody>
      </p:sp>
      <p:sp>
        <p:nvSpPr>
          <p:cNvPr id="5" name="Fußzeilenplatzhalter 4"/>
          <p:cNvSpPr>
            <a:spLocks noGrp="1"/>
          </p:cNvSpPr>
          <p:nvPr>
            <p:ph type="ftr" sz="quarter" idx="11"/>
          </p:nvPr>
        </p:nvSpPr>
        <p:spPr/>
        <p:txBody>
          <a:bodyPr/>
          <a:lstStyle/>
          <a:p>
            <a:r>
              <a:rPr lang="de-DE"/>
              <a:t>Universität Stuttgart</a:t>
            </a:r>
            <a:endParaRPr lang="de-DE" dirty="0"/>
          </a:p>
        </p:txBody>
      </p:sp>
    </p:spTree>
    <p:extLst>
      <p:ext uri="{BB962C8B-B14F-4D97-AF65-F5344CB8AC3E}">
        <p14:creationId xmlns:p14="http://schemas.microsoft.com/office/powerpoint/2010/main" val="217348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Stuttgart</a:t>
            </a:r>
            <a:br>
              <a:rPr lang="de-DE" dirty="0"/>
            </a:br>
            <a:r>
              <a:rPr lang="de-DE" dirty="0"/>
              <a:t>Stadt und Region</a:t>
            </a:r>
          </a:p>
        </p:txBody>
      </p:sp>
    </p:spTree>
    <p:extLst>
      <p:ext uri="{BB962C8B-B14F-4D97-AF65-F5344CB8AC3E}">
        <p14:creationId xmlns:p14="http://schemas.microsoft.com/office/powerpoint/2010/main" val="362438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altLang="de-DE" dirty="0"/>
              <a:t>Kulturelle Höhepunkt</a:t>
            </a:r>
            <a:endParaRPr lang="de-DE" dirty="0">
              <a:solidFill>
                <a:srgbClr val="FF0000"/>
              </a:solidFill>
            </a:endParaRPr>
          </a:p>
        </p:txBody>
      </p:sp>
      <p:sp>
        <p:nvSpPr>
          <p:cNvPr id="21" name="Textplatzhalter 20"/>
          <p:cNvSpPr>
            <a:spLocks noGrp="1"/>
          </p:cNvSpPr>
          <p:nvPr>
            <p:ph type="body" sz="quarter" idx="22"/>
          </p:nvPr>
        </p:nvSpPr>
        <p:spPr/>
        <p:txBody>
          <a:bodyPr/>
          <a:lstStyle/>
          <a:p>
            <a:pPr marL="180975" indent="-180975">
              <a:buFont typeface="Arial" panose="020B0604020202020204" pitchFamily="34" charset="0"/>
              <a:buChar char="•"/>
            </a:pPr>
            <a:r>
              <a:rPr lang="de-DE" altLang="de-DE" sz="1400" dirty="0"/>
              <a:t>Europas größter zoologisch-botanischer Garten; die Schlösser der früheren Könige von Württemberg </a:t>
            </a:r>
          </a:p>
          <a:p>
            <a:pPr marL="180975" indent="-180975">
              <a:buFont typeface="Arial" panose="020B0604020202020204" pitchFamily="34" charset="0"/>
              <a:buChar char="•"/>
            </a:pPr>
            <a:r>
              <a:rPr lang="de-DE" altLang="de-DE" sz="1400" dirty="0"/>
              <a:t>Die Oper Stuttgart – schon oft als „Beste Oper des Jahres“ prämiert</a:t>
            </a:r>
          </a:p>
          <a:p>
            <a:pPr marL="180975" indent="-180975">
              <a:buFont typeface="Arial" panose="020B0604020202020204" pitchFamily="34" charset="0"/>
              <a:buChar char="•"/>
            </a:pPr>
            <a:r>
              <a:rPr lang="de-DE" altLang="de-DE" sz="1400" dirty="0"/>
              <a:t>Das berühmte Stuttgarter Ballett – gegründet von John </a:t>
            </a:r>
            <a:r>
              <a:rPr lang="de-DE" altLang="de-DE" sz="1400" dirty="0" err="1"/>
              <a:t>Cranko</a:t>
            </a:r>
            <a:r>
              <a:rPr lang="de-DE" altLang="de-DE" sz="1400" dirty="0"/>
              <a:t> </a:t>
            </a:r>
          </a:p>
        </p:txBody>
      </p:sp>
      <p:pic>
        <p:nvPicPr>
          <p:cNvPr id="3" name="Bildplatzhalter 2" descr="Eine Seerose in einem Teich vor einem Wilhelma-Gebäude."/>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637" r="637"/>
          <a:stretch>
            <a:fillRect/>
          </a:stretch>
        </p:blipFill>
        <p:spPr/>
      </p:pic>
      <p:sp>
        <p:nvSpPr>
          <p:cNvPr id="14"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2">
                    <a:lumMod val="60000"/>
                    <a:lumOff val="40000"/>
                  </a:schemeClr>
                </a:solidFill>
              </a:rPr>
              <a:t>Foto: </a:t>
            </a:r>
            <a:r>
              <a:rPr lang="de-DE" altLang="de-DE" sz="800" b="0" dirty="0" err="1">
                <a:solidFill>
                  <a:schemeClr val="bg2">
                    <a:lumMod val="60000"/>
                    <a:lumOff val="40000"/>
                  </a:schemeClr>
                </a:solidFill>
              </a:rPr>
              <a:t>Wilhelma</a:t>
            </a:r>
            <a:r>
              <a:rPr lang="de-DE" altLang="de-DE" sz="800" b="0" dirty="0">
                <a:solidFill>
                  <a:schemeClr val="bg2">
                    <a:lumMod val="60000"/>
                    <a:lumOff val="40000"/>
                  </a:schemeClr>
                </a:solidFill>
              </a:rPr>
              <a:t> Stuttgart</a:t>
            </a:r>
          </a:p>
        </p:txBody>
      </p:sp>
      <p:pic>
        <p:nvPicPr>
          <p:cNvPr id="8" name="Bildplatzhalter 7" descr="Das Stuttgarter Opernhaus"/>
          <p:cNvPicPr>
            <a:picLocks noGrp="1" noChangeAspect="1"/>
          </p:cNvPicPr>
          <p:nvPr>
            <p:ph type="pic" sz="quarter" idx="20"/>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rcRect l="722" r="722"/>
          <a:stretch>
            <a:fillRect/>
          </a:stretch>
        </p:blipFill>
        <p:spPr/>
      </p:pic>
      <p:sp>
        <p:nvSpPr>
          <p:cNvPr id="18" name="Textfeld 4"/>
          <p:cNvSpPr txBox="1">
            <a:spLocks noChangeArrowheads="1"/>
          </p:cNvSpPr>
          <p:nvPr/>
        </p:nvSpPr>
        <p:spPr bwMode="auto">
          <a:xfrm rot="16200000">
            <a:off x="5155409" y="2654199"/>
            <a:ext cx="162879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 Stuttgart-Marketing GmbH / Achim Mende</a:t>
            </a:r>
          </a:p>
        </p:txBody>
      </p:sp>
      <p:pic>
        <p:nvPicPr>
          <p:cNvPr id="7" name="Bildplatzhalter 6" descr="Zwei Ballettänzer"/>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l="1294" r="1294"/>
          <a:stretch>
            <a:fillRect/>
          </a:stretch>
        </p:blipFill>
        <p:spPr/>
      </p:pic>
      <p:sp>
        <p:nvSpPr>
          <p:cNvPr id="19" name="Textfeld 4"/>
          <p:cNvSpPr txBox="1">
            <a:spLocks noChangeArrowheads="1"/>
          </p:cNvSpPr>
          <p:nvPr/>
        </p:nvSpPr>
        <p:spPr bwMode="auto">
          <a:xfrm rot="16200000">
            <a:off x="832425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2">
                    <a:lumMod val="40000"/>
                    <a:lumOff val="60000"/>
                  </a:schemeClr>
                </a:solidFill>
              </a:rPr>
              <a:t>Foto: © Stuttgarter Ballett</a:t>
            </a:r>
          </a:p>
        </p:txBody>
      </p:sp>
      <p:sp>
        <p:nvSpPr>
          <p:cNvPr id="17" name="Fußzeilenplatzhalter 3"/>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a:t>Universität Stuttgart</a:t>
            </a:r>
          </a:p>
        </p:txBody>
      </p:sp>
    </p:spTree>
    <p:extLst>
      <p:ext uri="{BB962C8B-B14F-4D97-AF65-F5344CB8AC3E}">
        <p14:creationId xmlns:p14="http://schemas.microsoft.com/office/powerpoint/2010/main" val="2874564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Hightech und Innovationen - die Region Stuttgart</a:t>
            </a:r>
            <a:endParaRPr lang="de-DE" dirty="0"/>
          </a:p>
        </p:txBody>
      </p:sp>
      <p:sp>
        <p:nvSpPr>
          <p:cNvPr id="21" name="Textplatzhalter 20"/>
          <p:cNvSpPr>
            <a:spLocks noGrp="1"/>
          </p:cNvSpPr>
          <p:nvPr>
            <p:ph type="body" sz="quarter" idx="22"/>
          </p:nvPr>
        </p:nvSpPr>
        <p:spPr>
          <a:xfrm>
            <a:off x="466725" y="3975096"/>
            <a:ext cx="8314538" cy="1091757"/>
          </a:xfrm>
        </p:spPr>
        <p:txBody>
          <a:bodyPr/>
          <a:lstStyle/>
          <a:p>
            <a:pPr marL="180975" indent="-180975">
              <a:buFont typeface="Arial" panose="020B0604020202020204" pitchFamily="34" charset="0"/>
              <a:buChar char="•"/>
            </a:pPr>
            <a:r>
              <a:rPr lang="de-DE" altLang="de-DE" sz="1400" dirty="0"/>
              <a:t>Hauptsitze und Produktion von Global Playern wie Bosch, Mercedes-Benz, Porsche und IBM Germany</a:t>
            </a:r>
          </a:p>
          <a:p>
            <a:pPr marL="180975" indent="-180975">
              <a:buFont typeface="Arial" panose="020B0604020202020204" pitchFamily="34" charset="0"/>
              <a:buChar char="•"/>
            </a:pPr>
            <a:r>
              <a:rPr lang="de-DE" altLang="de-DE" sz="1400" dirty="0"/>
              <a:t>Region mit dem stärksten Innovationsindex Baden-Württembergs </a:t>
            </a:r>
            <a:r>
              <a:rPr lang="de-DE" altLang="de-DE" sz="1100" dirty="0"/>
              <a:t>(Landesamt für Statistik BW 2024)</a:t>
            </a:r>
          </a:p>
          <a:p>
            <a:pPr marL="180975" indent="-180975">
              <a:buFont typeface="Arial" panose="020B0604020202020204" pitchFamily="34" charset="0"/>
              <a:buChar char="•"/>
            </a:pPr>
            <a:r>
              <a:rPr lang="de-DE" altLang="de-DE" sz="1400" dirty="0"/>
              <a:t>Investitionen der Privatwirtschaft in Forschung &amp; Entwicklung: Platz 2 in Europa </a:t>
            </a:r>
            <a:r>
              <a:rPr lang="de-DE" altLang="de-DE" sz="1200" dirty="0"/>
              <a:t>(</a:t>
            </a:r>
            <a:r>
              <a:rPr lang="de-DE" altLang="de-DE" sz="1100" dirty="0" err="1"/>
              <a:t>Eurostat</a:t>
            </a:r>
            <a:r>
              <a:rPr lang="de-DE" altLang="de-DE" sz="1100" dirty="0"/>
              <a:t> 2022, Daten 2019) </a:t>
            </a:r>
            <a:endParaRPr lang="de-DE" altLang="de-DE" sz="1100" spc="-100" dirty="0"/>
          </a:p>
        </p:txBody>
      </p:sp>
      <p:pic>
        <p:nvPicPr>
          <p:cNvPr id="3" name="Bildplatzhalter 2" descr="Zwei Menschen schauen sich ein Auto an."/>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l="744" r="744"/>
          <a:stretch>
            <a:fillRect/>
          </a:stretch>
        </p:blipFill>
        <p:spPr/>
      </p:pic>
      <p:sp>
        <p:nvSpPr>
          <p:cNvPr id="15" name="Textfeld 4"/>
          <p:cNvSpPr txBox="1">
            <a:spLocks noChangeArrowheads="1"/>
          </p:cNvSpPr>
          <p:nvPr/>
        </p:nvSpPr>
        <p:spPr bwMode="auto">
          <a:xfrm rot="16200000">
            <a:off x="221228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Alwin </a:t>
            </a:r>
            <a:r>
              <a:rPr lang="de-DE" altLang="de-DE" sz="800" b="0" dirty="0" err="1">
                <a:solidFill>
                  <a:schemeClr val="bg1"/>
                </a:solidFill>
              </a:rPr>
              <a:t>Maigler</a:t>
            </a:r>
            <a:endParaRPr lang="de-DE" altLang="de-DE" sz="800" b="0" dirty="0">
              <a:solidFill>
                <a:schemeClr val="bg1"/>
              </a:solidFill>
            </a:endParaRPr>
          </a:p>
        </p:txBody>
      </p:sp>
      <p:pic>
        <p:nvPicPr>
          <p:cNvPr id="5" name="Bildplatzhalter 4" descr="Ein Roboter und ein Mensch reichen sich die Händen."/>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644" r="644"/>
          <a:stretch>
            <a:fillRect/>
          </a:stretch>
        </p:blipFill>
        <p:spPr/>
      </p:pic>
      <p:sp>
        <p:nvSpPr>
          <p:cNvPr id="18" name="Textfeld 4"/>
          <p:cNvSpPr txBox="1">
            <a:spLocks noChangeArrowheads="1"/>
          </p:cNvSpPr>
          <p:nvPr/>
        </p:nvSpPr>
        <p:spPr bwMode="auto">
          <a:xfrm rot="16200000">
            <a:off x="5111650" y="2629325"/>
            <a:ext cx="180165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zapp2photo, </a:t>
            </a:r>
            <a:r>
              <a:rPr lang="de-DE" altLang="de-DE" sz="800" b="0" dirty="0" err="1">
                <a:solidFill>
                  <a:schemeClr val="bg1"/>
                </a:solidFill>
              </a:rPr>
              <a:t>Fotolia</a:t>
            </a:r>
            <a:endParaRPr lang="de-DE" altLang="de-DE" sz="800" b="0" dirty="0">
              <a:solidFill>
                <a:schemeClr val="bg1"/>
              </a:solidFill>
            </a:endParaRPr>
          </a:p>
        </p:txBody>
      </p:sp>
      <p:pic>
        <p:nvPicPr>
          <p:cNvPr id="8" name="Bildplatzhalter 7" descr="Eine Maschine graviert etwas in ein Metallstück ein."/>
          <p:cNvPicPr>
            <a:picLocks noGrp="1" noChangeAspect="1"/>
          </p:cNvPicPr>
          <p:nvPr>
            <p:ph type="pic" sz="quarter" idx="21"/>
          </p:nvPr>
        </p:nvPicPr>
        <p:blipFill>
          <a:blip r:embed="rId5">
            <a:extLst>
              <a:ext uri="{28A0092B-C50C-407E-A947-70E740481C1C}">
                <a14:useLocalDpi xmlns:a14="http://schemas.microsoft.com/office/drawing/2010/main" val="0"/>
              </a:ext>
            </a:extLst>
          </a:blip>
          <a:srcRect l="674" r="674"/>
          <a:stretch>
            <a:fillRect/>
          </a:stretch>
        </p:blipFill>
        <p:spPr/>
      </p:pic>
      <p:sp>
        <p:nvSpPr>
          <p:cNvPr id="19" name="Textfeld 4"/>
          <p:cNvSpPr txBox="1">
            <a:spLocks noChangeArrowheads="1"/>
          </p:cNvSpPr>
          <p:nvPr/>
        </p:nvSpPr>
        <p:spPr bwMode="auto">
          <a:xfrm rot="16200000">
            <a:off x="8324256" y="2796330"/>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solidFill>
              </a:rPr>
              <a:t>Foto: Max Kovalenko</a:t>
            </a:r>
          </a:p>
        </p:txBody>
      </p:sp>
      <p:sp>
        <p:nvSpPr>
          <p:cNvPr id="12" name="Fußzeilenplatzhalter 2"/>
          <p:cNvSpPr txBox="1">
            <a:spLocks/>
          </p:cNvSpPr>
          <p:nvPr/>
        </p:nvSpPr>
        <p:spPr>
          <a:xfrm>
            <a:off x="466725" y="5418000"/>
            <a:ext cx="6063501" cy="126000"/>
          </a:xfrm>
          <a:prstGeom prst="rect">
            <a:avLst/>
          </a:prstGeom>
        </p:spPr>
        <p:txBody>
          <a:bodyPr lIns="0" tIns="0" rIns="0" bIns="0"/>
          <a:ls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a:lstStyle>
          <a:p>
            <a:r>
              <a:rPr lang="en-US" sz="800" dirty="0"/>
              <a:t>Universität Stuttgart</a:t>
            </a:r>
          </a:p>
        </p:txBody>
      </p:sp>
    </p:spTree>
    <p:extLst>
      <p:ext uri="{BB962C8B-B14F-4D97-AF65-F5344CB8AC3E}">
        <p14:creationId xmlns:p14="http://schemas.microsoft.com/office/powerpoint/2010/main" val="684710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el 22"/>
          <p:cNvSpPr>
            <a:spLocks noGrp="1"/>
          </p:cNvSpPr>
          <p:nvPr>
            <p:ph type="title"/>
          </p:nvPr>
        </p:nvSpPr>
        <p:spPr/>
        <p:txBody>
          <a:bodyPr/>
          <a:lstStyle/>
          <a:p>
            <a:r>
              <a:rPr lang="de-DE" dirty="0">
                <a:solidFill>
                  <a:schemeClr val="bg1"/>
                </a:solidFill>
              </a:rPr>
              <a:t>Vielen Dank!</a:t>
            </a:r>
          </a:p>
        </p:txBody>
      </p:sp>
      <p:sp>
        <p:nvSpPr>
          <p:cNvPr id="24" name="Bildplatzhalter 23" descr="Bildplatzhalter für Porträt"/>
          <p:cNvSpPr>
            <a:spLocks noGrp="1"/>
          </p:cNvSpPr>
          <p:nvPr>
            <p:ph type="pic" sz="quarter" idx="14"/>
          </p:nvPr>
        </p:nvSpPr>
        <p:spPr/>
      </p:sp>
      <p:sp>
        <p:nvSpPr>
          <p:cNvPr id="25" name="Textplatzhalter 24"/>
          <p:cNvSpPr>
            <a:spLocks noGrp="1"/>
          </p:cNvSpPr>
          <p:nvPr>
            <p:ph type="body" sz="quarter" idx="15"/>
          </p:nvPr>
        </p:nvSpPr>
        <p:spPr/>
        <p:txBody>
          <a:bodyPr/>
          <a:lstStyle/>
          <a:p>
            <a:endParaRPr lang="de-DE"/>
          </a:p>
        </p:txBody>
      </p:sp>
      <p:sp>
        <p:nvSpPr>
          <p:cNvPr id="29" name="Textplatzhalter 28"/>
          <p:cNvSpPr>
            <a:spLocks noGrp="1"/>
          </p:cNvSpPr>
          <p:nvPr>
            <p:ph type="body" sz="quarter" idx="19"/>
          </p:nvPr>
        </p:nvSpPr>
        <p:spPr/>
        <p:txBody>
          <a:bodyPr/>
          <a:lstStyle/>
          <a:p>
            <a:endParaRPr lang="de-DE" dirty="0"/>
          </a:p>
        </p:txBody>
      </p:sp>
      <p:sp>
        <p:nvSpPr>
          <p:cNvPr id="26" name="Textplatzhalter 25"/>
          <p:cNvSpPr>
            <a:spLocks noGrp="1"/>
          </p:cNvSpPr>
          <p:nvPr>
            <p:ph type="body" sz="quarter" idx="16"/>
          </p:nvPr>
        </p:nvSpPr>
        <p:spPr/>
        <p:txBody>
          <a:bodyPr/>
          <a:lstStyle/>
          <a:p>
            <a:endParaRPr lang="de-DE"/>
          </a:p>
        </p:txBody>
      </p:sp>
      <p:sp>
        <p:nvSpPr>
          <p:cNvPr id="27" name="Textplatzhalter 26"/>
          <p:cNvSpPr>
            <a:spLocks noGrp="1"/>
          </p:cNvSpPr>
          <p:nvPr>
            <p:ph type="body" sz="quarter" idx="17"/>
          </p:nvPr>
        </p:nvSpPr>
        <p:spPr/>
        <p:txBody>
          <a:bodyPr/>
          <a:lstStyle/>
          <a:p>
            <a:endParaRPr lang="de-DE"/>
          </a:p>
        </p:txBody>
      </p:sp>
      <p:sp>
        <p:nvSpPr>
          <p:cNvPr id="28" name="Textplatzhalter 27"/>
          <p:cNvSpPr>
            <a:spLocks noGrp="1"/>
          </p:cNvSpPr>
          <p:nvPr>
            <p:ph type="body" sz="quarter" idx="18"/>
          </p:nvPr>
        </p:nvSpPr>
        <p:spPr/>
        <p:txBody>
          <a:bodyPr/>
          <a:lstStyle/>
          <a:p>
            <a:endParaRPr lang="de-DE"/>
          </a:p>
        </p:txBody>
      </p:sp>
      <p:sp>
        <p:nvSpPr>
          <p:cNvPr id="30" name="Textplatzhalter 29"/>
          <p:cNvSpPr>
            <a:spLocks noGrp="1"/>
          </p:cNvSpPr>
          <p:nvPr>
            <p:ph type="body" sz="quarter" idx="20"/>
          </p:nvPr>
        </p:nvSpPr>
        <p:spPr/>
        <p:txBody>
          <a:bodyPr/>
          <a:lstStyle/>
          <a:p>
            <a:endParaRPr lang="de-DE"/>
          </a:p>
        </p:txBody>
      </p:sp>
    </p:spTree>
    <p:extLst>
      <p:ext uri="{BB962C8B-B14F-4D97-AF65-F5344CB8AC3E}">
        <p14:creationId xmlns:p14="http://schemas.microsoft.com/office/powerpoint/2010/main" val="219845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Studierende auf dem Fahrrad, dem E-Scooter und zu Fuß vor einem großen Universitätsgebäude in Vaihingen." title="Studenten auf dem Campu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12" b="3112"/>
          <a:stretch>
            <a:fillRect/>
          </a:stretch>
        </p:blipFill>
        <p:spPr/>
      </p:pic>
      <p:sp>
        <p:nvSpPr>
          <p:cNvPr id="8"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85000"/>
                  </a:schemeClr>
                </a:solidFill>
              </a:rPr>
              <a:t>Foto: Universität Stuttgart/Uli Regenscheit</a:t>
            </a:r>
          </a:p>
        </p:txBody>
      </p:sp>
      <p:sp>
        <p:nvSpPr>
          <p:cNvPr id="3" name="Titel 2" descr="Eckdaten"/>
          <p:cNvSpPr>
            <a:spLocks noGrp="1"/>
          </p:cNvSpPr>
          <p:nvPr>
            <p:ph type="title"/>
          </p:nvPr>
        </p:nvSpPr>
        <p:spPr/>
        <p:txBody>
          <a:bodyPr/>
          <a:lstStyle/>
          <a:p>
            <a:r>
              <a:rPr lang="de-DE" dirty="0"/>
              <a:t>Eckdaten</a:t>
            </a:r>
          </a:p>
        </p:txBody>
      </p:sp>
      <p:sp>
        <p:nvSpPr>
          <p:cNvPr id="4" name="Inhaltsplatzhalter 3"/>
          <p:cNvSpPr>
            <a:spLocks noGrp="1"/>
          </p:cNvSpPr>
          <p:nvPr>
            <p:ph sz="half" idx="1"/>
          </p:nvPr>
        </p:nvSpPr>
        <p:spPr/>
        <p:txBody>
          <a:bodyPr/>
          <a:lstStyle/>
          <a:p>
            <a:r>
              <a:rPr lang="de-DE" altLang="de-DE" dirty="0"/>
              <a:t>21.500 Studierende an 10 Fakultäten</a:t>
            </a:r>
          </a:p>
          <a:p>
            <a:r>
              <a:rPr lang="de-DE" altLang="de-DE" dirty="0"/>
              <a:t>270 Professorinnen und Professoren</a:t>
            </a:r>
          </a:p>
          <a:p>
            <a:r>
              <a:rPr lang="de-DE" altLang="de-DE" dirty="0"/>
              <a:t>3300 wissenschaftlich Beschäftigte  </a:t>
            </a:r>
          </a:p>
          <a:p>
            <a:r>
              <a:rPr lang="de-DE" altLang="de-DE" dirty="0"/>
              <a:t>1850 nichtwissenschaftlich Beschäftigte </a:t>
            </a:r>
          </a:p>
          <a:p>
            <a:r>
              <a:rPr lang="de-DE" altLang="de-DE" dirty="0"/>
              <a:t>Starke Kooperation mit </a:t>
            </a:r>
            <a:r>
              <a:rPr lang="de-DE" altLang="de-DE" dirty="0" err="1"/>
              <a:t>außeruniver</a:t>
            </a:r>
            <a:r>
              <a:rPr lang="de-DE" altLang="de-DE" dirty="0"/>
              <a:t>-</a:t>
            </a:r>
            <a:br>
              <a:rPr lang="de-DE" altLang="de-DE" dirty="0"/>
            </a:br>
            <a:r>
              <a:rPr lang="de-DE" altLang="de-DE" dirty="0" err="1"/>
              <a:t>sitären</a:t>
            </a:r>
            <a:r>
              <a:rPr lang="de-DE" altLang="de-DE" dirty="0"/>
              <a:t> Forschungseinrichtungen</a:t>
            </a:r>
          </a:p>
          <a:p>
            <a:r>
              <a:rPr lang="de-DE" altLang="de-DE" dirty="0"/>
              <a:t>Derzeit 6 Sonderforschungsbereiche</a:t>
            </a:r>
          </a:p>
          <a:p>
            <a:r>
              <a:rPr lang="de-DE" altLang="de-DE" dirty="0"/>
              <a:t>2 Exzellenzcluster</a:t>
            </a:r>
            <a:endParaRPr lang="en-GB" altLang="de-DE" dirty="0"/>
          </a:p>
          <a:p>
            <a:pPr marL="0" indent="0">
              <a:buNone/>
            </a:pPr>
            <a:endParaRPr lang="de-DE" dirty="0"/>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2340987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Studierende auf dem Campus in Stuttgart Stadtmi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840" b="3840"/>
          <a:stretch>
            <a:fillRect/>
          </a:stretch>
        </p:blipFill>
        <p:spPr/>
      </p:pic>
      <p:sp>
        <p:nvSpPr>
          <p:cNvPr id="8" name="Textfeld 4"/>
          <p:cNvSpPr txBox="1">
            <a:spLocks noChangeArrowheads="1"/>
          </p:cNvSpPr>
          <p:nvPr/>
        </p:nvSpPr>
        <p:spPr bwMode="auto">
          <a:xfrm rot="16200000">
            <a:off x="7830945" y="4146044"/>
            <a:ext cx="242080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85000"/>
                  </a:schemeClr>
                </a:solidFill>
              </a:rPr>
              <a:t>Foto: Universität Stuttgart/Uli Regenscheit</a:t>
            </a:r>
          </a:p>
        </p:txBody>
      </p:sp>
      <p:sp>
        <p:nvSpPr>
          <p:cNvPr id="3" name="Titel 2" descr="Internationalität"/>
          <p:cNvSpPr>
            <a:spLocks noGrp="1"/>
          </p:cNvSpPr>
          <p:nvPr>
            <p:ph type="title"/>
          </p:nvPr>
        </p:nvSpPr>
        <p:spPr/>
        <p:txBody>
          <a:bodyPr/>
          <a:lstStyle/>
          <a:p>
            <a:r>
              <a:rPr lang="de-DE" dirty="0"/>
              <a:t>Internationalität</a:t>
            </a:r>
          </a:p>
        </p:txBody>
      </p:sp>
      <p:sp>
        <p:nvSpPr>
          <p:cNvPr id="4" name="Inhaltsplatzhalter 3"/>
          <p:cNvSpPr>
            <a:spLocks noGrp="1"/>
          </p:cNvSpPr>
          <p:nvPr>
            <p:ph sz="half" idx="1"/>
          </p:nvPr>
        </p:nvSpPr>
        <p:spPr/>
        <p:txBody>
          <a:bodyPr/>
          <a:lstStyle/>
          <a:p>
            <a:r>
              <a:rPr lang="de-DE" altLang="de-DE"/>
              <a:t>Rund 4800 </a:t>
            </a:r>
            <a:r>
              <a:rPr lang="de-DE" altLang="de-DE" dirty="0"/>
              <a:t>internationale Studierende</a:t>
            </a:r>
            <a:br>
              <a:rPr lang="de-DE" altLang="de-DE" dirty="0"/>
            </a:br>
            <a:r>
              <a:rPr lang="de-DE" altLang="de-DE" dirty="0"/>
              <a:t>aus mehr als 100 Ländern</a:t>
            </a:r>
          </a:p>
          <a:p>
            <a:r>
              <a:rPr lang="de-DE" altLang="de-DE" dirty="0"/>
              <a:t>Internationales Zentrum für</a:t>
            </a:r>
            <a:br>
              <a:rPr lang="de-DE" altLang="de-DE" dirty="0"/>
            </a:br>
            <a:r>
              <a:rPr lang="de-DE" altLang="de-DE" dirty="0"/>
              <a:t>Kultur- und Technikforschung</a:t>
            </a:r>
          </a:p>
          <a:p>
            <a:r>
              <a:rPr lang="de-DE" altLang="de-DE" dirty="0"/>
              <a:t>Internationale, fremdsprachige Masterstudiengänge</a:t>
            </a:r>
          </a:p>
          <a:p>
            <a:r>
              <a:rPr lang="de-DE" altLang="de-DE" dirty="0"/>
              <a:t>Mehr als 400 Partneruniversitäten</a:t>
            </a:r>
            <a:br>
              <a:rPr lang="de-DE" altLang="de-DE" dirty="0"/>
            </a:br>
            <a:r>
              <a:rPr lang="de-DE" altLang="de-DE" dirty="0"/>
              <a:t>weltweit</a:t>
            </a:r>
          </a:p>
          <a:p>
            <a:pPr marL="0" indent="0">
              <a:buNone/>
            </a:pPr>
            <a:endParaRPr lang="de-DE" dirty="0"/>
          </a:p>
        </p:txBody>
      </p:sp>
      <p:sp>
        <p:nvSpPr>
          <p:cNvPr id="5" name="Fußzeilenplatzhalter 4"/>
          <p:cNvSpPr>
            <a:spLocks noGrp="1"/>
          </p:cNvSpPr>
          <p:nvPr>
            <p:ph type="ftr" sz="quarter" idx="13"/>
          </p:nvPr>
        </p:nvSpPr>
        <p:spPr/>
        <p:txBody>
          <a:bodyPr/>
          <a:lstStyle/>
          <a:p>
            <a:r>
              <a:rPr lang="en-US" dirty="0">
                <a:solidFill>
                  <a:schemeClr val="bg1"/>
                </a:solidFill>
              </a:rPr>
              <a:t>Universität Stuttgart</a:t>
            </a:r>
          </a:p>
        </p:txBody>
      </p:sp>
    </p:spTree>
    <p:extLst>
      <p:ext uri="{BB962C8B-B14F-4D97-AF65-F5344CB8AC3E}">
        <p14:creationId xmlns:p14="http://schemas.microsoft.com/office/powerpoint/2010/main" val="275012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Pavillion, der aus Faserverbundkomponenten gefertigt wurde." title="Faserpavillion"/>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27" b="3127"/>
          <a:stretch>
            <a:fillRect/>
          </a:stretch>
        </p:blipFill>
        <p:spPr/>
      </p:pic>
      <p:sp>
        <p:nvSpPr>
          <p:cNvPr id="10" name="Textfeld 4"/>
          <p:cNvSpPr txBox="1">
            <a:spLocks noChangeArrowheads="1"/>
          </p:cNvSpPr>
          <p:nvPr/>
        </p:nvSpPr>
        <p:spPr bwMode="auto">
          <a:xfrm rot="16200000">
            <a:off x="7934953" y="4289554"/>
            <a:ext cx="2133780"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95000"/>
                  </a:schemeClr>
                </a:solidFill>
              </a:rPr>
              <a:t>Foto: ICD/ITKE University </a:t>
            </a:r>
            <a:r>
              <a:rPr lang="de-DE" altLang="de-DE" sz="800" b="0" dirty="0" err="1">
                <a:solidFill>
                  <a:schemeClr val="bg1">
                    <a:lumMod val="95000"/>
                  </a:schemeClr>
                </a:solidFill>
              </a:rPr>
              <a:t>of</a:t>
            </a:r>
            <a:r>
              <a:rPr lang="de-DE" altLang="de-DE" sz="800" b="0" dirty="0">
                <a:solidFill>
                  <a:schemeClr val="bg1">
                    <a:lumMod val="95000"/>
                  </a:schemeClr>
                </a:solidFill>
              </a:rPr>
              <a:t> Stuttgart</a:t>
            </a:r>
          </a:p>
        </p:txBody>
      </p:sp>
      <p:sp>
        <p:nvSpPr>
          <p:cNvPr id="3" name="Titel 2" descr="Vision: Stuttgarter Weg"/>
          <p:cNvSpPr>
            <a:spLocks noGrp="1"/>
          </p:cNvSpPr>
          <p:nvPr>
            <p:ph type="title"/>
          </p:nvPr>
        </p:nvSpPr>
        <p:spPr/>
        <p:txBody>
          <a:bodyPr/>
          <a:lstStyle/>
          <a:p>
            <a:r>
              <a:rPr lang="de-DE" dirty="0"/>
              <a:t>Vision: Stuttgarter Weg </a:t>
            </a:r>
          </a:p>
        </p:txBody>
      </p:sp>
      <p:sp>
        <p:nvSpPr>
          <p:cNvPr id="4" name="Inhaltsplatzhalter 3"/>
          <p:cNvSpPr>
            <a:spLocks noGrp="1"/>
          </p:cNvSpPr>
          <p:nvPr>
            <p:ph sz="half" idx="1"/>
          </p:nvPr>
        </p:nvSpPr>
        <p:spPr/>
        <p:txBody>
          <a:bodyPr/>
          <a:lstStyle/>
          <a:p>
            <a:pPr marL="0" indent="0">
              <a:buNone/>
            </a:pPr>
            <a:r>
              <a:rPr lang="de-DE" altLang="de-DE" dirty="0"/>
              <a:t>Wir sind Vordenker für die Themen</a:t>
            </a:r>
            <a:br>
              <a:rPr lang="de-DE" altLang="de-DE" dirty="0"/>
            </a:br>
            <a:r>
              <a:rPr lang="de-DE" altLang="de-DE" dirty="0"/>
              <a:t>der Zukunft auf dem Stuttgarter Weg</a:t>
            </a:r>
            <a:br>
              <a:rPr lang="de-DE" altLang="de-DE" dirty="0"/>
            </a:br>
            <a:r>
              <a:rPr lang="de-DE" altLang="de-DE" dirty="0"/>
              <a:t>der integrierten interdisziplinären</a:t>
            </a:r>
            <a:br>
              <a:rPr lang="de-DE" altLang="de-DE" dirty="0"/>
            </a:br>
            <a:r>
              <a:rPr lang="de-DE" altLang="de-DE" dirty="0"/>
              <a:t>Forschung und Lehre.</a:t>
            </a:r>
          </a:p>
          <a:p>
            <a:pPr marL="0" indent="0">
              <a:buNone/>
            </a:pPr>
            <a:r>
              <a:rPr lang="de-DE" altLang="de-DE" dirty="0"/>
              <a:t>Als Stuttgarter Weg eröffnet die Zusammenarbeit der komplementären Fachdisziplinen einzigartige Möglich-</a:t>
            </a:r>
            <a:br>
              <a:rPr lang="de-DE" altLang="de-DE" dirty="0"/>
            </a:br>
            <a:r>
              <a:rPr lang="de-DE" altLang="de-DE" dirty="0"/>
              <a:t>keiten, neue Fragen zu stellen und gemeinsam Antworten zu entwickeln.</a:t>
            </a:r>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110628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ildplatzhalter 10" descr="Ein Kompass"/>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6585" b="6585"/>
          <a:stretch>
            <a:fillRect/>
          </a:stretch>
        </p:blipFill>
        <p:spPr/>
      </p:pic>
      <p:sp>
        <p:nvSpPr>
          <p:cNvPr id="9" name="Textfeld 4"/>
          <p:cNvSpPr txBox="1">
            <a:spLocks noChangeArrowheads="1"/>
          </p:cNvSpPr>
          <p:nvPr/>
        </p:nvSpPr>
        <p:spPr bwMode="auto">
          <a:xfrm rot="16200000">
            <a:off x="8268020"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75000"/>
                  </a:schemeClr>
                </a:solidFill>
              </a:rPr>
              <a:t>Foto: </a:t>
            </a:r>
            <a:r>
              <a:rPr lang="de-DE" altLang="de-DE" sz="800" b="0" dirty="0" err="1">
                <a:solidFill>
                  <a:schemeClr val="bg1">
                    <a:lumMod val="75000"/>
                  </a:schemeClr>
                </a:solidFill>
              </a:rPr>
              <a:t>benvenuto</a:t>
            </a:r>
            <a:r>
              <a:rPr lang="de-DE" altLang="de-DE" sz="800" b="0" dirty="0">
                <a:solidFill>
                  <a:schemeClr val="bg1">
                    <a:lumMod val="75000"/>
                  </a:schemeClr>
                </a:solidFill>
              </a:rPr>
              <a:t> / photocase.de</a:t>
            </a:r>
          </a:p>
        </p:txBody>
      </p:sp>
      <p:sp>
        <p:nvSpPr>
          <p:cNvPr id="3" name="Titel 2" descr="Strategische Ziele"/>
          <p:cNvSpPr>
            <a:spLocks noGrp="1"/>
          </p:cNvSpPr>
          <p:nvPr>
            <p:ph type="title"/>
          </p:nvPr>
        </p:nvSpPr>
        <p:spPr/>
        <p:txBody>
          <a:bodyPr/>
          <a:lstStyle/>
          <a:p>
            <a:r>
              <a:rPr lang="de-DE" dirty="0"/>
              <a:t>Strategische Ziele</a:t>
            </a:r>
          </a:p>
        </p:txBody>
      </p:sp>
      <p:sp>
        <p:nvSpPr>
          <p:cNvPr id="4" name="Inhaltsplatzhalter 3"/>
          <p:cNvSpPr>
            <a:spLocks noGrp="1"/>
          </p:cNvSpPr>
          <p:nvPr>
            <p:ph sz="half" idx="1"/>
          </p:nvPr>
        </p:nvSpPr>
        <p:spPr/>
        <p:txBody>
          <a:bodyPr/>
          <a:lstStyle/>
          <a:p>
            <a:r>
              <a:rPr lang="de-DE" altLang="de-DE" sz="1400" dirty="0"/>
              <a:t>Vernetzte Disziplinen (Stuttgarter Weg)</a:t>
            </a:r>
          </a:p>
          <a:p>
            <a:r>
              <a:rPr lang="de-DE" altLang="de-DE" sz="1400" dirty="0"/>
              <a:t>Weltweit anerkannte Forschungsuniversität</a:t>
            </a:r>
          </a:p>
          <a:p>
            <a:r>
              <a:rPr lang="de-DE" altLang="de-DE" sz="1400" dirty="0"/>
              <a:t>Attraktiv für Studierende</a:t>
            </a:r>
          </a:p>
          <a:p>
            <a:r>
              <a:rPr lang="de-DE" altLang="de-DE" sz="1400" dirty="0"/>
              <a:t>Zuverlässiger Partner für Wissens- und Technologietransfer</a:t>
            </a:r>
          </a:p>
          <a:p>
            <a:r>
              <a:rPr lang="de-DE" altLang="de-DE" sz="1400" dirty="0"/>
              <a:t>Verlässlicher Arbeitgeber</a:t>
            </a:r>
          </a:p>
          <a:p>
            <a:r>
              <a:rPr lang="de-DE" altLang="de-DE" sz="1400" dirty="0"/>
              <a:t>International engagiert und vernetzt</a:t>
            </a:r>
          </a:p>
          <a:p>
            <a:r>
              <a:rPr lang="de-DE" altLang="de-DE" sz="1400" dirty="0"/>
              <a:t>Aktiv für eine nachhaltige Entwicklung</a:t>
            </a:r>
          </a:p>
        </p:txBody>
      </p:sp>
      <p:sp>
        <p:nvSpPr>
          <p:cNvPr id="2" name="Fußzeilenplatzhalter 1"/>
          <p:cNvSpPr>
            <a:spLocks noGrp="1"/>
          </p:cNvSpPr>
          <p:nvPr>
            <p:ph type="ftr" sz="quarter" idx="13"/>
          </p:nvPr>
        </p:nvSpPr>
        <p:spPr/>
        <p:txBody>
          <a:bodyPr/>
          <a:lstStyle/>
          <a:p>
            <a:r>
              <a:rPr lang="de-DE"/>
              <a:t>Universität Stuttgart</a:t>
            </a:r>
            <a:endParaRPr lang="de-DE" dirty="0"/>
          </a:p>
        </p:txBody>
      </p:sp>
    </p:spTree>
    <p:extLst>
      <p:ext uri="{BB962C8B-B14F-4D97-AF65-F5344CB8AC3E}">
        <p14:creationId xmlns:p14="http://schemas.microsoft.com/office/powerpoint/2010/main" val="157036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6" descr="Eine Bergkette"/>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102" b="3102"/>
          <a:stretch>
            <a:fillRect/>
          </a:stretch>
        </p:blipFill>
        <p:spPr/>
      </p:pic>
      <p:sp>
        <p:nvSpPr>
          <p:cNvPr id="10" name="Textfeld 4"/>
          <p:cNvSpPr txBox="1">
            <a:spLocks noChangeArrowheads="1"/>
          </p:cNvSpPr>
          <p:nvPr/>
        </p:nvSpPr>
        <p:spPr bwMode="auto">
          <a:xfrm rot="16200000">
            <a:off x="8268021" y="4622622"/>
            <a:ext cx="1467644"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200" b="1">
                <a:solidFill>
                  <a:srgbClr val="1F3A45"/>
                </a:solidFill>
                <a:latin typeface="Arial" charset="0"/>
                <a:ea typeface="ＭＳ Ｐゴシック" pitchFamily="124" charset="-128"/>
              </a:defRPr>
            </a:lvl1pPr>
            <a:lvl2pPr marL="742950" indent="-285750" eaLnBrk="0" hangingPunct="0">
              <a:defRPr sz="2200" b="1">
                <a:solidFill>
                  <a:srgbClr val="1F3A45"/>
                </a:solidFill>
                <a:latin typeface="Arial" charset="0"/>
                <a:ea typeface="ＭＳ Ｐゴシック" pitchFamily="124" charset="-128"/>
              </a:defRPr>
            </a:lvl2pPr>
            <a:lvl3pPr marL="1143000" indent="-228600" eaLnBrk="0" hangingPunct="0">
              <a:defRPr sz="2200" b="1">
                <a:solidFill>
                  <a:srgbClr val="1F3A45"/>
                </a:solidFill>
                <a:latin typeface="Arial" charset="0"/>
                <a:ea typeface="ＭＳ Ｐゴシック" pitchFamily="124" charset="-128"/>
              </a:defRPr>
            </a:lvl3pPr>
            <a:lvl4pPr marL="1600200" indent="-228600" eaLnBrk="0" hangingPunct="0">
              <a:defRPr sz="2200" b="1">
                <a:solidFill>
                  <a:srgbClr val="1F3A45"/>
                </a:solidFill>
                <a:latin typeface="Arial" charset="0"/>
                <a:ea typeface="ＭＳ Ｐゴシック" pitchFamily="124" charset="-128"/>
              </a:defRPr>
            </a:lvl4pPr>
            <a:lvl5pPr marL="2057400" indent="-228600" eaLnBrk="0" hangingPunct="0">
              <a:defRPr sz="2200" b="1">
                <a:solidFill>
                  <a:srgbClr val="1F3A45"/>
                </a:solidFill>
                <a:latin typeface="Arial" charset="0"/>
                <a:ea typeface="ＭＳ Ｐゴシック" pitchFamily="124" charset="-128"/>
              </a:defRPr>
            </a:lvl5pPr>
            <a:lvl6pPr marL="2514600" indent="-228600" eaLnBrk="0" fontAlgn="base" hangingPunct="0">
              <a:spcBef>
                <a:spcPct val="0"/>
              </a:spcBef>
              <a:spcAft>
                <a:spcPct val="0"/>
              </a:spcAft>
              <a:defRPr sz="2200" b="1">
                <a:solidFill>
                  <a:srgbClr val="1F3A45"/>
                </a:solidFill>
                <a:latin typeface="Arial" charset="0"/>
                <a:ea typeface="ＭＳ Ｐゴシック" pitchFamily="124" charset="-128"/>
              </a:defRPr>
            </a:lvl6pPr>
            <a:lvl7pPr marL="2971800" indent="-228600" eaLnBrk="0" fontAlgn="base" hangingPunct="0">
              <a:spcBef>
                <a:spcPct val="0"/>
              </a:spcBef>
              <a:spcAft>
                <a:spcPct val="0"/>
              </a:spcAft>
              <a:defRPr sz="2200" b="1">
                <a:solidFill>
                  <a:srgbClr val="1F3A45"/>
                </a:solidFill>
                <a:latin typeface="Arial" charset="0"/>
                <a:ea typeface="ＭＳ Ｐゴシック" pitchFamily="124" charset="-128"/>
              </a:defRPr>
            </a:lvl7pPr>
            <a:lvl8pPr marL="3429000" indent="-228600" eaLnBrk="0" fontAlgn="base" hangingPunct="0">
              <a:spcBef>
                <a:spcPct val="0"/>
              </a:spcBef>
              <a:spcAft>
                <a:spcPct val="0"/>
              </a:spcAft>
              <a:defRPr sz="2200" b="1">
                <a:solidFill>
                  <a:srgbClr val="1F3A45"/>
                </a:solidFill>
                <a:latin typeface="Arial" charset="0"/>
                <a:ea typeface="ＭＳ Ｐゴシック" pitchFamily="124" charset="-128"/>
              </a:defRPr>
            </a:lvl8pPr>
            <a:lvl9pPr marL="3886200" indent="-228600" eaLnBrk="0" fontAlgn="base" hangingPunct="0">
              <a:spcBef>
                <a:spcPct val="0"/>
              </a:spcBef>
              <a:spcAft>
                <a:spcPct val="0"/>
              </a:spcAft>
              <a:defRPr sz="2200" b="1">
                <a:solidFill>
                  <a:srgbClr val="1F3A45"/>
                </a:solidFill>
                <a:latin typeface="Arial" charset="0"/>
                <a:ea typeface="ＭＳ Ｐゴシック" pitchFamily="124" charset="-128"/>
              </a:defRPr>
            </a:lvl9pPr>
          </a:lstStyle>
          <a:p>
            <a:pPr eaLnBrk="1" hangingPunct="1">
              <a:defRPr/>
            </a:pPr>
            <a:r>
              <a:rPr lang="de-DE" altLang="de-DE" sz="800" b="0" dirty="0">
                <a:solidFill>
                  <a:schemeClr val="bg1">
                    <a:lumMod val="65000"/>
                  </a:schemeClr>
                </a:solidFill>
              </a:rPr>
              <a:t>Foto: sinnlos88 / photocase.de</a:t>
            </a:r>
          </a:p>
        </p:txBody>
      </p:sp>
      <p:sp>
        <p:nvSpPr>
          <p:cNvPr id="3" name="Titel 2" descr="Forschung: Profilbereiche"/>
          <p:cNvSpPr>
            <a:spLocks noGrp="1"/>
          </p:cNvSpPr>
          <p:nvPr>
            <p:ph type="title"/>
          </p:nvPr>
        </p:nvSpPr>
        <p:spPr/>
        <p:txBody>
          <a:bodyPr/>
          <a:lstStyle/>
          <a:p>
            <a:r>
              <a:rPr lang="de-DE" dirty="0"/>
              <a:t>Forschung: </a:t>
            </a:r>
            <a:br>
              <a:rPr lang="de-DE" dirty="0"/>
            </a:br>
            <a:r>
              <a:rPr lang="de-DE" dirty="0"/>
              <a:t>Strategische Profilbereiche</a:t>
            </a:r>
          </a:p>
        </p:txBody>
      </p:sp>
      <p:sp>
        <p:nvSpPr>
          <p:cNvPr id="4" name="Inhaltsplatzhalter 3"/>
          <p:cNvSpPr>
            <a:spLocks noGrp="1"/>
          </p:cNvSpPr>
          <p:nvPr>
            <p:ph sz="half" idx="1"/>
          </p:nvPr>
        </p:nvSpPr>
        <p:spPr/>
        <p:txBody>
          <a:bodyPr/>
          <a:lstStyle/>
          <a:p>
            <a:r>
              <a:rPr lang="en-US" dirty="0"/>
              <a:t>Aerospace Technologies</a:t>
            </a:r>
          </a:p>
          <a:p>
            <a:r>
              <a:rPr lang="en-US" dirty="0"/>
              <a:t>Architecture and Adaptive Buildings</a:t>
            </a:r>
          </a:p>
          <a:p>
            <a:r>
              <a:rPr lang="en-US" dirty="0"/>
              <a:t>Biomedical Systems and Robotics for Health </a:t>
            </a:r>
          </a:p>
          <a:p>
            <a:r>
              <a:rPr lang="de-DE" altLang="de-DE" dirty="0"/>
              <a:t>Digital Humanities</a:t>
            </a:r>
          </a:p>
          <a:p>
            <a:r>
              <a:rPr lang="en-US" dirty="0"/>
              <a:t>Production Technologies </a:t>
            </a:r>
          </a:p>
          <a:p>
            <a:r>
              <a:rPr lang="en-US" dirty="0"/>
              <a:t>Quantum Technologies</a:t>
            </a:r>
            <a:endParaRPr lang="de-DE" altLang="de-DE" dirty="0"/>
          </a:p>
          <a:p>
            <a:r>
              <a:rPr lang="de-DE" altLang="de-DE" dirty="0"/>
              <a:t>Simulation Science</a:t>
            </a:r>
          </a:p>
        </p:txBody>
      </p:sp>
      <p:sp>
        <p:nvSpPr>
          <p:cNvPr id="2" name="Fußzeilenplatzhalter 1"/>
          <p:cNvSpPr>
            <a:spLocks noGrp="1"/>
          </p:cNvSpPr>
          <p:nvPr>
            <p:ph type="ftr" sz="quarter" idx="13"/>
          </p:nvPr>
        </p:nvSpPr>
        <p:spPr/>
        <p:txBody>
          <a:bodyPr/>
          <a:lstStyle/>
          <a:p>
            <a:r>
              <a:rPr lang="de-DE" dirty="0">
                <a:solidFill>
                  <a:schemeClr val="bg1"/>
                </a:solidFill>
              </a:rPr>
              <a:t>Universität Stuttgart</a:t>
            </a:r>
          </a:p>
        </p:txBody>
      </p:sp>
    </p:spTree>
    <p:extLst>
      <p:ext uri="{BB962C8B-B14F-4D97-AF65-F5344CB8AC3E}">
        <p14:creationId xmlns:p14="http://schemas.microsoft.com/office/powerpoint/2010/main" val="3752652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e-DE" dirty="0"/>
              <a:t>Forschung: Strategische Profilbereiche (1/3)</a:t>
            </a:r>
          </a:p>
        </p:txBody>
      </p:sp>
      <p:sp>
        <p:nvSpPr>
          <p:cNvPr id="9" name="Textplatzhalter 8"/>
          <p:cNvSpPr>
            <a:spLocks noGrp="1"/>
          </p:cNvSpPr>
          <p:nvPr>
            <p:ph type="body" sz="quarter" idx="16"/>
          </p:nvPr>
        </p:nvSpPr>
        <p:spPr/>
        <p:txBody>
          <a:bodyPr/>
          <a:lstStyle/>
          <a:p>
            <a:r>
              <a:rPr lang="en-US" b="1" dirty="0"/>
              <a:t>Aerospace Technologies: </a:t>
            </a:r>
            <a:r>
              <a:rPr lang="en-US" dirty="0"/>
              <a:t>Dieser </a:t>
            </a:r>
            <a:r>
              <a:rPr lang="en-US" dirty="0" err="1"/>
              <a:t>Profilbereich</a:t>
            </a:r>
            <a:r>
              <a:rPr lang="de-DE" dirty="0"/>
              <a:t> gilt als wichtiger und weit über disziplinäre Grenzen verzweigter Technologieschrittmacher und ist untrennbar mit unserer modernen und mobilen Informations-, Kommunikations- und Wissensgesellschaft verbunden.</a:t>
            </a:r>
          </a:p>
        </p:txBody>
      </p:sp>
      <p:pic>
        <p:nvPicPr>
          <p:cNvPr id="14" name="Bildplatzhalter 13" descr="Ein weißes Elektroflugzeug mit der Aufschrift 'e-Genius hybrid' fliegt vor einer beeindruckenden Bergkulisse mit schneebedeckten Gipfeln und grünen Berghängen."/>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96" b="96"/>
          <a:stretch>
            <a:fillRect/>
          </a:stretch>
        </p:blipFill>
        <p:spPr/>
      </p:pic>
      <p:sp>
        <p:nvSpPr>
          <p:cNvPr id="24" name="Textfeld 23"/>
          <p:cNvSpPr txBox="1"/>
          <p:nvPr/>
        </p:nvSpPr>
        <p:spPr>
          <a:xfrm>
            <a:off x="510450" y="2064774"/>
            <a:ext cx="1371600" cy="104271"/>
          </a:xfrm>
          <a:prstGeom prst="rect">
            <a:avLst/>
          </a:prstGeom>
          <a:noFill/>
        </p:spPr>
        <p:txBody>
          <a:bodyPr wrap="square" lIns="0" tIns="0" rIns="0" bIns="0" rtlCol="0">
            <a:noAutofit/>
          </a:bodyPr>
          <a:lstStyle/>
          <a:p>
            <a:pPr>
              <a:buClr>
                <a:schemeClr val="accent1"/>
              </a:buClr>
            </a:pPr>
            <a:r>
              <a:rPr lang="en-US" sz="620" dirty="0">
                <a:solidFill>
                  <a:schemeClr val="bg1">
                    <a:lumMod val="85000"/>
                  </a:schemeClr>
                </a:solidFill>
              </a:rPr>
              <a:t>Photo: ICD/ITKE University of Stuttgart</a:t>
            </a:r>
          </a:p>
        </p:txBody>
      </p:sp>
      <p:sp>
        <p:nvSpPr>
          <p:cNvPr id="11" name="Textplatzhalter 10"/>
          <p:cNvSpPr>
            <a:spLocks noGrp="1"/>
          </p:cNvSpPr>
          <p:nvPr>
            <p:ph type="body" sz="quarter" idx="22"/>
          </p:nvPr>
        </p:nvSpPr>
        <p:spPr>
          <a:xfrm>
            <a:off x="2144110" y="2706910"/>
            <a:ext cx="5837840" cy="818802"/>
          </a:xfrm>
        </p:spPr>
        <p:txBody>
          <a:bodyPr/>
          <a:lstStyle/>
          <a:p>
            <a:r>
              <a:rPr lang="en-US" b="1" dirty="0"/>
              <a:t>Architecture and Adaptive Buildings: </a:t>
            </a:r>
            <a:r>
              <a:rPr lang="de-DE" dirty="0"/>
              <a:t>Rapide Urbanisierung, enormer Baubedarf, immenser Ressourcenverbrauch und mangelnde Produktivität im Bauwesen sind die Herausforderungen, die dieser Profilberiech adressiert</a:t>
            </a:r>
            <a:r>
              <a:rPr lang="en-US" dirty="0"/>
              <a:t>.</a:t>
            </a:r>
            <a:endParaRPr lang="de-DE" dirty="0"/>
          </a:p>
        </p:txBody>
      </p:sp>
      <p:pic>
        <p:nvPicPr>
          <p:cNvPr id="4" name="Bildplatzhalter 3" descr="Eine moderne, kuppelförmige Holzstruktur mit großen verglasten Eingängen, die von innen beleuchtet ist, steht in einem abendlichen Setting. Im Hintergrund sind ein Gebäude und Bäume zu sehen, während der Himmel von Wolken bedeckt ist."/>
          <p:cNvPicPr>
            <a:picLocks noGrp="1" noChangeAspect="1"/>
          </p:cNvPicPr>
          <p:nvPr>
            <p:ph type="pic" sz="quarter" idx="21"/>
          </p:nvPr>
        </p:nvPicPr>
        <p:blipFill>
          <a:blip r:embed="rId4">
            <a:extLst>
              <a:ext uri="{28A0092B-C50C-407E-A947-70E740481C1C}">
                <a14:useLocalDpi xmlns:a14="http://schemas.microsoft.com/office/drawing/2010/main" val="0"/>
              </a:ext>
            </a:extLst>
          </a:blip>
          <a:stretch>
            <a:fillRect/>
          </a:stretch>
        </p:blipFill>
        <p:spPr>
          <a:xfrm>
            <a:off x="477545" y="2576311"/>
            <a:ext cx="1437410" cy="1080000"/>
          </a:xfrm>
        </p:spPr>
      </p:pic>
      <p:sp>
        <p:nvSpPr>
          <p:cNvPr id="12" name="Textfeld 11"/>
          <p:cNvSpPr txBox="1"/>
          <p:nvPr/>
        </p:nvSpPr>
        <p:spPr>
          <a:xfrm>
            <a:off x="510449" y="3436861"/>
            <a:ext cx="1371601" cy="235853"/>
          </a:xfrm>
          <a:prstGeom prst="rect">
            <a:avLst/>
          </a:prstGeom>
          <a:noFill/>
        </p:spPr>
        <p:txBody>
          <a:bodyPr wrap="square" lIns="0" tIns="0" rIns="0" bIns="0" rtlCol="0">
            <a:noAutofit/>
          </a:bodyPr>
          <a:lstStyle/>
          <a:p>
            <a:pPr>
              <a:buClr>
                <a:schemeClr val="accent1"/>
              </a:buClr>
            </a:pPr>
            <a:r>
              <a:rPr lang="de-DE" sz="700" dirty="0">
                <a:solidFill>
                  <a:schemeClr val="bg1">
                    <a:lumMod val="75000"/>
                  </a:schemeClr>
                </a:solidFill>
              </a:rPr>
              <a:t>Foto: Universität Stuttgart/</a:t>
            </a:r>
          </a:p>
          <a:p>
            <a:pPr>
              <a:buClr>
                <a:schemeClr val="accent1"/>
              </a:buClr>
            </a:pPr>
            <a:r>
              <a:rPr lang="de-DE" sz="700" dirty="0">
                <a:solidFill>
                  <a:schemeClr val="bg1">
                    <a:lumMod val="75000"/>
                  </a:schemeClr>
                </a:solidFill>
              </a:rPr>
              <a:t>Roland Halbe</a:t>
            </a:r>
          </a:p>
          <a:p>
            <a:pPr>
              <a:buClr>
                <a:schemeClr val="accent1"/>
              </a:buClr>
            </a:pPr>
            <a:endParaRPr lang="de-DE" sz="700" dirty="0">
              <a:solidFill>
                <a:schemeClr val="bg1">
                  <a:lumMod val="75000"/>
                </a:schemeClr>
              </a:solidFill>
            </a:endParaRPr>
          </a:p>
        </p:txBody>
      </p:sp>
      <p:sp>
        <p:nvSpPr>
          <p:cNvPr id="13" name="Textplatzhalter 12"/>
          <p:cNvSpPr>
            <a:spLocks noGrp="1"/>
          </p:cNvSpPr>
          <p:nvPr>
            <p:ph type="body" sz="quarter" idx="24"/>
          </p:nvPr>
        </p:nvSpPr>
        <p:spPr>
          <a:xfrm>
            <a:off x="2144111" y="4235065"/>
            <a:ext cx="5837839" cy="818802"/>
          </a:xfrm>
        </p:spPr>
        <p:txBody>
          <a:bodyPr/>
          <a:lstStyle/>
          <a:p>
            <a:r>
              <a:rPr lang="en-US" b="1" dirty="0"/>
              <a:t>Biomedical Systems and Robotics for Health:</a:t>
            </a:r>
            <a:r>
              <a:rPr lang="de-DE" dirty="0"/>
              <a:t> Die Verschmelzung von Biowissenschaften und Ingenieurwissenschaften ist der Schlüssel zu einer radikalen Verbesserung der biomedizinischen Forschung und der Technologien im Gesundheitswesen.</a:t>
            </a:r>
          </a:p>
        </p:txBody>
      </p:sp>
      <p:pic>
        <p:nvPicPr>
          <p:cNvPr id="10" name="Bildplatzhalter 9" descr="Mikroskop-Aufnahme einer Zellstruktur."/>
          <p:cNvPicPr>
            <a:picLocks noGrp="1" noChangeAspect="1"/>
          </p:cNvPicPr>
          <p:nvPr>
            <p:ph type="pic" sz="quarter" idx="23"/>
          </p:nvPr>
        </p:nvPicPr>
        <p:blipFill>
          <a:blip r:embed="rId5">
            <a:extLst>
              <a:ext uri="{28A0092B-C50C-407E-A947-70E740481C1C}">
                <a14:useLocalDpi xmlns:a14="http://schemas.microsoft.com/office/drawing/2010/main" val="0"/>
              </a:ext>
            </a:extLst>
          </a:blip>
          <a:stretch>
            <a:fillRect/>
          </a:stretch>
        </p:blipFill>
        <p:spPr>
          <a:xfrm>
            <a:off x="477545" y="4007159"/>
            <a:ext cx="1437410" cy="1080000"/>
          </a:xfrm>
        </p:spPr>
      </p:pic>
      <p:sp>
        <p:nvSpPr>
          <p:cNvPr id="26" name="Textfeld 25"/>
          <p:cNvSpPr txBox="1"/>
          <p:nvPr/>
        </p:nvSpPr>
        <p:spPr>
          <a:xfrm>
            <a:off x="510448" y="4956560"/>
            <a:ext cx="1493281" cy="194614"/>
          </a:xfrm>
          <a:prstGeom prst="rect">
            <a:avLst/>
          </a:prstGeom>
          <a:noFill/>
        </p:spPr>
        <p:txBody>
          <a:bodyPr wrap="square" lIns="0" tIns="0" rIns="0" bIns="0" rtlCol="0">
            <a:noAutofit/>
          </a:bodyPr>
          <a:lstStyle/>
          <a:p>
            <a:pPr>
              <a:buClr>
                <a:schemeClr val="accent1"/>
              </a:buClr>
            </a:pPr>
            <a:r>
              <a:rPr lang="de-DE" sz="700" dirty="0">
                <a:solidFill>
                  <a:schemeClr val="bg1">
                    <a:lumMod val="85000"/>
                  </a:schemeClr>
                </a:solidFill>
              </a:rPr>
              <a:t>Foto: Universität Stuttgart (SRCSB)</a:t>
            </a:r>
          </a:p>
        </p:txBody>
      </p:sp>
      <p:sp>
        <p:nvSpPr>
          <p:cNvPr id="6" name="Fußzeilenplatzhalter 5"/>
          <p:cNvSpPr>
            <a:spLocks noGrp="1"/>
          </p:cNvSpPr>
          <p:nvPr>
            <p:ph type="ftr" sz="quarter" idx="11"/>
          </p:nvPr>
        </p:nvSpPr>
        <p:spPr/>
        <p:txBody>
          <a:bodyPr/>
          <a:lstStyle/>
          <a:p>
            <a:r>
              <a:rPr lang="en-US" dirty="0"/>
              <a:t>Universität Stuttgart</a:t>
            </a:r>
          </a:p>
        </p:txBody>
      </p:sp>
    </p:spTree>
    <p:extLst>
      <p:ext uri="{BB962C8B-B14F-4D97-AF65-F5344CB8AC3E}">
        <p14:creationId xmlns:p14="http://schemas.microsoft.com/office/powerpoint/2010/main" val="390796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ASTER IMAGE_Uni_Stuttgart">
  <a:themeElements>
    <a:clrScheme name="UNI COLOR">
      <a:dk1>
        <a:srgbClr val="3E444C"/>
      </a:dk1>
      <a:lt1>
        <a:sysClr val="window" lastClr="FFFFFF"/>
      </a:lt1>
      <a:dk2>
        <a:srgbClr val="000000"/>
      </a:dk2>
      <a:lt2>
        <a:srgbClr val="9F9998"/>
      </a:lt2>
      <a:accent1>
        <a:srgbClr val="00BEFF"/>
      </a:accent1>
      <a:accent2>
        <a:srgbClr val="00519E"/>
      </a:accent2>
      <a:accent3>
        <a:srgbClr val="3E444C"/>
      </a:accent3>
      <a:accent4>
        <a:srgbClr val="7DC6EA"/>
      </a:accent4>
      <a:accent5>
        <a:srgbClr val="9F9998"/>
      </a:accent5>
      <a:accent6>
        <a:srgbClr val="FFD500"/>
      </a:accent6>
      <a:hlink>
        <a:srgbClr val="00BEFF"/>
      </a:hlink>
      <a:folHlink>
        <a:srgbClr val="3E444C"/>
      </a:folHlink>
    </a:clrScheme>
    <a:fontScheme name="Universitaet_Stuttgart_Fon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179388" indent="-179388">
          <a:buClr>
            <a:schemeClr val="accent1"/>
          </a:buClr>
          <a:buFont typeface="Arial" panose="020B0604020202020204" pitchFamily="34" charset="0"/>
          <a:buChar char="•"/>
          <a:defRPr sz="1600" dirty="0" smtClean="0"/>
        </a:defPPr>
      </a:lstStyle>
    </a:txDef>
  </a:objectDefaults>
  <a:extraClrSchemeLst/>
  <a:extLst>
    <a:ext uri="{05A4C25C-085E-4340-85A3-A5531E510DB2}">
      <thm15:themeFamily xmlns:thm15="http://schemas.microsoft.com/office/thememl/2012/main" name="UNI Vorlage D_16zu10_2016 FINAL.pptx" id="{8DB6FAF9-6A4F-4D75-A683-D48AEF9AAE50}" vid="{57EAAEE8-FD76-4127-9847-2D51CF0FFF07}"/>
    </a:ext>
  </a:extLst>
</a:theme>
</file>

<file path=ppt/theme/theme2.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Universität Stuttgart Version 2">
      <a:dk1>
        <a:srgbClr val="323232"/>
      </a:dk1>
      <a:lt1>
        <a:sysClr val="window" lastClr="FFFFFF"/>
      </a:lt1>
      <a:dk2>
        <a:srgbClr val="000000"/>
      </a:dk2>
      <a:lt2>
        <a:srgbClr val="9F9998"/>
      </a:lt2>
      <a:accent1>
        <a:srgbClr val="00BEFF"/>
      </a:accent1>
      <a:accent2>
        <a:srgbClr val="004191"/>
      </a:accent2>
      <a:accent3>
        <a:srgbClr val="323232"/>
      </a:accent3>
      <a:accent4>
        <a:srgbClr val="7DC6EA"/>
      </a:accent4>
      <a:accent5>
        <a:srgbClr val="9F9998"/>
      </a:accent5>
      <a:accent6>
        <a:srgbClr val="FFD500"/>
      </a:accent6>
      <a:hlink>
        <a:srgbClr val="00BEFF"/>
      </a:hlink>
      <a:folHlink>
        <a:srgbClr val="524D4D"/>
      </a:folHlink>
    </a:clrScheme>
    <a:fontScheme name="Universität Stuttgar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2040</Words>
  <Application>Microsoft Office PowerPoint</Application>
  <PresentationFormat>Bildschirmpräsentation (16:10)</PresentationFormat>
  <Paragraphs>328</Paragraphs>
  <Slides>38</Slides>
  <Notes>38</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38</vt:i4>
      </vt:variant>
    </vt:vector>
  </HeadingPairs>
  <TitlesOfParts>
    <vt:vector size="41" baseType="lpstr">
      <vt:lpstr>Arial</vt:lpstr>
      <vt:lpstr>Univers LT W01 45 Light</vt:lpstr>
      <vt:lpstr>MASTER IMAGE_Uni_Stuttgart</vt:lpstr>
      <vt:lpstr>Universität Stuttgart</vt:lpstr>
      <vt:lpstr>Auf einen Blick</vt:lpstr>
      <vt:lpstr>Profil</vt:lpstr>
      <vt:lpstr>Eckdaten</vt:lpstr>
      <vt:lpstr>Internationalität</vt:lpstr>
      <vt:lpstr>Vision: Stuttgarter Weg </vt:lpstr>
      <vt:lpstr>Strategische Ziele</vt:lpstr>
      <vt:lpstr>Forschung:  Strategische Profilbereiche</vt:lpstr>
      <vt:lpstr>Forschung: Strategische Profilbereiche (1/3)</vt:lpstr>
      <vt:lpstr>Forschung: Strategische Profilbereiche (2/3)</vt:lpstr>
      <vt:lpstr>Forschung: Strategische Profilbereiche (3/3)</vt:lpstr>
      <vt:lpstr>Exzellenzstrategie: Die beiden Exzellenzcluster</vt:lpstr>
      <vt:lpstr>Daten-integrierte Simulationswissenschaft</vt:lpstr>
      <vt:lpstr>Integratives computerbasiertes Planen und Bauen für die Architektur</vt:lpstr>
      <vt:lpstr>Weitere Highlights</vt:lpstr>
      <vt:lpstr>Cyber Valley</vt:lpstr>
      <vt:lpstr>Internationale Bauausstellung – IBA 2027</vt:lpstr>
      <vt:lpstr>InnovationsCampus Mobilität der Zukunft (ICM)</vt:lpstr>
      <vt:lpstr>Quantentechnologie</vt:lpstr>
      <vt:lpstr>Visual Computing</vt:lpstr>
      <vt:lpstr>Produktionstechnik</vt:lpstr>
      <vt:lpstr>ARENA2036 – Cooperative Research Campus</vt:lpstr>
      <vt:lpstr>Gauss Center for Supercomputing</vt:lpstr>
      <vt:lpstr>Visualization Research Center University of Stuttgart (VISUS)</vt:lpstr>
      <vt:lpstr>Raumfahrtzentrum Baden-Württemberg (RZBW)</vt:lpstr>
      <vt:lpstr>VEGAS</vt:lpstr>
      <vt:lpstr>„ArchiNeering“</vt:lpstr>
      <vt:lpstr>IZKT</vt:lpstr>
      <vt:lpstr>Jenseits des  offiziellen Lehrplans</vt:lpstr>
      <vt:lpstr>Rennteam</vt:lpstr>
      <vt:lpstr>InVentus-Team</vt:lpstr>
      <vt:lpstr>„Crossing Borders“</vt:lpstr>
      <vt:lpstr>Chor und Orchester</vt:lpstr>
      <vt:lpstr>Engagement für Geflüchtete</vt:lpstr>
      <vt:lpstr>Stuttgart Stadt und Region</vt:lpstr>
      <vt:lpstr>Kulturelle Höhepunkt</vt:lpstr>
      <vt:lpstr>Hightech und Innovationen - die Region Stuttgart</vt:lpstr>
      <vt:lpstr>Vielen Dank!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2016-01-20T09:15:08Z</dcterms:created>
  <dcterms:modified xsi:type="dcterms:W3CDTF">2025-01-16T11:44:48Z</dcterms:modified>
</cp:coreProperties>
</file>