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352" r:id="rId2"/>
    <p:sldId id="353" r:id="rId3"/>
    <p:sldId id="406" r:id="rId4"/>
    <p:sldId id="394" r:id="rId5"/>
    <p:sldId id="422" r:id="rId6"/>
    <p:sldId id="415" r:id="rId7"/>
    <p:sldId id="416" r:id="rId8"/>
    <p:sldId id="417" r:id="rId9"/>
    <p:sldId id="404" r:id="rId10"/>
    <p:sldId id="405" r:id="rId11"/>
    <p:sldId id="420" r:id="rId12"/>
    <p:sldId id="380" r:id="rId13"/>
    <p:sldId id="410" r:id="rId14"/>
    <p:sldId id="381" r:id="rId15"/>
    <p:sldId id="395" r:id="rId16"/>
    <p:sldId id="402" r:id="rId17"/>
    <p:sldId id="411" r:id="rId18"/>
    <p:sldId id="403" r:id="rId19"/>
    <p:sldId id="414" r:id="rId20"/>
    <p:sldId id="413" r:id="rId21"/>
    <p:sldId id="358" r:id="rId22"/>
    <p:sldId id="373" r:id="rId23"/>
    <p:sldId id="423" r:id="rId24"/>
    <p:sldId id="418" r:id="rId25"/>
    <p:sldId id="419" r:id="rId26"/>
    <p:sldId id="400" r:id="rId27"/>
    <p:sldId id="409" r:id="rId28"/>
    <p:sldId id="398" r:id="rId29"/>
  </p:sldIdLst>
  <p:sldSz cx="9144000" cy="5715000" type="screen16x10"/>
  <p:notesSz cx="9926638" cy="6797675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orient="horz" pos="1006">
          <p15:clr>
            <a:srgbClr val="A4A3A4"/>
          </p15:clr>
        </p15:guide>
        <p15:guide id="6" pos="5466">
          <p15:clr>
            <a:srgbClr val="A4A3A4"/>
          </p15:clr>
        </p15:guide>
        <p15:guide id="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56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8" autoAdjust="0"/>
    <p:restoredTop sz="72563" autoAdjust="0"/>
  </p:normalViewPr>
  <p:slideViewPr>
    <p:cSldViewPr snapToGrid="0">
      <p:cViewPr varScale="1">
        <p:scale>
          <a:sx n="134" d="100"/>
          <a:sy n="134" d="100"/>
        </p:scale>
        <p:origin x="64" y="64"/>
      </p:cViewPr>
      <p:guideLst>
        <p:guide orient="horz" pos="1029"/>
        <p:guide orient="horz" pos="3206"/>
        <p:guide pos="294"/>
        <p:guide pos="5488"/>
        <p:guide orient="horz" pos="1006"/>
        <p:guide pos="5466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7" d="100"/>
          <a:sy n="67" d="100"/>
        </p:scale>
        <p:origin x="78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863" y="180698"/>
            <a:ext cx="8545639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 smtClean="0"/>
              <a:t>Titel der Präsentation</a:t>
            </a:r>
            <a:endParaRPr lang="en-US" b="1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7937121" y="6525450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 smtClean="0"/>
              <a:t>31.08.2023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677862" y="6525451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 dirty="0" smtClean="0"/>
              <a:t>Universität Stuttgart</a:t>
            </a:r>
            <a:endParaRPr lang="en-US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9075819" y="6525451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 mod="1"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408" y="181985"/>
            <a:ext cx="8545768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36100" y="6524698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31.08.2023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16175" y="750888"/>
            <a:ext cx="3668713" cy="229235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7863" y="3271381"/>
            <a:ext cx="8545639" cy="267658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677409" y="6524698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9077273" y="6524698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4C728706-2736-4FD7-8E58-504AF853878B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6688" y="554038"/>
            <a:ext cx="4427537" cy="27670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725944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94214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12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44606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50369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86006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08806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16</a:t>
            </a:fld>
            <a:endParaRPr lang="de-DE" altLang="de-DE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50134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30349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42413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349596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22</a:t>
            </a:fld>
            <a:endParaRPr lang="de-DE" alt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6688" y="554038"/>
            <a:ext cx="4427537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10704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965223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23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9950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26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345241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27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163328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28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8614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52482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8550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19320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18074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47736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96235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5949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 durch Klicken </a:t>
            </a:r>
            <a:br>
              <a:rPr lang="de-DE" dirty="0" smtClean="0"/>
            </a:br>
            <a:r>
              <a:rPr lang="de-DE" dirty="0" smtClean="0"/>
              <a:t>hinzufügen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Vorname </a:t>
            </a:r>
            <a:br>
              <a:rPr lang="de-DE" dirty="0" smtClean="0"/>
            </a:br>
            <a:r>
              <a:rPr lang="de-DE" dirty="0" smtClean="0"/>
              <a:t>Name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5600"/>
            <a:ext cx="2105228" cy="47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8" name="bk object 17"/>
          <p:cNvSpPr/>
          <p:nvPr userDrawn="1"/>
        </p:nvSpPr>
        <p:spPr>
          <a:xfrm>
            <a:off x="1279949" y="0"/>
            <a:ext cx="6544309" cy="3926204"/>
          </a:xfrm>
          <a:custGeom>
            <a:avLst/>
            <a:gdLst/>
            <a:ahLst/>
            <a:cxnLst/>
            <a:rect l="l" t="t" r="r" b="b"/>
            <a:pathLst>
              <a:path w="6544309" h="3926204">
                <a:moveTo>
                  <a:pt x="68016" y="0"/>
                </a:moveTo>
                <a:lnTo>
                  <a:pt x="42823" y="123182"/>
                </a:lnTo>
                <a:lnTo>
                  <a:pt x="10846" y="385553"/>
                </a:lnTo>
                <a:lnTo>
                  <a:pt x="0" y="653897"/>
                </a:lnTo>
                <a:lnTo>
                  <a:pt x="10846" y="922242"/>
                </a:lnTo>
                <a:lnTo>
                  <a:pt x="42823" y="1184612"/>
                </a:lnTo>
                <a:lnTo>
                  <a:pt x="95089" y="1440166"/>
                </a:lnTo>
                <a:lnTo>
                  <a:pt x="166802" y="1688062"/>
                </a:lnTo>
                <a:lnTo>
                  <a:pt x="257120" y="1927457"/>
                </a:lnTo>
                <a:lnTo>
                  <a:pt x="365200" y="2157510"/>
                </a:lnTo>
                <a:lnTo>
                  <a:pt x="490201" y="2377378"/>
                </a:lnTo>
                <a:lnTo>
                  <a:pt x="631281" y="2586220"/>
                </a:lnTo>
                <a:lnTo>
                  <a:pt x="787597" y="2783193"/>
                </a:lnTo>
                <a:lnTo>
                  <a:pt x="958308" y="2967456"/>
                </a:lnTo>
                <a:lnTo>
                  <a:pt x="1142571" y="3138167"/>
                </a:lnTo>
                <a:lnTo>
                  <a:pt x="1339545" y="3294482"/>
                </a:lnTo>
                <a:lnTo>
                  <a:pt x="1548387" y="3435561"/>
                </a:lnTo>
                <a:lnTo>
                  <a:pt x="1768256" y="3560562"/>
                </a:lnTo>
                <a:lnTo>
                  <a:pt x="1998308" y="3668642"/>
                </a:lnTo>
                <a:lnTo>
                  <a:pt x="2237703" y="3758959"/>
                </a:lnTo>
                <a:lnTo>
                  <a:pt x="2485598" y="3830671"/>
                </a:lnTo>
                <a:lnTo>
                  <a:pt x="2741151" y="3882937"/>
                </a:lnTo>
                <a:lnTo>
                  <a:pt x="3003520" y="3914914"/>
                </a:lnTo>
                <a:lnTo>
                  <a:pt x="3271862" y="3925760"/>
                </a:lnTo>
                <a:lnTo>
                  <a:pt x="3540207" y="3914914"/>
                </a:lnTo>
                <a:lnTo>
                  <a:pt x="3802577" y="3882937"/>
                </a:lnTo>
                <a:lnTo>
                  <a:pt x="4058131" y="3830671"/>
                </a:lnTo>
                <a:lnTo>
                  <a:pt x="4306027" y="3758959"/>
                </a:lnTo>
                <a:lnTo>
                  <a:pt x="4545422" y="3668642"/>
                </a:lnTo>
                <a:lnTo>
                  <a:pt x="4775475" y="3560562"/>
                </a:lnTo>
                <a:lnTo>
                  <a:pt x="4995343" y="3435561"/>
                </a:lnTo>
                <a:lnTo>
                  <a:pt x="5204185" y="3294482"/>
                </a:lnTo>
                <a:lnTo>
                  <a:pt x="5401159" y="3138167"/>
                </a:lnTo>
                <a:lnTo>
                  <a:pt x="5585421" y="2967456"/>
                </a:lnTo>
                <a:lnTo>
                  <a:pt x="5756132" y="2783193"/>
                </a:lnTo>
                <a:lnTo>
                  <a:pt x="5912448" y="2586220"/>
                </a:lnTo>
                <a:lnTo>
                  <a:pt x="6053527" y="2377378"/>
                </a:lnTo>
                <a:lnTo>
                  <a:pt x="6178527" y="2157510"/>
                </a:lnTo>
                <a:lnTo>
                  <a:pt x="6286607" y="1927457"/>
                </a:lnTo>
                <a:lnTo>
                  <a:pt x="6376924" y="1688062"/>
                </a:lnTo>
                <a:lnTo>
                  <a:pt x="6448637" y="1440166"/>
                </a:lnTo>
                <a:lnTo>
                  <a:pt x="6500902" y="1184612"/>
                </a:lnTo>
                <a:lnTo>
                  <a:pt x="6532879" y="922242"/>
                </a:lnTo>
                <a:lnTo>
                  <a:pt x="6543725" y="653897"/>
                </a:lnTo>
                <a:lnTo>
                  <a:pt x="6532879" y="385553"/>
                </a:lnTo>
                <a:lnTo>
                  <a:pt x="6500902" y="123182"/>
                </a:lnTo>
                <a:lnTo>
                  <a:pt x="6475709" y="0"/>
                </a:lnTo>
                <a:lnTo>
                  <a:pt x="68016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00" y="900000"/>
            <a:ext cx="4118110" cy="13608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22800" y="629826"/>
            <a:ext cx="4118110" cy="22159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710761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smtClean="0"/>
              <a:t>Untertitel durch Klicken bearbeiten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C3C3-A13E-4B01-A3ED-07EEAF1ADA1F}" type="datetime1">
              <a:rPr lang="en-US" smtClean="0"/>
              <a:t>8/31/2023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51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mit 6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0" y="396000"/>
            <a:ext cx="8193462" cy="27829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smtClean="0"/>
              <a:t>Untertitel durch Klicken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700000" cy="822570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19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82226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17317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27"/>
          </p:nvPr>
        </p:nvSpPr>
        <p:spPr>
          <a:xfrm>
            <a:off x="4824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1731740" y="4126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28"/>
          </p:nvPr>
        </p:nvSpPr>
        <p:spPr>
          <a:xfrm>
            <a:off x="4824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5965340" y="1435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26" name="Bildplatzhalter 7"/>
          <p:cNvSpPr>
            <a:spLocks noGrp="1" noChangeAspect="1"/>
          </p:cNvSpPr>
          <p:nvPr>
            <p:ph type="pic" sz="quarter" idx="29"/>
          </p:nvPr>
        </p:nvSpPr>
        <p:spPr>
          <a:xfrm>
            <a:off x="4716000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59653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29" name="Bildplatzhalter 7"/>
          <p:cNvSpPr>
            <a:spLocks noGrp="1" noChangeAspect="1"/>
          </p:cNvSpPr>
          <p:nvPr>
            <p:ph type="pic" sz="quarter" idx="30"/>
          </p:nvPr>
        </p:nvSpPr>
        <p:spPr>
          <a:xfrm>
            <a:off x="47160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6"/>
          </p:nvPr>
        </p:nvSpPr>
        <p:spPr>
          <a:xfrm>
            <a:off x="5965340" y="4125600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 smtClean="0"/>
          </a:p>
        </p:txBody>
      </p:sp>
      <p:sp>
        <p:nvSpPr>
          <p:cNvPr id="33" name="Bildplatzhalter 7"/>
          <p:cNvSpPr>
            <a:spLocks noGrp="1" noChangeAspect="1"/>
          </p:cNvSpPr>
          <p:nvPr>
            <p:ph type="pic" sz="quarter" idx="31"/>
          </p:nvPr>
        </p:nvSpPr>
        <p:spPr>
          <a:xfrm>
            <a:off x="47160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5" name="Foliennummernplatzhalt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4ADA4-BE45-4415-935F-30B9C9E81A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3" name="Fußzeilenplatzhalt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8DABA-98A2-497B-990B-73E90679DF84}" type="datetime1">
              <a:rPr lang="en-US" smtClean="0"/>
              <a:t>8/31/2023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8105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fld id="{BB601AE8-BEB4-40F0-A0B0-B33BABF007D4}" type="datetime1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University of Stuttgart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96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A building on our campus in Vaihingen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1" b="14661"/>
          <a:stretch>
            <a:fillRect/>
          </a:stretch>
        </p:blipFill>
        <p:spPr/>
      </p:pic>
      <p:sp>
        <p:nvSpPr>
          <p:cNvPr id="2" name="Titel 1" descr="Blauer Kreis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Rankings, Prizes,</a:t>
            </a:r>
            <a:br>
              <a:rPr lang="en-US" dirty="0" smtClean="0"/>
            </a:br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8268020" y="4622622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en-US" altLang="de-DE" sz="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Photo: Uli Regenscheit</a:t>
            </a:r>
            <a:endParaRPr lang="en-US" altLang="de-DE" sz="800" b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liennummernplatzhalter 6"/>
          <p:cNvSpPr txBox="1">
            <a:spLocks/>
          </p:cNvSpPr>
          <p:nvPr/>
        </p:nvSpPr>
        <p:spPr bwMode="auto">
          <a:xfrm>
            <a:off x="8314266" y="5416550"/>
            <a:ext cx="77099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07</a:t>
            </a:r>
            <a:r>
              <a:rPr lang="en-US" altLang="de-DE" sz="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/2023</a:t>
            </a:r>
            <a:endParaRPr lang="en-US" altLang="de-DE" sz="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/>
              <a:t>Shanghai Ranking 2022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 smtClean="0"/>
              <a:t>Global Ranking of Academic Subjects (GRAS)</a:t>
            </a:r>
            <a:endParaRPr lang="en-US" dirty="0"/>
          </a:p>
        </p:txBody>
      </p:sp>
      <p:sp>
        <p:nvSpPr>
          <p:cNvPr id="25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Single Indicators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66725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Civil Engineering</a:t>
            </a:r>
            <a:endParaRPr lang="en-US" alt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466725" y="2278800"/>
            <a:ext cx="3960000" cy="9339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>
                <a:solidFill>
                  <a:schemeClr val="bg1"/>
                </a:solidFill>
              </a:rPr>
              <a:t>Number of staff of an institution winning a significant award:</a:t>
            </a:r>
          </a:p>
          <a:p>
            <a:r>
              <a:rPr lang="en-US" altLang="de-DE" sz="1600" b="1" dirty="0" smtClean="0">
                <a:solidFill>
                  <a:schemeClr val="bg1"/>
                </a:solidFill>
              </a:rPr>
              <a:t>9</a:t>
            </a:r>
            <a:r>
              <a:rPr lang="en-US" altLang="de-DE" sz="1600" b="1" baseline="30000" dirty="0" smtClean="0">
                <a:solidFill>
                  <a:schemeClr val="bg1"/>
                </a:solidFill>
              </a:rPr>
              <a:t>th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 place worldwide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9" name="Textplatzhalter 26"/>
          <p:cNvSpPr txBox="1">
            <a:spLocks/>
          </p:cNvSpPr>
          <p:nvPr/>
        </p:nvSpPr>
        <p:spPr>
          <a:xfrm>
            <a:off x="466725" y="3391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Mechanical Engineering</a:t>
            </a:r>
            <a:endParaRPr lang="en-US" alt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466725" y="3700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>
                <a:solidFill>
                  <a:schemeClr val="bg1"/>
                </a:solidFill>
              </a:rPr>
              <a:t>Number of staff of an institution winning a significant award:</a:t>
            </a:r>
          </a:p>
          <a:p>
            <a:r>
              <a:rPr lang="en-US" altLang="de-DE" sz="1600" b="1" dirty="0" smtClean="0">
                <a:solidFill>
                  <a:schemeClr val="bg1"/>
                </a:solidFill>
              </a:rPr>
              <a:t>24</a:t>
            </a:r>
            <a:r>
              <a:rPr lang="en-US" altLang="de-DE" sz="1600" b="1" baseline="30000" dirty="0" smtClean="0">
                <a:solidFill>
                  <a:schemeClr val="bg1"/>
                </a:solidFill>
              </a:rPr>
              <a:t>th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 place worldwide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0" name="Textplatzhalter 26"/>
          <p:cNvSpPr txBox="1">
            <a:spLocks/>
          </p:cNvSpPr>
          <p:nvPr/>
        </p:nvSpPr>
        <p:spPr>
          <a:xfrm>
            <a:off x="4715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Water Resources</a:t>
            </a:r>
            <a:endParaRPr lang="en-US" altLang="de-DE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715688" y="2278800"/>
            <a:ext cx="3960000" cy="9339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>
                <a:solidFill>
                  <a:schemeClr val="bg1"/>
                </a:solidFill>
              </a:rPr>
              <a:t>Number of publications in </a:t>
            </a:r>
            <a:r>
              <a:rPr lang="en-US" altLang="de-DE" sz="1600" dirty="0">
                <a:solidFill>
                  <a:schemeClr val="bg1"/>
                </a:solidFill>
              </a:rPr>
              <a:t>t</a:t>
            </a:r>
            <a:r>
              <a:rPr lang="en-US" altLang="de-DE" sz="1600" dirty="0" smtClean="0">
                <a:solidFill>
                  <a:schemeClr val="bg1"/>
                </a:solidFill>
              </a:rPr>
              <a:t>op journals: </a:t>
            </a:r>
          </a:p>
          <a:p>
            <a:r>
              <a:rPr lang="en-US" altLang="de-DE" sz="1600" b="1" dirty="0" smtClean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 smtClean="0">
                <a:solidFill>
                  <a:schemeClr val="bg1"/>
                </a:solidFill>
              </a:rPr>
              <a:t>st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 place in Germany 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5" name="Textplatzhalter 26"/>
          <p:cNvSpPr txBox="1">
            <a:spLocks/>
          </p:cNvSpPr>
          <p:nvPr/>
        </p:nvSpPr>
        <p:spPr>
          <a:xfrm>
            <a:off x="4715688" y="3391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Civil Engineering</a:t>
            </a:r>
            <a:endParaRPr lang="en-US" altLang="de-DE" dirty="0"/>
          </a:p>
        </p:txBody>
      </p:sp>
      <p:sp>
        <p:nvSpPr>
          <p:cNvPr id="16" name="Abgerundetes Rechteck 15"/>
          <p:cNvSpPr/>
          <p:nvPr/>
        </p:nvSpPr>
        <p:spPr>
          <a:xfrm>
            <a:off x="4715688" y="3700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>
                <a:solidFill>
                  <a:schemeClr val="bg1"/>
                </a:solidFill>
              </a:rPr>
              <a:t>International subject-specific collaboration:</a:t>
            </a:r>
          </a:p>
          <a:p>
            <a:r>
              <a:rPr lang="en-US" altLang="de-DE" sz="1600" b="1" dirty="0" smtClean="0"/>
              <a:t>2</a:t>
            </a:r>
            <a:r>
              <a:rPr lang="en-US" altLang="de-DE" sz="1600" b="1" baseline="30000" dirty="0"/>
              <a:t>n</a:t>
            </a:r>
            <a:r>
              <a:rPr lang="en-US" altLang="de-DE" sz="1600" b="1" baseline="30000" dirty="0" smtClean="0"/>
              <a:t>d</a:t>
            </a:r>
            <a:r>
              <a:rPr lang="en-US" altLang="de-DE" sz="1600" b="1" dirty="0" smtClean="0"/>
              <a:t> place in Germany</a:t>
            </a:r>
            <a:endParaRPr lang="en-US" altLang="de-DE" sz="1600" b="1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7436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World Impact Ranking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en-US" dirty="0" smtClean="0"/>
              <a:t>Rank </a:t>
            </a:r>
            <a:r>
              <a:rPr lang="en-US" dirty="0"/>
              <a:t>achieved</a:t>
            </a:r>
          </a:p>
        </p:txBody>
      </p:sp>
      <p:sp>
        <p:nvSpPr>
          <p:cNvPr id="12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Worldwide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66725" y="1969876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endParaRPr lang="en-US" altLang="de-DE" sz="16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5" y="1969876"/>
            <a:ext cx="3960000" cy="11896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Highest possible score in </a:t>
            </a:r>
            <a:r>
              <a:rPr lang="en-US" altLang="de-DE" sz="1600" dirty="0" smtClean="0"/>
              <a:t>category: </a:t>
            </a:r>
            <a:r>
              <a:rPr lang="de-DE" sz="1600" dirty="0" smtClean="0"/>
              <a:t>„</a:t>
            </a:r>
            <a:r>
              <a:rPr lang="de-DE" sz="1600" dirty="0" err="1" smtClean="0"/>
              <a:t>Industry</a:t>
            </a:r>
            <a:r>
              <a:rPr lang="de-DE" sz="1600" dirty="0" smtClean="0"/>
              <a:t>, </a:t>
            </a:r>
            <a:r>
              <a:rPr lang="de-DE" sz="1600" dirty="0"/>
              <a:t>Innovation </a:t>
            </a:r>
            <a:r>
              <a:rPr lang="de-DE" sz="1600" dirty="0" err="1" smtClean="0"/>
              <a:t>and</a:t>
            </a:r>
            <a:r>
              <a:rPr lang="de-DE" sz="1600" dirty="0" smtClean="0"/>
              <a:t> Infrastructure“.</a:t>
            </a:r>
            <a:endParaRPr lang="de-DE" altLang="de-DE" sz="1600" dirty="0"/>
          </a:p>
          <a:p>
            <a:pPr>
              <a:tabLst>
                <a:tab pos="2955925" algn="l"/>
              </a:tabLst>
            </a:pPr>
            <a:r>
              <a:rPr lang="en-US" altLang="de-DE" sz="1600" b="1" dirty="0" smtClean="0"/>
              <a:t>Rank </a:t>
            </a:r>
            <a:r>
              <a:rPr lang="en-US" altLang="de-DE" sz="16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49138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European Union Research Projects</a:t>
            </a:r>
            <a:endParaRPr lang="en-US" dirty="0"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altLang="de-DE" dirty="0" smtClean="0">
                <a:solidFill>
                  <a:schemeClr val="accent2"/>
                </a:solidFill>
              </a:rPr>
              <a:t>Horizon 2020 (</a:t>
            </a:r>
            <a:r>
              <a:rPr lang="de-DE" altLang="de-DE" dirty="0" smtClean="0">
                <a:solidFill>
                  <a:schemeClr val="accent2"/>
                </a:solidFill>
              </a:rPr>
              <a:t>2014-2020)</a:t>
            </a:r>
            <a:endParaRPr lang="en-US" altLang="de-DE" dirty="0">
              <a:solidFill>
                <a:schemeClr val="accent2"/>
              </a:solidFill>
            </a:endParaRP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800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Number of contributions to EU projects:</a:t>
            </a:r>
            <a:endParaRPr lang="en-US" alt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800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de-DE" sz="1600" b="1" dirty="0" smtClean="0">
                <a:solidFill>
                  <a:prstClr val="white"/>
                </a:solidFill>
              </a:rPr>
              <a:t>179 projects overall</a:t>
            </a:r>
          </a:p>
          <a:p>
            <a:pPr lvl="0"/>
            <a:endParaRPr lang="en-US" altLang="de-DE" sz="1600" dirty="0" smtClean="0"/>
          </a:p>
          <a:p>
            <a:r>
              <a:rPr lang="en-US" altLang="de-DE" sz="1600" dirty="0" smtClean="0"/>
              <a:t>This is equivalent to </a:t>
            </a:r>
            <a:r>
              <a:rPr lang="en-US" altLang="de-DE" sz="1600" b="1" dirty="0" smtClean="0"/>
              <a:t>6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place </a:t>
            </a:r>
            <a:r>
              <a:rPr lang="en-US" altLang="de-DE" sz="1600" dirty="0" smtClean="0"/>
              <a:t>among </a:t>
            </a:r>
            <a:r>
              <a:rPr lang="en-US" altLang="de-DE" sz="1600" dirty="0" smtClean="0">
                <a:solidFill>
                  <a:schemeClr val="bg1"/>
                </a:solidFill>
              </a:rPr>
              <a:t>approx.</a:t>
            </a:r>
            <a:r>
              <a:rPr lang="en-US" altLang="de-DE" sz="1600" dirty="0" smtClean="0">
                <a:solidFill>
                  <a:srgbClr val="FF0000"/>
                </a:solidFill>
              </a:rPr>
              <a:t> </a:t>
            </a:r>
            <a:r>
              <a:rPr lang="en-US" altLang="de-DE" sz="1600" dirty="0" smtClean="0">
                <a:solidFill>
                  <a:schemeClr val="bg1"/>
                </a:solidFill>
              </a:rPr>
              <a:t>4000 German </a:t>
            </a:r>
            <a:r>
              <a:rPr lang="en-US" altLang="de-DE" sz="1600" dirty="0" smtClean="0"/>
              <a:t>institutions.</a:t>
            </a:r>
            <a:endParaRPr lang="en-US" altLang="de-DE" sz="1600" dirty="0"/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788000" y="196367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Funding received through EU projects:</a:t>
            </a:r>
            <a:endParaRPr lang="en-US" alt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527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€ 98.15 million overall</a:t>
            </a:r>
          </a:p>
          <a:p>
            <a:endParaRPr lang="en-US" altLang="de-DE" sz="1600" dirty="0" smtClean="0"/>
          </a:p>
          <a:p>
            <a:r>
              <a:rPr lang="en-US" altLang="de-DE" sz="1600" dirty="0" smtClean="0"/>
              <a:t>This is equivalent to </a:t>
            </a:r>
            <a:r>
              <a:rPr lang="en-US" altLang="de-DE" sz="1600" b="1" dirty="0" smtClean="0"/>
              <a:t>6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place </a:t>
            </a:r>
            <a:r>
              <a:rPr lang="en-US" altLang="de-DE" sz="1600" dirty="0" smtClean="0"/>
              <a:t>among </a:t>
            </a:r>
            <a:r>
              <a:rPr lang="en-US" altLang="de-DE" sz="1600" dirty="0" smtClean="0">
                <a:solidFill>
                  <a:schemeClr val="bg1"/>
                </a:solidFill>
              </a:rPr>
              <a:t>approx.</a:t>
            </a:r>
            <a:r>
              <a:rPr lang="en-US" altLang="de-DE" sz="1600" dirty="0" smtClean="0">
                <a:solidFill>
                  <a:srgbClr val="FF0000"/>
                </a:solidFill>
              </a:rPr>
              <a:t> </a:t>
            </a:r>
            <a:r>
              <a:rPr lang="en-US" altLang="de-DE" sz="1600" dirty="0" smtClean="0">
                <a:solidFill>
                  <a:schemeClr val="bg1"/>
                </a:solidFill>
              </a:rPr>
              <a:t>4000 German </a:t>
            </a:r>
            <a:r>
              <a:rPr lang="en-US" altLang="de-DE" sz="1600" dirty="0" smtClean="0"/>
              <a:t>institutions.</a:t>
            </a:r>
            <a:endParaRPr lang="en-US" altLang="de-DE" sz="1600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1877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European Union Research Projects</a:t>
            </a:r>
            <a:endParaRPr lang="en-US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altLang="de-DE" dirty="0" smtClean="0">
                <a:solidFill>
                  <a:schemeClr val="accent2"/>
                </a:solidFill>
              </a:rPr>
              <a:t>Horizon Europe </a:t>
            </a:r>
            <a:r>
              <a:rPr lang="de-DE" altLang="de-DE" dirty="0">
                <a:solidFill>
                  <a:schemeClr val="accent2"/>
                </a:solidFill>
              </a:rPr>
              <a:t>(2021-2027)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800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Number of contributions to EU projects:</a:t>
            </a:r>
            <a:endParaRPr lang="en-US" alt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800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de-DE" sz="1600" b="1" dirty="0" smtClean="0">
                <a:solidFill>
                  <a:prstClr val="white"/>
                </a:solidFill>
              </a:rPr>
              <a:t>10 projects </a:t>
            </a:r>
            <a:r>
              <a:rPr lang="en-US" altLang="de-DE" sz="1600" dirty="0" smtClean="0">
                <a:solidFill>
                  <a:prstClr val="white"/>
                </a:solidFill>
              </a:rPr>
              <a:t>as of August 2022</a:t>
            </a:r>
            <a:endParaRPr lang="en-US" sz="1600" dirty="0" smtClean="0">
              <a:solidFill>
                <a:prstClr val="white"/>
              </a:solidFill>
            </a:endParaRPr>
          </a:p>
          <a:p>
            <a:endParaRPr lang="en-US" altLang="de-DE" sz="1600" dirty="0" smtClean="0"/>
          </a:p>
          <a:p>
            <a:r>
              <a:rPr lang="en-US" altLang="de-DE" sz="1600" dirty="0" smtClean="0"/>
              <a:t>This is equivalent to </a:t>
            </a:r>
            <a:r>
              <a:rPr lang="en-US" altLang="de-DE" sz="1600" b="1" dirty="0" smtClean="0"/>
              <a:t>16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place </a:t>
            </a:r>
            <a:r>
              <a:rPr lang="en-US" altLang="de-DE" sz="1600" dirty="0" smtClean="0"/>
              <a:t>among </a:t>
            </a:r>
            <a:r>
              <a:rPr lang="en-US" altLang="de-DE" sz="1600" dirty="0" smtClean="0">
                <a:solidFill>
                  <a:schemeClr val="bg1"/>
                </a:solidFill>
              </a:rPr>
              <a:t>approx.</a:t>
            </a:r>
            <a:r>
              <a:rPr lang="en-US" altLang="de-DE" sz="1600" dirty="0" smtClean="0">
                <a:solidFill>
                  <a:srgbClr val="FF0000"/>
                </a:solidFill>
              </a:rPr>
              <a:t> </a:t>
            </a:r>
            <a:r>
              <a:rPr lang="en-US" altLang="de-DE" sz="1600" dirty="0" smtClean="0">
                <a:solidFill>
                  <a:schemeClr val="bg1"/>
                </a:solidFill>
              </a:rPr>
              <a:t>4000 German </a:t>
            </a:r>
            <a:r>
              <a:rPr lang="en-US" altLang="de-DE" sz="1600" dirty="0" smtClean="0"/>
              <a:t>institutions.</a:t>
            </a:r>
            <a:endParaRPr lang="en-US" altLang="de-DE" sz="1600" dirty="0"/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788000" y="196367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Funding received through EU projects:</a:t>
            </a:r>
            <a:endParaRPr lang="en-US" alt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527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€ 10.74 million </a:t>
            </a:r>
            <a:r>
              <a:rPr lang="en-US" altLang="de-DE" sz="1600" dirty="0" smtClean="0"/>
              <a:t>as of August 2022</a:t>
            </a:r>
          </a:p>
          <a:p>
            <a:endParaRPr lang="en-US" altLang="de-DE" sz="1600" dirty="0" smtClean="0"/>
          </a:p>
          <a:p>
            <a:r>
              <a:rPr lang="en-US" altLang="de-DE" sz="1600" dirty="0" smtClean="0"/>
              <a:t>This </a:t>
            </a:r>
            <a:r>
              <a:rPr lang="en-US" altLang="de-DE" sz="1600" dirty="0"/>
              <a:t>is equivalent to </a:t>
            </a:r>
            <a:r>
              <a:rPr lang="en-US" altLang="de-DE" sz="1600" b="1" dirty="0" smtClean="0"/>
              <a:t>11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</a:t>
            </a:r>
            <a:r>
              <a:rPr lang="en-US" altLang="de-DE" sz="1600" b="1" dirty="0"/>
              <a:t>place </a:t>
            </a:r>
            <a:r>
              <a:rPr lang="en-US" altLang="de-DE" sz="1600" dirty="0" smtClean="0"/>
              <a:t>among </a:t>
            </a:r>
            <a:r>
              <a:rPr lang="en-US" altLang="de-DE" sz="1600" dirty="0" smtClean="0">
                <a:solidFill>
                  <a:schemeClr val="bg1"/>
                </a:solidFill>
              </a:rPr>
              <a:t>approx.</a:t>
            </a:r>
            <a:r>
              <a:rPr lang="en-US" altLang="de-DE" sz="1600" dirty="0" smtClean="0">
                <a:solidFill>
                  <a:srgbClr val="FF0000"/>
                </a:solidFill>
              </a:rPr>
              <a:t> </a:t>
            </a:r>
            <a:r>
              <a:rPr lang="en-US" altLang="de-DE" sz="1600" dirty="0">
                <a:solidFill>
                  <a:schemeClr val="bg1"/>
                </a:solidFill>
              </a:rPr>
              <a:t>4000 German </a:t>
            </a:r>
            <a:r>
              <a:rPr lang="en-US" altLang="de-DE" sz="1600" dirty="0"/>
              <a:t>institutions.</a:t>
            </a:r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32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DFG Funding: Funding Atlas 2021</a:t>
            </a:r>
            <a:endParaRPr lang="en-US" dirty="0">
              <a:latin typeface="+mn-lt"/>
            </a:endParaRP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597026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accent2"/>
                </a:solidFill>
              </a:rPr>
              <a:t>Rank in absolute Figures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68000" y="1980817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Civil Engineering &amp; </a:t>
            </a:r>
            <a:r>
              <a:rPr lang="en-US" altLang="de-DE" sz="1600" dirty="0" smtClean="0"/>
              <a:t>Architecture </a:t>
            </a:r>
            <a:r>
              <a:rPr lang="en-US" altLang="de-DE" sz="1600" b="1" dirty="0" smtClean="0"/>
              <a:t>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 </a:t>
            </a:r>
            <a:r>
              <a:rPr lang="en-US" altLang="de-DE" sz="1600" b="1" dirty="0"/>
              <a:t>place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8000" y="2502000"/>
            <a:ext cx="3960000" cy="5976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Computer Science, </a:t>
            </a:r>
            <a:r>
              <a:rPr lang="en-US" sz="1600" dirty="0" smtClean="0"/>
              <a:t>System/Electrical Engineering                               </a:t>
            </a:r>
            <a:r>
              <a:rPr lang="en-US" altLang="de-DE" sz="1600" b="1" dirty="0" smtClean="0"/>
              <a:t>2</a:t>
            </a:r>
            <a:r>
              <a:rPr lang="en-US" altLang="de-DE" sz="1600" b="1" baseline="30000" dirty="0" smtClean="0"/>
              <a:t>nd</a:t>
            </a:r>
            <a:r>
              <a:rPr lang="en-US" altLang="de-DE" sz="1600" b="1" dirty="0" smtClean="0"/>
              <a:t> </a:t>
            </a:r>
            <a:r>
              <a:rPr lang="en-US" altLang="de-DE" sz="1600" b="1" dirty="0"/>
              <a:t>place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66725" y="3242783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Engineering </a:t>
            </a:r>
            <a:r>
              <a:rPr lang="en-US" altLang="de-DE" sz="1600" dirty="0" smtClean="0"/>
              <a:t>Sciences                </a:t>
            </a:r>
            <a:r>
              <a:rPr lang="en-US" altLang="de-DE" sz="1600" b="1" dirty="0" smtClean="0"/>
              <a:t>2</a:t>
            </a:r>
            <a:r>
              <a:rPr lang="en-US" altLang="de-DE" sz="1600" b="1" baseline="30000" dirty="0" smtClean="0"/>
              <a:t>nd</a:t>
            </a:r>
            <a:r>
              <a:rPr lang="en-US" altLang="de-DE" sz="1600" b="1" dirty="0" smtClean="0"/>
              <a:t> place</a:t>
            </a:r>
            <a:endParaRPr lang="en-US" altLang="de-DE" sz="1600" b="1" dirty="0"/>
          </a:p>
        </p:txBody>
      </p:sp>
      <p:sp>
        <p:nvSpPr>
          <p:cNvPr id="20" name="Abgerundetes Rechteck 19"/>
          <p:cNvSpPr/>
          <p:nvPr/>
        </p:nvSpPr>
        <p:spPr>
          <a:xfrm>
            <a:off x="466725" y="3763966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Mechanical Engineering</a:t>
            </a:r>
            <a:r>
              <a:rPr lang="de-DE" altLang="de-DE" sz="1600" dirty="0"/>
              <a:t>           </a:t>
            </a:r>
            <a:r>
              <a:rPr lang="de-DE" altLang="de-DE" sz="1600" dirty="0" smtClean="0"/>
              <a:t> </a:t>
            </a:r>
            <a:r>
              <a:rPr lang="en-US" altLang="de-DE" sz="1600" b="1" dirty="0"/>
              <a:t>4</a:t>
            </a:r>
            <a:r>
              <a:rPr lang="en-US" altLang="de-DE" sz="1600" b="1" baseline="30000" dirty="0"/>
              <a:t>th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5" y="4285149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Heat &amp; Process Engineering</a:t>
            </a:r>
            <a:r>
              <a:rPr lang="de-DE" sz="1600" dirty="0"/>
              <a:t>    </a:t>
            </a:r>
            <a:r>
              <a:rPr lang="de-DE" sz="1600" dirty="0" smtClean="0"/>
              <a:t>  </a:t>
            </a:r>
            <a:r>
              <a:rPr lang="en-US" altLang="de-DE" sz="1600" b="1" dirty="0"/>
              <a:t>5</a:t>
            </a:r>
            <a:r>
              <a:rPr lang="en-US" altLang="de-DE" sz="1600" b="1" baseline="30000" dirty="0"/>
              <a:t>th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715688" y="1597026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accent2"/>
                </a:solidFill>
              </a:rPr>
              <a:t>FUNDING Per Professor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4715688" y="1980817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altLang="de-DE" sz="1600" dirty="0"/>
              <a:t>Engineering </a:t>
            </a:r>
            <a:r>
              <a:rPr lang="en-US" altLang="de-DE" sz="1600" dirty="0" smtClean="0"/>
              <a:t>Sciences</a:t>
            </a:r>
            <a:r>
              <a:rPr lang="de-DE" altLang="de-DE" sz="1600" dirty="0"/>
              <a:t> </a:t>
            </a:r>
            <a:r>
              <a:rPr lang="de-DE" altLang="de-DE" sz="1600" dirty="0" smtClean="0"/>
              <a:t>               </a:t>
            </a:r>
            <a:r>
              <a:rPr lang="en-US" altLang="de-DE" sz="1600" b="1" dirty="0"/>
              <a:t>7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place</a:t>
            </a:r>
            <a:endParaRPr lang="en-US" altLang="de-DE" sz="1600" b="1" dirty="0"/>
          </a:p>
        </p:txBody>
      </p:sp>
      <p:sp>
        <p:nvSpPr>
          <p:cNvPr id="23" name="Abgerundetes Rechteck 22"/>
          <p:cNvSpPr/>
          <p:nvPr/>
        </p:nvSpPr>
        <p:spPr>
          <a:xfrm>
            <a:off x="4715688" y="2502000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Humanities &amp; Social Sciences </a:t>
            </a:r>
            <a:r>
              <a:rPr lang="en-US" altLang="de-DE" sz="1600" b="1" dirty="0"/>
              <a:t>11</a:t>
            </a:r>
            <a:r>
              <a:rPr lang="en-US" altLang="de-DE" sz="1600" b="1" baseline="30000" dirty="0"/>
              <a:t>th</a:t>
            </a:r>
            <a:r>
              <a:rPr lang="en-US" altLang="de-DE" sz="1600" b="1" dirty="0"/>
              <a:t> place</a:t>
            </a:r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48493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908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38"/>
              </a:spcBef>
              <a:buClr>
                <a:srgbClr val="808080"/>
              </a:buClr>
              <a:tabLst>
                <a:tab pos="338985" algn="l"/>
              </a:tabLst>
              <a:defRPr/>
            </a:pPr>
            <a:r>
              <a:rPr lang="en-US" altLang="de-DE" dirty="0" smtClean="0"/>
              <a:t>Third-party Research Funding</a:t>
            </a:r>
            <a:endParaRPr lang="en-US" altLang="de-DE" sz="1400" dirty="0">
              <a:latin typeface="+mn-lt"/>
            </a:endParaRPr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68000" y="1583999"/>
            <a:ext cx="3960000" cy="7082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en-US" sz="1600" dirty="0" smtClean="0">
                <a:solidFill>
                  <a:schemeClr val="accent2"/>
                </a:solidFill>
              </a:rPr>
              <a:t>Third-Party Research Funding per Professor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466725" y="2364131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3</a:t>
            </a:r>
            <a:r>
              <a:rPr lang="en-US" altLang="de-DE" sz="1600" b="1" baseline="30000" dirty="0" smtClean="0"/>
              <a:t>rd</a:t>
            </a:r>
            <a:r>
              <a:rPr lang="en-US" altLang="de-DE" sz="1600" b="1" dirty="0" smtClean="0"/>
              <a:t> place</a:t>
            </a:r>
            <a:endParaRPr lang="en-US" altLang="de-DE" sz="1600" b="1" dirty="0"/>
          </a:p>
        </p:txBody>
      </p:sp>
      <p:sp>
        <p:nvSpPr>
          <p:cNvPr id="22" name="Rechteck 21"/>
          <p:cNvSpPr/>
          <p:nvPr/>
        </p:nvSpPr>
        <p:spPr>
          <a:xfrm>
            <a:off x="485734" y="2921649"/>
            <a:ext cx="3985780" cy="87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en-US" altLang="de-DE" sz="1600" dirty="0" smtClean="0"/>
              <a:t>in Germany with an average funding                    of </a:t>
            </a:r>
            <a:r>
              <a:rPr lang="en-US" altLang="de-DE" sz="1600" b="1" dirty="0" smtClean="0"/>
              <a:t>€ 661</a:t>
            </a:r>
            <a:r>
              <a:rPr lang="en-US" sz="1600" b="1" dirty="0" smtClean="0"/>
              <a:t>,000</a:t>
            </a:r>
            <a:r>
              <a:rPr lang="en-US" altLang="de-DE" sz="1600" b="1" dirty="0" smtClean="0"/>
              <a:t> </a:t>
            </a:r>
            <a:r>
              <a:rPr lang="en-US" altLang="de-DE" sz="1600" dirty="0" smtClean="0"/>
              <a:t>per professor</a:t>
            </a:r>
            <a:br>
              <a:rPr lang="en-US" altLang="de-DE" sz="1600" dirty="0" smtClean="0"/>
            </a:br>
            <a:r>
              <a:rPr lang="en-US" altLang="de-DE" sz="1400" dirty="0" smtClean="0"/>
              <a:t>(Federal Statistical Office, Sep 2022)</a:t>
            </a:r>
            <a:endParaRPr lang="en-US" altLang="de-DE" sz="1600" dirty="0" smtClean="0"/>
          </a:p>
          <a:p>
            <a:pPr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0585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>
                <a:latin typeface="+mn-lt"/>
              </a:rPr>
              <a:t>CHE-Ranking 2023 </a:t>
            </a:r>
            <a:r>
              <a:rPr lang="en-US" dirty="0">
                <a:solidFill>
                  <a:schemeClr val="bg1"/>
                </a:solidFill>
              </a:rPr>
              <a:t>(1/2)</a:t>
            </a:r>
            <a:endParaRPr lang="en-US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 smtClean="0"/>
              <a:t>Teaching: Placements in the top group</a:t>
            </a:r>
            <a:endParaRPr lang="en-US" dirty="0"/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68000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“Support in the study entry phase”</a:t>
            </a:r>
            <a:endParaRPr lang="en-US" altLang="de-DE" dirty="0">
              <a:solidFill>
                <a:srgbClr val="FF0000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1843200"/>
            <a:ext cx="3960000" cy="22032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endParaRPr lang="en-US" altLang="de-DE" sz="16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Aerospace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Civil / Environmental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Electrical / Information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Information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Systems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Materials Science </a:t>
            </a:r>
            <a:endParaRPr lang="en-US" altLang="de-DE" sz="1600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Mechanical Engineering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28" name="Textplatzhalter 26"/>
          <p:cNvSpPr txBox="1">
            <a:spLocks/>
          </p:cNvSpPr>
          <p:nvPr/>
        </p:nvSpPr>
        <p:spPr>
          <a:xfrm>
            <a:off x="4716000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“Graduations in appropriate time, </a:t>
            </a:r>
            <a:r>
              <a:rPr lang="en-US" altLang="de-DE" dirty="0" smtClean="0"/>
              <a:t>B. </a:t>
            </a:r>
            <a:r>
              <a:rPr lang="en-US" altLang="de-DE" dirty="0"/>
              <a:t>Sc.”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16000" y="18432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33" name="Textplatzhalter 26"/>
          <p:cNvSpPr txBox="1">
            <a:spLocks/>
          </p:cNvSpPr>
          <p:nvPr/>
        </p:nvSpPr>
        <p:spPr>
          <a:xfrm>
            <a:off x="4715688" y="24012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“Graduations in appropriate time, M. Sc.”</a:t>
            </a:r>
            <a:endParaRPr lang="en-US" altLang="de-DE" dirty="0"/>
          </a:p>
        </p:txBody>
      </p:sp>
      <p:sp>
        <p:nvSpPr>
          <p:cNvPr id="17" name="Abgerundetes Rechteck 16"/>
          <p:cNvSpPr/>
          <p:nvPr/>
        </p:nvSpPr>
        <p:spPr>
          <a:xfrm>
            <a:off x="4715688" y="2656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Architecture,</a:t>
            </a:r>
            <a:r>
              <a:rPr lang="en-US" altLang="de-DE" sz="1600" b="1" dirty="0">
                <a:solidFill>
                  <a:schemeClr val="bg1"/>
                </a:solidFill>
              </a:rPr>
              <a:t> Civil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Engineering,</a:t>
            </a:r>
            <a:endParaRPr lang="en-US" altLang="de-DE" sz="1600" b="1" dirty="0">
              <a:solidFill>
                <a:schemeClr val="bg1"/>
              </a:solidFill>
            </a:endParaRPr>
          </a:p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Aerospace Engineering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35" name="Textplatzhalter 26"/>
          <p:cNvSpPr txBox="1">
            <a:spLocks/>
          </p:cNvSpPr>
          <p:nvPr/>
        </p:nvSpPr>
        <p:spPr>
          <a:xfrm>
            <a:off x="4716000" y="3448801"/>
            <a:ext cx="3960000" cy="25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“Contact </a:t>
            </a:r>
            <a:r>
              <a:rPr lang="en-US" altLang="de-DE" dirty="0"/>
              <a:t>with work </a:t>
            </a:r>
            <a:r>
              <a:rPr lang="en-US" altLang="de-DE" dirty="0" smtClean="0"/>
              <a:t>environment, M. Sc.”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4716000" y="37044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Electrical / Information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Engineering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2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3111"/>
          </a:xfrm>
        </p:spPr>
        <p:txBody>
          <a:bodyPr/>
          <a:lstStyle/>
          <a:p>
            <a:r>
              <a:rPr lang="en-US" dirty="0"/>
              <a:t>University of </a:t>
            </a:r>
            <a:r>
              <a:rPr lang="en-US" dirty="0" smtClean="0"/>
              <a:t>Stuttgart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428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>
                <a:latin typeface="+mn-lt"/>
              </a:rPr>
              <a:t>CHE-Ranking 2023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 smtClean="0"/>
              <a:t>Teaching: Placements in the top group</a:t>
            </a:r>
            <a:endParaRPr lang="en-US" dirty="0"/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altLang="de-DE" dirty="0" smtClean="0"/>
              <a:t>“</a:t>
            </a:r>
            <a:r>
              <a:rPr lang="en-US" dirty="0" smtClean="0"/>
              <a:t>Courses offered</a:t>
            </a:r>
            <a:r>
              <a:rPr lang="en-US" altLang="de-DE" dirty="0" smtClean="0"/>
              <a:t>”</a:t>
            </a:r>
            <a:endParaRPr lang="en-US" altLang="de-DE" dirty="0">
              <a:solidFill>
                <a:srgbClr val="92D050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Architecture, Business Admin. </a:t>
            </a:r>
            <a:r>
              <a:rPr lang="en-US" altLang="de-DE" sz="1600" b="1" dirty="0">
                <a:solidFill>
                  <a:schemeClr val="bg1"/>
                </a:solidFill>
              </a:rPr>
              <a:t>t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ech. o.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27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“Exams”</a:t>
            </a:r>
            <a:endParaRPr lang="en-US" altLang="de-DE" dirty="0"/>
          </a:p>
        </p:txBody>
      </p:sp>
      <p:sp>
        <p:nvSpPr>
          <p:cNvPr id="28" name="Abgerundetes Rechteck 27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25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“IT infrastructure”</a:t>
            </a:r>
          </a:p>
        </p:txBody>
      </p:sp>
      <p:sp>
        <p:nvSpPr>
          <p:cNvPr id="26" name="Abgerundetes Rechteck 25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Architecture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Laboratories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Electrical / Information Engineering</a:t>
            </a:r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716000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altLang="de-DE" dirty="0" smtClean="0"/>
              <a:t>“</a:t>
            </a:r>
            <a:r>
              <a:rPr lang="en-US" dirty="0" smtClean="0"/>
              <a:t>Library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716000" y="264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Electrical / Information Engineering</a:t>
            </a:r>
          </a:p>
        </p:txBody>
      </p:sp>
      <p:sp>
        <p:nvSpPr>
          <p:cNvPr id="1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  <p:sp>
        <p:nvSpPr>
          <p:cNvPr id="17" name="Textplatzhalter 26"/>
          <p:cNvSpPr txBox="1">
            <a:spLocks/>
          </p:cNvSpPr>
          <p:nvPr/>
        </p:nvSpPr>
        <p:spPr>
          <a:xfrm>
            <a:off x="4716000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altLang="de-DE" dirty="0" smtClean="0"/>
              <a:t>“Study organization”</a:t>
            </a:r>
            <a:endParaRPr lang="en-US" alt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4716000" y="3449557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>
                <a:solidFill>
                  <a:schemeClr val="bg1"/>
                </a:solidFill>
              </a:rPr>
              <a:t>Business Admin. tech. o.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100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>
                <a:latin typeface="+mn-lt"/>
              </a:rPr>
              <a:t>CHE-Ranking 2022 </a:t>
            </a:r>
            <a:r>
              <a:rPr lang="en-US" dirty="0" smtClean="0">
                <a:solidFill>
                  <a:schemeClr val="bg1"/>
                </a:solidFill>
              </a:rPr>
              <a:t>(2/2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en-US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 smtClean="0"/>
              <a:t>Research: Placements in the top group</a:t>
            </a:r>
            <a:endParaRPr lang="en-US" dirty="0"/>
          </a:p>
        </p:txBody>
      </p:sp>
      <p:sp>
        <p:nvSpPr>
          <p:cNvPr id="48" name="Textplatzhalter 26"/>
          <p:cNvSpPr txBox="1">
            <a:spLocks/>
          </p:cNvSpPr>
          <p:nvPr/>
        </p:nvSpPr>
        <p:spPr>
          <a:xfrm>
            <a:off x="468312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“Doctorates per professor”</a:t>
            </a:r>
          </a:p>
        </p:txBody>
      </p:sp>
      <p:sp>
        <p:nvSpPr>
          <p:cNvPr id="49" name="Abgerundetes Rechteck 48"/>
          <p:cNvSpPr/>
          <p:nvPr/>
        </p:nvSpPr>
        <p:spPr>
          <a:xfrm>
            <a:off x="468312" y="1843200"/>
            <a:ext cx="3960000" cy="142474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Aerospace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Civil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Environmental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Mechanical Engineering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Process Engineering</a:t>
            </a:r>
          </a:p>
        </p:txBody>
      </p:sp>
      <p:sp>
        <p:nvSpPr>
          <p:cNvPr id="56" name="Textplatzhalter 26"/>
          <p:cNvSpPr txBox="1">
            <a:spLocks/>
          </p:cNvSpPr>
          <p:nvPr/>
        </p:nvSpPr>
        <p:spPr>
          <a:xfrm>
            <a:off x="468000" y="3448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de-DE" dirty="0"/>
          </a:p>
          <a:p>
            <a:pPr marL="0" indent="0">
              <a:buNone/>
            </a:pPr>
            <a:r>
              <a:rPr lang="en-US" altLang="de-DE" dirty="0"/>
              <a:t>“Third party funds per academic”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468312" y="3693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>
                <a:solidFill>
                  <a:schemeClr val="bg1"/>
                </a:solidFill>
              </a:rPr>
              <a:t>Aerospace Engineering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7964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de-DE" altLang="de-DE" dirty="0" smtClean="0">
                <a:latin typeface="+mn-lt"/>
              </a:rPr>
              <a:t>U-Multirank 2022</a:t>
            </a:r>
            <a:endParaRPr lang="en-GB" altLang="de-DE" strike="sngStrik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Overall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0" name="Rechteck 29"/>
          <p:cNvSpPr/>
          <p:nvPr/>
        </p:nvSpPr>
        <p:spPr>
          <a:xfrm>
            <a:off x="467688" y="1602108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cap="all" dirty="0" smtClean="0">
                <a:solidFill>
                  <a:schemeClr val="accent2"/>
                </a:solidFill>
              </a:rPr>
              <a:t>Subjects</a:t>
            </a:r>
            <a:endParaRPr lang="en-US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467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 smtClean="0"/>
              <a:t>Physics</a:t>
            </a:r>
            <a:endParaRPr lang="en-US" altLang="de-DE" sz="1600" dirty="0"/>
          </a:p>
        </p:txBody>
      </p:sp>
      <p:sp>
        <p:nvSpPr>
          <p:cNvPr id="31" name="Abgerundetes Rechteck 30"/>
          <p:cNvSpPr/>
          <p:nvPr/>
        </p:nvSpPr>
        <p:spPr>
          <a:xfrm>
            <a:off x="467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9x </a:t>
            </a:r>
            <a:r>
              <a:rPr lang="de-DE" altLang="de-DE" sz="1600" dirty="0" smtClean="0">
                <a:solidFill>
                  <a:schemeClr val="bg1"/>
                </a:solidFill>
              </a:rPr>
              <a:t>top grade </a:t>
            </a:r>
            <a:r>
              <a:rPr lang="de-DE" altLang="de-DE" sz="1600" dirty="0">
                <a:solidFill>
                  <a:schemeClr val="bg1"/>
                </a:solidFill>
              </a:rPr>
              <a:t>A</a:t>
            </a:r>
          </a:p>
          <a:p>
            <a:r>
              <a:rPr lang="de-DE" altLang="de-DE" sz="1600" dirty="0" smtClean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st</a:t>
            </a:r>
            <a:r>
              <a:rPr lang="en-US" altLang="de-DE" sz="1600" b="1" dirty="0">
                <a:solidFill>
                  <a:schemeClr val="bg1"/>
                </a:solidFill>
              </a:rPr>
              <a:t> place </a:t>
            </a:r>
            <a:r>
              <a:rPr lang="de-DE" altLang="de-DE" sz="1600" dirty="0" smtClean="0">
                <a:solidFill>
                  <a:schemeClr val="bg1"/>
                </a:solidFill>
              </a:rPr>
              <a:t>in Germany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467688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/>
              <a:t>Process Engineering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688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bg1"/>
                </a:solidFill>
              </a:rPr>
              <a:t>8x top grade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1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st</a:t>
            </a:r>
            <a:r>
              <a:rPr lang="en-US" altLang="de-DE" sz="1600" b="1" dirty="0">
                <a:solidFill>
                  <a:schemeClr val="bg1"/>
                </a:solidFill>
              </a:rPr>
              <a:t>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place*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 </a:t>
            </a:r>
            <a:r>
              <a:rPr lang="de-DE" altLang="de-DE" sz="1600" dirty="0" smtClean="0">
                <a:solidFill>
                  <a:schemeClr val="bg1"/>
                </a:solidFill>
              </a:rPr>
              <a:t>in </a:t>
            </a:r>
            <a:r>
              <a:rPr lang="de-DE" altLang="de-DE" sz="1600" dirty="0">
                <a:solidFill>
                  <a:schemeClr val="bg1"/>
                </a:solidFill>
              </a:rPr>
              <a:t>Germany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7688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 smtClean="0"/>
              <a:t>Computer Science</a:t>
            </a:r>
            <a:endParaRPr lang="en-US" altLang="de-DE" sz="1600" dirty="0"/>
          </a:p>
        </p:txBody>
      </p:sp>
      <p:sp>
        <p:nvSpPr>
          <p:cNvPr id="33" name="Abgerundetes Rechteck 32"/>
          <p:cNvSpPr/>
          <p:nvPr/>
        </p:nvSpPr>
        <p:spPr>
          <a:xfrm>
            <a:off x="467688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</a:t>
            </a:r>
            <a:r>
              <a:rPr lang="de-DE" altLang="de-DE" sz="1600" dirty="0" smtClean="0">
                <a:solidFill>
                  <a:schemeClr val="bg1"/>
                </a:solidFill>
              </a:rPr>
              <a:t>x top grade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en-US" altLang="de-DE" sz="1600" b="1" dirty="0">
                <a:solidFill>
                  <a:schemeClr val="bg1"/>
                </a:solidFill>
              </a:rPr>
              <a:t>2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nd</a:t>
            </a:r>
            <a:r>
              <a:rPr lang="en-US" altLang="de-DE" sz="1600" b="1" dirty="0">
                <a:solidFill>
                  <a:schemeClr val="bg1"/>
                </a:solidFill>
              </a:rPr>
              <a:t>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place*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 </a:t>
            </a:r>
            <a:r>
              <a:rPr lang="de-DE" altLang="de-DE" sz="1600" dirty="0" smtClean="0">
                <a:solidFill>
                  <a:schemeClr val="bg1"/>
                </a:solidFill>
              </a:rPr>
              <a:t>in </a:t>
            </a:r>
            <a:r>
              <a:rPr lang="de-DE" altLang="de-DE" sz="1600" dirty="0">
                <a:solidFill>
                  <a:schemeClr val="bg1"/>
                </a:solidFill>
              </a:rPr>
              <a:t>Germany</a:t>
            </a:r>
          </a:p>
        </p:txBody>
      </p:sp>
      <p:sp>
        <p:nvSpPr>
          <p:cNvPr id="29" name="Rechteck 28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cap="all" dirty="0" smtClean="0">
                <a:solidFill>
                  <a:schemeClr val="accent2"/>
                </a:solidFill>
              </a:rPr>
              <a:t>University</a:t>
            </a:r>
            <a:endParaRPr lang="en-US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715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3232"/>
            <a:r>
              <a:rPr lang="de-DE" altLang="de-DE" sz="1600" dirty="0" smtClean="0">
                <a:solidFill>
                  <a:schemeClr val="bg1"/>
                </a:solidFill>
              </a:rPr>
              <a:t>Top </a:t>
            </a:r>
            <a:r>
              <a:rPr lang="en-US" altLang="de-DE" sz="1600" dirty="0" smtClean="0">
                <a:solidFill>
                  <a:schemeClr val="bg1"/>
                </a:solidFill>
              </a:rPr>
              <a:t>grade</a:t>
            </a:r>
            <a:r>
              <a:rPr lang="de-DE" altLang="de-DE" sz="1600" dirty="0" smtClean="0">
                <a:solidFill>
                  <a:schemeClr val="bg1"/>
                </a:solidFill>
              </a:rPr>
              <a:t> in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12 </a:t>
            </a:r>
            <a:r>
              <a:rPr lang="de-DE" altLang="de-DE" sz="1600" b="1" dirty="0" err="1" smtClean="0">
                <a:solidFill>
                  <a:schemeClr val="bg1"/>
                </a:solidFill>
              </a:rPr>
              <a:t>categories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i.e.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7</a:t>
            </a:r>
            <a:r>
              <a:rPr lang="en-US" altLang="de-DE" sz="1600" b="1" baseline="30000" dirty="0" err="1">
                <a:solidFill>
                  <a:schemeClr val="bg1"/>
                </a:solidFill>
              </a:rPr>
              <a:t>th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 </a:t>
            </a:r>
            <a:r>
              <a:rPr lang="de-DE" altLang="de-DE" sz="1600" b="1" dirty="0" err="1" smtClean="0">
                <a:solidFill>
                  <a:schemeClr val="bg1"/>
                </a:solidFill>
              </a:rPr>
              <a:t>place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 </a:t>
            </a:r>
            <a:r>
              <a:rPr lang="de-DE" altLang="de-DE" sz="1600" dirty="0">
                <a:solidFill>
                  <a:schemeClr val="bg1"/>
                </a:solidFill>
              </a:rPr>
              <a:t>in Germany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119999" y="47592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en-US" sz="1200" dirty="0" smtClean="0"/>
              <a:t>*together with other universities</a:t>
            </a:r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071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Rankings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71080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U-Multirank 2022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Single indicators - national</a:t>
            </a:r>
            <a:endParaRPr lang="en-US" dirty="0"/>
          </a:p>
        </p:txBody>
      </p:sp>
      <p:sp>
        <p:nvSpPr>
          <p:cNvPr id="5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n-US" altLang="de-DE" dirty="0" smtClean="0"/>
              <a:t>“</a:t>
            </a:r>
            <a:r>
              <a:rPr lang="de-DE" dirty="0" smtClean="0"/>
              <a:t>Gender Balance</a:t>
            </a:r>
            <a:r>
              <a:rPr lang="en-US" altLang="de-DE" dirty="0" smtClean="0"/>
              <a:t>”</a:t>
            </a:r>
            <a:endParaRPr lang="de-DE" alt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Computer Science in top 4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Income from private sources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Chemistry in top 4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1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Co-publications with industrial partners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Mathematics in top 4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8313" y="4006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Income with industrial partners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466725" y="4251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Electrical Engineering in top 4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5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Research publications (absolute numbers)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16" name="Abgerundetes Rechteck 15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Civil Engineering in top 5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7" name="Textplatzhalter 26"/>
          <p:cNvSpPr txBox="1">
            <a:spLocks/>
          </p:cNvSpPr>
          <p:nvPr/>
        </p:nvSpPr>
        <p:spPr>
          <a:xfrm>
            <a:off x="4715688" y="2401200"/>
            <a:ext cx="3960000" cy="59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“</a:t>
            </a:r>
            <a:r>
              <a:rPr lang="en-US" dirty="0" smtClean="0"/>
              <a:t>International orientation of master programs</a:t>
            </a:r>
            <a:r>
              <a:rPr lang="en-US" altLang="de-DE" dirty="0" smtClean="0"/>
              <a:t>”</a:t>
            </a:r>
            <a:endParaRPr lang="en-US" alt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4715688" y="300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en-US" altLang="de-DE" sz="1600" b="1" dirty="0" smtClean="0">
                <a:solidFill>
                  <a:schemeClr val="bg1"/>
                </a:solidFill>
              </a:rPr>
              <a:t>Mechanical Engineering in top 5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835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2800" y="912032"/>
            <a:ext cx="4118110" cy="1360800"/>
          </a:xfrm>
        </p:spPr>
        <p:txBody>
          <a:bodyPr/>
          <a:lstStyle/>
          <a:p>
            <a:r>
              <a:rPr lang="en-US" dirty="0" smtClean="0"/>
              <a:t>Prizes and Awards</a:t>
            </a:r>
            <a:br>
              <a:rPr lang="en-US" dirty="0" smtClean="0"/>
            </a:br>
            <a:r>
              <a:rPr lang="en-US" sz="2000" dirty="0" smtClean="0"/>
              <a:t>(Examples)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0583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Leibniz Prizes since 2000</a:t>
            </a:r>
            <a:endParaRPr lang="en-US" dirty="0"/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en-US" altLang="de-DE" b="1" dirty="0" smtClean="0"/>
              <a:t>Prof. </a:t>
            </a:r>
            <a:r>
              <a:rPr lang="en-US" altLang="de-DE" b="1" dirty="0" err="1" smtClean="0"/>
              <a:t>Achim</a:t>
            </a:r>
            <a:r>
              <a:rPr lang="en-US" altLang="de-DE" b="1" dirty="0" smtClean="0"/>
              <a:t> </a:t>
            </a:r>
            <a:r>
              <a:rPr lang="en-US" altLang="de-DE" b="1" dirty="0" err="1" smtClean="0"/>
              <a:t>Menges</a:t>
            </a:r>
            <a:r>
              <a:rPr lang="en-US" altLang="de-DE" b="1" dirty="0" smtClean="0"/>
              <a:t/>
            </a:r>
            <a:br>
              <a:rPr lang="en-US" altLang="de-DE" b="1" dirty="0" smtClean="0"/>
            </a:br>
            <a:r>
              <a:rPr lang="en-US" dirty="0"/>
              <a:t>Leibniz Prize</a:t>
            </a:r>
            <a:r>
              <a:rPr lang="en-US" dirty="0" smtClean="0"/>
              <a:t> Architecture </a:t>
            </a:r>
            <a:r>
              <a:rPr lang="en-US" sz="1100" dirty="0" smtClean="0"/>
              <a:t>- </a:t>
            </a:r>
            <a:r>
              <a:rPr lang="en-US" altLang="de-DE" sz="1100" dirty="0" smtClean="0"/>
              <a:t>2023</a:t>
            </a:r>
            <a:endParaRPr lang="en-US" sz="1100" dirty="0"/>
          </a:p>
        </p:txBody>
      </p:sp>
      <p:pic>
        <p:nvPicPr>
          <p:cNvPr id="21" name="Bildplatzhalter 21" descr="Portrait of Achim Menges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4" t="21190" r="31310" b="48923"/>
          <a:stretch/>
        </p:blipFill>
        <p:spPr>
          <a:xfrm>
            <a:off x="482226" y="1305000"/>
            <a:ext cx="1080000" cy="1080000"/>
          </a:xfrm>
        </p:spPr>
      </p:pic>
      <p:sp>
        <p:nvSpPr>
          <p:cNvPr id="20" name="Textfeld 19"/>
          <p:cNvSpPr txBox="1"/>
          <p:nvPr/>
        </p:nvSpPr>
        <p:spPr>
          <a:xfrm>
            <a:off x="4824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Uli Regenscheit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7331"/>
            <a:ext cx="2700000" cy="822570"/>
          </a:xfrm>
        </p:spPr>
        <p:txBody>
          <a:bodyPr/>
          <a:lstStyle/>
          <a:p>
            <a:r>
              <a:rPr lang="en-US" b="1" dirty="0" smtClean="0"/>
              <a:t>Prof. Artemis </a:t>
            </a:r>
            <a:r>
              <a:rPr lang="en-US" b="1" dirty="0" err="1" smtClean="0"/>
              <a:t>Alexiadou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Leibniz Prize Linguistics </a:t>
            </a:r>
            <a:r>
              <a:rPr lang="en-US" sz="1100" dirty="0" smtClean="0"/>
              <a:t>- 2014</a:t>
            </a:r>
            <a:endParaRPr lang="en-US" sz="1100" dirty="0"/>
          </a:p>
        </p:txBody>
      </p:sp>
      <p:pic>
        <p:nvPicPr>
          <p:cNvPr id="82" name="Bildplatzhalter 18" descr="Portrait of Artemis Alexiadou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b="2841"/>
          <a:stretch>
            <a:fillRect/>
          </a:stretch>
        </p:blipFill>
        <p:spPr>
          <a:xfrm>
            <a:off x="482400" y="2650500"/>
            <a:ext cx="1080000" cy="1080000"/>
          </a:xfrm>
          <a:prstGeom prst="ellipse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385350" y="3758839"/>
            <a:ext cx="1346390" cy="1187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David Ausserhofer/DFG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1731600" y="4126599"/>
            <a:ext cx="2700000" cy="818802"/>
          </a:xfrm>
        </p:spPr>
        <p:txBody>
          <a:bodyPr/>
          <a:lstStyle/>
          <a:p>
            <a:r>
              <a:rPr lang="en-US" b="1" dirty="0" smtClean="0"/>
              <a:t>Prof. Jörg Wrachtrup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Leibniz Prize Experimental Physics </a:t>
            </a:r>
            <a:r>
              <a:rPr lang="en-US" sz="1100" dirty="0" smtClean="0"/>
              <a:t>- 2011</a:t>
            </a:r>
            <a:endParaRPr lang="en-US" sz="1100" dirty="0"/>
          </a:p>
        </p:txBody>
      </p:sp>
      <p:pic>
        <p:nvPicPr>
          <p:cNvPr id="14" name="Bildplatzhalter 4" descr="Portrait of Jörg Wrachtrup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t="872" r="372" b="1244"/>
          <a:stretch/>
        </p:blipFill>
        <p:spPr>
          <a:xfrm>
            <a:off x="482400" y="3996000"/>
            <a:ext cx="1080000" cy="1080000"/>
          </a:xfrm>
        </p:spPr>
      </p:pic>
      <p:sp>
        <p:nvSpPr>
          <p:cNvPr id="15" name="Textfeld 14"/>
          <p:cNvSpPr txBox="1"/>
          <p:nvPr/>
        </p:nvSpPr>
        <p:spPr>
          <a:xfrm>
            <a:off x="482400" y="5096700"/>
            <a:ext cx="1044000" cy="1008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David Ausserhofer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b="1" dirty="0" smtClean="0"/>
              <a:t>Prof. Frank </a:t>
            </a:r>
            <a:r>
              <a:rPr lang="en-US" b="1" dirty="0" err="1" smtClean="0"/>
              <a:t>Allgöwer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Leibniz Prize Cybernetics </a:t>
            </a:r>
            <a:r>
              <a:rPr lang="en-US" sz="1100" dirty="0" smtClean="0"/>
              <a:t>- 2004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8" name="Bildplatzhalter 23552" descr="Portrait of Frank Allgöwer"/>
          <p:cNvPicPr>
            <a:picLocks noGrp="1" noChangeAspect="1"/>
          </p:cNvPicPr>
          <p:nvPr>
            <p:ph type="pic" sz="quarter" idx="2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7" name="Textfeld 16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Uli Regenscheit  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b="1" dirty="0" smtClean="0"/>
              <a:t>Prof. Hans-Joachim Werner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Leibniz Prize Theoretical Chemistry </a:t>
            </a:r>
            <a:r>
              <a:rPr lang="en-US" sz="1100" dirty="0" smtClean="0"/>
              <a:t>- 2000</a:t>
            </a:r>
            <a:endParaRPr lang="en-US" sz="1100" dirty="0"/>
          </a:p>
        </p:txBody>
      </p:sp>
      <p:pic>
        <p:nvPicPr>
          <p:cNvPr id="27" name="Bildplatzhalter 23" descr="Portrait of Hans-Joachim Werner"/>
          <p:cNvPicPr>
            <a:picLocks noGrp="1" noChangeAspect="1"/>
          </p:cNvPicPr>
          <p:nvPr>
            <p:ph type="pic" sz="quarter" idx="3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8" name="Textfeld 17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Uli Regenscheit</a:t>
            </a:r>
          </a:p>
        </p:txBody>
      </p:sp>
      <p:sp>
        <p:nvSpPr>
          <p:cNvPr id="85" name="Ellipse 84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6545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0"/>
          <p:cNvSpPr>
            <a:spLocks noGrp="1"/>
          </p:cNvSpPr>
          <p:nvPr>
            <p:ph type="title"/>
          </p:nvPr>
        </p:nvSpPr>
        <p:spPr>
          <a:xfrm>
            <a:off x="468000" y="396000"/>
            <a:ext cx="3963740" cy="518400"/>
          </a:xfrm>
        </p:spPr>
        <p:txBody>
          <a:bodyPr/>
          <a:lstStyle/>
          <a:p>
            <a:r>
              <a:rPr lang="en-US" altLang="de-DE" dirty="0" smtClean="0">
                <a:latin typeface="+mn-lt"/>
              </a:rPr>
              <a:t>Alexander von Humboldt </a:t>
            </a:r>
            <a:r>
              <a:rPr lang="en-US" altLang="de-DE" dirty="0" smtClean="0"/>
              <a:t>Professorship</a:t>
            </a:r>
            <a:endParaRPr lang="en-US" dirty="0">
              <a:latin typeface="+mn-lt"/>
            </a:endParaRPr>
          </a:p>
        </p:txBody>
      </p:sp>
      <p:sp>
        <p:nvSpPr>
          <p:cNvPr id="2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</a:t>
            </a:r>
            <a:r>
              <a:rPr lang="de-DE" altLang="de-DE" b="1" dirty="0" smtClean="0"/>
              <a:t>Dr. Dieter Schmalstieg</a:t>
            </a:r>
            <a:r>
              <a:rPr lang="de-DE" altLang="de-DE" b="1" dirty="0"/>
              <a:t/>
            </a:r>
            <a:br>
              <a:rPr lang="de-DE" altLang="de-DE" b="1" dirty="0"/>
            </a:br>
            <a:r>
              <a:rPr lang="de-DE" altLang="de-DE" dirty="0" smtClean="0"/>
              <a:t>Visual Computing, </a:t>
            </a:r>
            <a:r>
              <a:rPr lang="de-DE" altLang="de-DE" dirty="0"/>
              <a:t>Alexander von </a:t>
            </a:r>
            <a:r>
              <a:rPr lang="de-DE" altLang="de-DE" dirty="0" smtClean="0"/>
              <a:t>Humboldt </a:t>
            </a:r>
            <a:r>
              <a:rPr lang="de-DE" altLang="de-DE" dirty="0" err="1" smtClean="0"/>
              <a:t>Professorship</a:t>
            </a:r>
            <a:r>
              <a:rPr lang="de-DE" altLang="de-DE" dirty="0" smtClean="0"/>
              <a:t>                   </a:t>
            </a:r>
            <a:r>
              <a:rPr lang="de-DE" altLang="de-DE" sz="1100" dirty="0" smtClean="0"/>
              <a:t>2023</a:t>
            </a:r>
            <a:endParaRPr lang="en-GB" sz="1100" dirty="0"/>
          </a:p>
        </p:txBody>
      </p:sp>
      <p:pic>
        <p:nvPicPr>
          <p:cNvPr id="28" name="Bildplatzhalter 27" descr="Portrait of Dieter Schmalstie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0" t="6097" r="43066" b="63812"/>
          <a:stretch/>
        </p:blipFill>
        <p:spPr>
          <a:xfrm>
            <a:off x="482400" y="1306800"/>
            <a:ext cx="1080000" cy="1080000"/>
          </a:xfrm>
        </p:spPr>
      </p:pic>
      <p:sp>
        <p:nvSpPr>
          <p:cNvPr id="19" name="Textfeld 18"/>
          <p:cNvSpPr txBox="1"/>
          <p:nvPr/>
        </p:nvSpPr>
        <p:spPr>
          <a:xfrm>
            <a:off x="482400" y="2401200"/>
            <a:ext cx="1288745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 smtClean="0">
                <a:solidFill>
                  <a:schemeClr val="bg2"/>
                </a:solidFill>
              </a:rPr>
              <a:t>Photo</a:t>
            </a:r>
            <a:r>
              <a:rPr lang="de-DE" sz="700" dirty="0" smtClean="0">
                <a:solidFill>
                  <a:schemeClr val="bg2"/>
                </a:solidFill>
              </a:rPr>
              <a:t>: Humboldt </a:t>
            </a:r>
            <a:r>
              <a:rPr lang="de-DE" sz="700" dirty="0" err="1" smtClean="0">
                <a:solidFill>
                  <a:schemeClr val="bg2"/>
                </a:solidFill>
              </a:rPr>
              <a:t>Foundation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2779200"/>
            <a:ext cx="2700000" cy="953169"/>
          </a:xfrm>
        </p:spPr>
        <p:txBody>
          <a:bodyPr/>
          <a:lstStyle/>
          <a:p>
            <a:r>
              <a:rPr lang="en-US" altLang="de-DE" b="1" dirty="0" smtClean="0"/>
              <a:t>Prof. </a:t>
            </a:r>
            <a:r>
              <a:rPr lang="en-US" altLang="de-DE" b="1" dirty="0" err="1" smtClean="0"/>
              <a:t>Hidenori</a:t>
            </a:r>
            <a:r>
              <a:rPr lang="en-US" altLang="de-DE" b="1" dirty="0" smtClean="0"/>
              <a:t> Takagi</a:t>
            </a:r>
            <a:br>
              <a:rPr lang="en-US" altLang="de-DE" b="1" dirty="0" smtClean="0"/>
            </a:br>
            <a:r>
              <a:rPr lang="en-US" altLang="de-DE" dirty="0" smtClean="0"/>
              <a:t>Solid State Research, Alexander von Humboldt Professorship     </a:t>
            </a:r>
            <a:r>
              <a:rPr lang="en-US" altLang="de-DE" sz="1100" dirty="0" smtClean="0"/>
              <a:t>2013</a:t>
            </a:r>
            <a:endParaRPr lang="en-US" sz="1100" dirty="0"/>
          </a:p>
        </p:txBody>
      </p:sp>
      <p:pic>
        <p:nvPicPr>
          <p:cNvPr id="17" name="Bildplatzhalter 25" descr="Portrait of Hidenori Takagi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2649600"/>
            <a:ext cx="1080000" cy="1080000"/>
          </a:xfrm>
        </p:spPr>
      </p:pic>
      <p:sp>
        <p:nvSpPr>
          <p:cNvPr id="16" name="Textfeld 15"/>
          <p:cNvSpPr txBox="1"/>
          <p:nvPr/>
        </p:nvSpPr>
        <p:spPr>
          <a:xfrm>
            <a:off x="385200" y="37584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 smtClean="0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MPI-FKF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4" name="Titel 10"/>
          <p:cNvSpPr txBox="1">
            <a:spLocks/>
          </p:cNvSpPr>
          <p:nvPr/>
        </p:nvSpPr>
        <p:spPr>
          <a:xfrm>
            <a:off x="4716000" y="399600"/>
            <a:ext cx="4241862" cy="2772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dirty="0" smtClean="0">
                <a:latin typeface="+mn-lt"/>
              </a:rPr>
              <a:t>Max Planck Research Award </a:t>
            </a:r>
            <a:endParaRPr lang="en-US" dirty="0">
              <a:latin typeface="+mn-lt"/>
            </a:endParaRPr>
          </a:p>
        </p:txBody>
      </p:sp>
      <p:sp>
        <p:nvSpPr>
          <p:cNvPr id="24" name="Textplatzhalter 37"/>
          <p:cNvSpPr>
            <a:spLocks noGrp="1"/>
          </p:cNvSpPr>
          <p:nvPr>
            <p:ph type="body" sz="quarter" idx="26"/>
          </p:nvPr>
        </p:nvSpPr>
        <p:spPr>
          <a:xfrm>
            <a:off x="5965340" y="1436399"/>
            <a:ext cx="2700000" cy="948599"/>
          </a:xfrm>
        </p:spPr>
        <p:txBody>
          <a:bodyPr/>
          <a:lstStyle/>
          <a:p>
            <a:r>
              <a:rPr lang="en-US" altLang="de-DE" b="1" dirty="0"/>
              <a:t>Prof. Jörg Wrachtrup</a:t>
            </a:r>
            <a:r>
              <a:rPr lang="en-US" altLang="de-DE" dirty="0"/>
              <a:t/>
            </a:r>
            <a:br>
              <a:rPr lang="en-US" altLang="de-DE" dirty="0"/>
            </a:br>
            <a:r>
              <a:rPr lang="en-US" altLang="de-DE" dirty="0"/>
              <a:t>Physics – Quantum-Nano </a:t>
            </a:r>
            <a:r>
              <a:rPr lang="en-US" altLang="de-DE" dirty="0" smtClean="0"/>
              <a:t>Science                                           </a:t>
            </a:r>
            <a:r>
              <a:rPr lang="en-US" altLang="de-DE" sz="1100" dirty="0" smtClean="0"/>
              <a:t>2014</a:t>
            </a:r>
            <a:endParaRPr lang="en-US" altLang="de-DE" sz="1100" dirty="0"/>
          </a:p>
        </p:txBody>
      </p:sp>
      <p:pic>
        <p:nvPicPr>
          <p:cNvPr id="18" name="Grafik 17" descr="Portrait of Jörg Wrachtru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00" y="1306800"/>
            <a:ext cx="1079086" cy="1079086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4716000" y="2401200"/>
            <a:ext cx="1079086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 smtClean="0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David Ausserhofer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2" name="Ellipse 11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217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Current ERC Starting Grants</a:t>
            </a:r>
            <a:endParaRPr lang="en-GB" altLang="de-DE" dirty="0"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de-DE" b="1" dirty="0"/>
              <a:t>Prof. Dr. </a:t>
            </a:r>
            <a:r>
              <a:rPr lang="de-DE" b="1" dirty="0" smtClean="0"/>
              <a:t>Sara Kleindienst</a:t>
            </a:r>
            <a:r>
              <a:rPr lang="de-DE" b="1" dirty="0"/>
              <a:t> </a:t>
            </a:r>
            <a:r>
              <a:rPr lang="en-US" dirty="0"/>
              <a:t>Microbial performance impacted by surfactants from glyphosate </a:t>
            </a:r>
            <a:r>
              <a:rPr lang="en-US" dirty="0" smtClean="0"/>
              <a:t>application </a:t>
            </a:r>
            <a:r>
              <a:rPr lang="en-US" sz="1100" dirty="0" smtClean="0"/>
              <a:t>– approx. 07/</a:t>
            </a:r>
            <a:r>
              <a:rPr lang="de-DE" sz="1100" dirty="0" smtClean="0"/>
              <a:t>2023-06/2028</a:t>
            </a:r>
            <a:endParaRPr lang="de-DE" sz="1100" dirty="0"/>
          </a:p>
        </p:txBody>
      </p:sp>
      <p:pic>
        <p:nvPicPr>
          <p:cNvPr id="9" name="Bildplatzhalter 8" descr="Portrait of Sara Kleindienst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7" t="2624" r="14459" b="37148"/>
          <a:stretch/>
        </p:blipFill>
        <p:spPr>
          <a:xfrm>
            <a:off x="482400" y="1306800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Simon </a:t>
            </a:r>
            <a:r>
              <a:rPr lang="en-US" sz="700" dirty="0" err="1" smtClean="0">
                <a:solidFill>
                  <a:schemeClr val="bg2"/>
                </a:solidFill>
              </a:rPr>
              <a:t>Kleindienst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en-GB" b="1" dirty="0" err="1" smtClean="0"/>
              <a:t>Dr.</a:t>
            </a:r>
            <a:r>
              <a:rPr lang="en-GB" b="1" dirty="0" smtClean="0"/>
              <a:t> Tian </a:t>
            </a:r>
            <a:r>
              <a:rPr lang="en-GB" b="1" dirty="0" err="1" smtClean="0"/>
              <a:t>Qiu</a:t>
            </a:r>
            <a:r>
              <a:rPr lang="en-GB" b="1" dirty="0" smtClean="0"/>
              <a:t>                                 </a:t>
            </a:r>
            <a:r>
              <a:rPr lang="en-US" dirty="0" err="1" smtClean="0"/>
              <a:t>Microrobots</a:t>
            </a:r>
            <a:r>
              <a:rPr lang="en-US" dirty="0" smtClean="0"/>
              <a:t> for minimally invasive medical interventions</a:t>
            </a:r>
            <a:r>
              <a:rPr lang="en-US" sz="1000" dirty="0" smtClean="0"/>
              <a:t> </a:t>
            </a:r>
            <a:r>
              <a:rPr lang="en-US" sz="1100" dirty="0" smtClean="0"/>
              <a:t>                             </a:t>
            </a:r>
            <a:r>
              <a:rPr lang="de-DE" sz="1100" dirty="0" smtClean="0"/>
              <a:t>– 01/2023-12/2027</a:t>
            </a:r>
            <a:endParaRPr lang="de-DE" sz="1100" dirty="0"/>
          </a:p>
        </p:txBody>
      </p:sp>
      <p:pic>
        <p:nvPicPr>
          <p:cNvPr id="7" name="Bildplatzhalter 6" descr="Portrait of Tian Qi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8" r="12344" b="18262"/>
          <a:stretch/>
        </p:blipFill>
        <p:spPr>
          <a:xfrm>
            <a:off x="482600" y="2649538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Alejandro Posada</a:t>
            </a:r>
          </a:p>
        </p:txBody>
      </p:sp>
      <p:sp>
        <p:nvSpPr>
          <p:cNvPr id="13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740" y="4258800"/>
            <a:ext cx="2856444" cy="818802"/>
          </a:xfrm>
        </p:spPr>
        <p:txBody>
          <a:bodyPr/>
          <a:lstStyle/>
          <a:p>
            <a:r>
              <a:rPr lang="en-US" b="1" dirty="0"/>
              <a:t>Prof. Michael </a:t>
            </a:r>
            <a:r>
              <a:rPr lang="en-US" b="1" dirty="0" err="1"/>
              <a:t>Saliba</a:t>
            </a:r>
            <a:r>
              <a:rPr lang="en-US" b="1" dirty="0"/>
              <a:t>              </a:t>
            </a:r>
            <a:r>
              <a:rPr lang="en-US" b="1" dirty="0" smtClean="0"/>
              <a:t>   </a:t>
            </a:r>
            <a:r>
              <a:rPr lang="en-US" dirty="0" smtClean="0"/>
              <a:t>Using perovskites to create sustain-able, stable and high-performance semiconductors</a:t>
            </a:r>
            <a:r>
              <a:rPr lang="en-US" sz="1100" dirty="0" smtClean="0"/>
              <a:t> </a:t>
            </a:r>
            <a:r>
              <a:rPr lang="de-DE" sz="1100" dirty="0" smtClean="0"/>
              <a:t>– 09/</a:t>
            </a:r>
            <a:r>
              <a:rPr lang="en-US" sz="1100" dirty="0" smtClean="0"/>
              <a:t>2022-08/2027</a:t>
            </a:r>
            <a:endParaRPr lang="en-US" sz="1100" dirty="0"/>
          </a:p>
        </p:txBody>
      </p:sp>
      <p:pic>
        <p:nvPicPr>
          <p:cNvPr id="34" name="Bildplatzhalter 33" descr="Portrait of Michael Saliba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8317" r="22505" b="7703"/>
          <a:stretch/>
        </p:blipFill>
        <p:spPr/>
      </p:pic>
      <p:sp>
        <p:nvSpPr>
          <p:cNvPr id="26" name="Textfeld 25"/>
          <p:cNvSpPr txBox="1"/>
          <p:nvPr/>
        </p:nvSpPr>
        <p:spPr>
          <a:xfrm>
            <a:off x="518400" y="50976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Uli Regenscheit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US" altLang="de-DE" b="1" dirty="0"/>
              <a:t>Dr. Tim </a:t>
            </a:r>
            <a:r>
              <a:rPr lang="en-US" altLang="de-DE" b="1" dirty="0" err="1"/>
              <a:t>Langen</a:t>
            </a:r>
            <a:r>
              <a:rPr lang="en-US" altLang="de-DE" dirty="0"/>
              <a:t/>
            </a:r>
            <a:br>
              <a:rPr lang="en-US" altLang="de-DE" dirty="0"/>
            </a:br>
            <a:r>
              <a:rPr lang="en-US" dirty="0" err="1" smtClean="0"/>
              <a:t>Supersolids</a:t>
            </a:r>
            <a:r>
              <a:rPr lang="en-US" dirty="0" smtClean="0"/>
              <a:t> and beyond: Exploring </a:t>
            </a:r>
            <a:r>
              <a:rPr lang="en-US" dirty="0"/>
              <a:t>new states of matter with laser-cooled dipolar molecules</a:t>
            </a:r>
            <a:r>
              <a:rPr lang="en-US" sz="1100" dirty="0"/>
              <a:t> </a:t>
            </a:r>
            <a:r>
              <a:rPr lang="de-DE" sz="1100" dirty="0"/>
              <a:t>– </a:t>
            </a:r>
            <a:r>
              <a:rPr lang="de-DE" sz="1100" dirty="0" smtClean="0"/>
              <a:t>04/</a:t>
            </a:r>
            <a:r>
              <a:rPr lang="en-US" sz="1100" dirty="0" smtClean="0"/>
              <a:t>2021-03/2026</a:t>
            </a:r>
            <a:endParaRPr lang="en-US" sz="1100" dirty="0"/>
          </a:p>
        </p:txBody>
      </p:sp>
      <p:pic>
        <p:nvPicPr>
          <p:cNvPr id="35" name="Bildplatzhalter 34" descr="Portrait of Tim Langen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1" r="2911"/>
          <a:stretch/>
        </p:blipFill>
        <p:spPr>
          <a:xfrm>
            <a:off x="4714875" y="1306800"/>
            <a:ext cx="1081088" cy="1081088"/>
          </a:xfrm>
        </p:spPr>
      </p:pic>
      <p:sp>
        <p:nvSpPr>
          <p:cNvPr id="24" name="Textfeld 23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Christa Müller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2781349"/>
            <a:ext cx="2823200" cy="822570"/>
          </a:xfrm>
        </p:spPr>
        <p:txBody>
          <a:bodyPr/>
          <a:lstStyle/>
          <a:p>
            <a:r>
              <a:rPr lang="en-US" b="1" dirty="0"/>
              <a:t>Dr. Marcel Pfeiffer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Multiscale Fluid and Plasma Dynamics using </a:t>
            </a:r>
            <a:r>
              <a:rPr lang="en-US" dirty="0" smtClean="0"/>
              <a:t>Particles </a:t>
            </a:r>
            <a:r>
              <a:rPr lang="en-US" dirty="0"/>
              <a:t> </a:t>
            </a:r>
            <a:r>
              <a:rPr lang="en-US" dirty="0" smtClean="0"/>
              <a:t>                     </a:t>
            </a:r>
            <a:r>
              <a:rPr lang="de-DE" sz="1100" dirty="0" smtClean="0"/>
              <a:t>– 01/</a:t>
            </a:r>
            <a:r>
              <a:rPr lang="en-US" sz="1100" dirty="0" smtClean="0"/>
              <a:t>2021-12/2025</a:t>
            </a:r>
            <a:endParaRPr lang="en-US" sz="1100" dirty="0"/>
          </a:p>
        </p:txBody>
      </p:sp>
      <p:pic>
        <p:nvPicPr>
          <p:cNvPr id="33" name="Bildplatzhalter 14" descr="Portrait of Marcel Pfeiff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713" r="19975" b="4050"/>
          <a:stretch/>
        </p:blipFill>
        <p:spPr>
          <a:xfrm>
            <a:off x="4716463" y="2649600"/>
            <a:ext cx="1079500" cy="1079500"/>
          </a:xfrm>
          <a:effectLst/>
        </p:spPr>
      </p:pic>
      <p:sp>
        <p:nvSpPr>
          <p:cNvPr id="25" name="Textfeld 24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Norman Pfeiffer</a:t>
            </a:r>
            <a:endParaRPr lang="en-US" sz="700" dirty="0">
              <a:solidFill>
                <a:schemeClr val="bg2"/>
              </a:solidFill>
            </a:endParaRP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>
              <a:solidFill>
                <a:srgbClr val="00B0F0"/>
              </a:solidFill>
            </a:endParaRPr>
          </a:p>
        </p:txBody>
      </p:sp>
      <p:sp>
        <p:nvSpPr>
          <p:cNvPr id="21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9890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Current ERC Starting Grants</a:t>
            </a:r>
            <a:endParaRPr lang="en-GB" altLang="de-DE" dirty="0"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r>
              <a:rPr lang="en-US" b="1" dirty="0"/>
              <a:t>Prof. Michael </a:t>
            </a:r>
            <a:r>
              <a:rPr lang="en-US" b="1" dirty="0" err="1"/>
              <a:t>Pradel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Learning To Find Software Bugs   </a:t>
            </a:r>
            <a:r>
              <a:rPr lang="de-DE" sz="1100" dirty="0"/>
              <a:t>– </a:t>
            </a:r>
            <a:r>
              <a:rPr lang="de-DE" sz="1100" dirty="0" smtClean="0"/>
              <a:t>03/</a:t>
            </a:r>
            <a:r>
              <a:rPr lang="en-US" sz="1100" dirty="0" smtClean="0"/>
              <a:t>2020-02/2025</a:t>
            </a:r>
            <a:endParaRPr lang="en-US" sz="1100" dirty="0"/>
          </a:p>
        </p:txBody>
      </p:sp>
      <p:pic>
        <p:nvPicPr>
          <p:cNvPr id="12" name="Bildplatzhalter 11" descr="Portrait of Michael Pradel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" b="1309"/>
          <a:stretch>
            <a:fillRect/>
          </a:stretch>
        </p:blipFill>
        <p:spPr/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 smtClean="0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Katrin </a:t>
            </a:r>
            <a:r>
              <a:rPr lang="de-DE" sz="700" dirty="0" err="1">
                <a:solidFill>
                  <a:schemeClr val="bg2"/>
                </a:solidFill>
              </a:rPr>
              <a:t>Binner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r>
              <a:rPr lang="en-US" b="1" dirty="0"/>
              <a:t>Prof. Andreas Bulling</a:t>
            </a:r>
            <a:r>
              <a:rPr lang="en-US" dirty="0"/>
              <a:t> </a:t>
            </a:r>
            <a:r>
              <a:rPr lang="en-US" dirty="0" smtClean="0"/>
              <a:t>  Anticipatory Human-Computer-Interaction </a:t>
            </a:r>
            <a:r>
              <a:rPr lang="de-DE" sz="1100" dirty="0" smtClean="0"/>
              <a:t>– 02/2019-01/2024</a:t>
            </a:r>
            <a:endParaRPr lang="de-DE" sz="1100" dirty="0"/>
          </a:p>
        </p:txBody>
      </p:sp>
      <p:pic>
        <p:nvPicPr>
          <p:cNvPr id="9" name="Bildplatzhalter 8" descr="Portrait of Andreas Bulling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" b="2363"/>
          <a:stretch>
            <a:fillRect/>
          </a:stretch>
        </p:blipFill>
        <p:spPr>
          <a:xfrm>
            <a:off x="482600" y="2649600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err="1" smtClean="0">
                <a:solidFill>
                  <a:schemeClr val="bg2"/>
                </a:solidFill>
              </a:rPr>
              <a:t>Photo</a:t>
            </a:r>
            <a:r>
              <a:rPr lang="de-DE" sz="700" dirty="0">
                <a:solidFill>
                  <a:schemeClr val="bg2"/>
                </a:solidFill>
              </a:rPr>
              <a:t>: Uli Regenscheit</a:t>
            </a: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3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9067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Current ERC Consolidator Grants</a:t>
            </a:r>
            <a:endParaRPr lang="en-US" dirty="0">
              <a:latin typeface="+mn-lt"/>
            </a:endParaRP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1731740" y="1432800"/>
            <a:ext cx="2700000" cy="818802"/>
          </a:xfrm>
        </p:spPr>
        <p:txBody>
          <a:bodyPr/>
          <a:lstStyle/>
          <a:p>
            <a:r>
              <a:rPr lang="en-US" b="1" dirty="0" smtClean="0"/>
              <a:t>Prof. </a:t>
            </a:r>
            <a:r>
              <a:rPr lang="en-US" b="1" dirty="0" err="1" smtClean="0"/>
              <a:t>Blazej</a:t>
            </a:r>
            <a:r>
              <a:rPr lang="en-US" b="1" dirty="0" smtClean="0"/>
              <a:t> Grabowski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MATERIALS 4.0 – Advancing materials design with quantum mechanical simulations                  </a:t>
            </a:r>
            <a:r>
              <a:rPr lang="en-US" sz="1100" dirty="0" smtClean="0"/>
              <a:t>– </a:t>
            </a:r>
            <a:r>
              <a:rPr lang="de-DE" sz="1100" dirty="0" smtClean="0"/>
              <a:t>01/2021-12/2025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" name="Bildplatzhalter 6" descr="Portrait of Blazej Grabowski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1306800"/>
            <a:ext cx="1080000" cy="1080000"/>
          </a:xfrm>
        </p:spPr>
      </p:pic>
      <p:sp>
        <p:nvSpPr>
          <p:cNvPr id="14" name="Textfeld 13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Jan Will</a:t>
            </a:r>
          </a:p>
        </p:txBody>
      </p:sp>
      <p:sp>
        <p:nvSpPr>
          <p:cNvPr id="19" name="Ellipse 18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" name="Fußzeilenplatzhalter 6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1568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US" altLang="de-DE" dirty="0" smtClean="0"/>
              <a:t>Current ERC Advanced Grants</a:t>
            </a:r>
            <a:endParaRPr lang="en-US" altLang="de-DE" dirty="0">
              <a:latin typeface="+mn-lt"/>
            </a:endParaRP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1731600" y="1432800"/>
            <a:ext cx="2700000" cy="818802"/>
          </a:xfrm>
        </p:spPr>
        <p:txBody>
          <a:bodyPr/>
          <a:lstStyle/>
          <a:p>
            <a:r>
              <a:rPr lang="en-US" b="1" dirty="0" smtClean="0"/>
              <a:t>Prof. André </a:t>
            </a:r>
            <a:r>
              <a:rPr lang="en-US" b="1" dirty="0" err="1" smtClean="0"/>
              <a:t>Bächtiger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350" dirty="0" smtClean="0"/>
              <a:t>Exploring Citizens’ </a:t>
            </a:r>
            <a:r>
              <a:rPr lang="en-US" sz="1350" dirty="0"/>
              <a:t>Democratic Preferences in a Deliberative and Co-Creative </a:t>
            </a:r>
            <a:r>
              <a:rPr lang="en-US" sz="1350" dirty="0" smtClean="0"/>
              <a:t>Design </a:t>
            </a:r>
            <a:r>
              <a:rPr lang="en-US" sz="1090" dirty="0" smtClean="0"/>
              <a:t>– 08/2022-07/2027</a:t>
            </a:r>
          </a:p>
        </p:txBody>
      </p:sp>
      <p:pic>
        <p:nvPicPr>
          <p:cNvPr id="5" name="Bildplatzhalter 4" descr="Portrait of André Bächtiger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9" r="4461" b="8109"/>
          <a:stretch/>
        </p:blipFill>
        <p:spPr>
          <a:xfrm>
            <a:off x="482600" y="1306513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Jenny </a:t>
            </a:r>
            <a:r>
              <a:rPr lang="en-US" sz="700" dirty="0" err="1" smtClean="0">
                <a:solidFill>
                  <a:schemeClr val="bg2"/>
                </a:solidFill>
              </a:rPr>
              <a:t>Stadthaus</a:t>
            </a:r>
            <a:endParaRPr lang="en-US" sz="700" dirty="0" smtClean="0">
              <a:solidFill>
                <a:schemeClr val="bg2"/>
              </a:solidFill>
            </a:endParaRPr>
          </a:p>
        </p:txBody>
      </p:sp>
      <p:sp>
        <p:nvSpPr>
          <p:cNvPr id="19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600" y="2782800"/>
            <a:ext cx="2700000" cy="818802"/>
          </a:xfrm>
        </p:spPr>
        <p:txBody>
          <a:bodyPr/>
          <a:lstStyle/>
          <a:p>
            <a:r>
              <a:rPr lang="en-US" b="1" dirty="0" smtClean="0"/>
              <a:t>Prof. Oliver Röhrle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350" dirty="0"/>
              <a:t>Simulation-enhanced </a:t>
            </a:r>
            <a:r>
              <a:rPr lang="en-US" sz="1350" dirty="0" smtClean="0"/>
              <a:t>Quantum Sensor </a:t>
            </a:r>
            <a:r>
              <a:rPr lang="en-US" sz="1350" dirty="0"/>
              <a:t>Systems for Decoding </a:t>
            </a:r>
            <a:r>
              <a:rPr lang="en-US" sz="1350" dirty="0" smtClean="0"/>
              <a:t>Neuromuscular </a:t>
            </a:r>
            <a:r>
              <a:rPr lang="en-US" sz="1350" dirty="0"/>
              <a:t>Control </a:t>
            </a:r>
            <a:r>
              <a:rPr lang="en-US" sz="1100" dirty="0" smtClean="0"/>
              <a:t>– 09/2022-08/2027</a:t>
            </a:r>
            <a:endParaRPr lang="en-US" sz="1100" dirty="0"/>
          </a:p>
        </p:txBody>
      </p:sp>
      <p:pic>
        <p:nvPicPr>
          <p:cNvPr id="2" name="Bildplatzhalter 1" descr="Portrait of Oliver Röhrle"/>
          <p:cNvPicPr>
            <a:picLocks noGrp="1" noChangeAspect="1"/>
          </p:cNvPicPr>
          <p:nvPr>
            <p:ph type="pic" sz="quarter" idx="3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2649538"/>
            <a:ext cx="1079500" cy="1079500"/>
          </a:xfrm>
        </p:spPr>
      </p:pic>
      <p:sp>
        <p:nvSpPr>
          <p:cNvPr id="25" name="Textfeld 24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</a:t>
            </a:r>
            <a:r>
              <a:rPr lang="en-US" sz="700" dirty="0">
                <a:solidFill>
                  <a:schemeClr val="bg2"/>
                </a:solidFill>
              </a:rPr>
              <a:t>: Max Kovalenko</a:t>
            </a:r>
            <a:endParaRPr lang="en-US" sz="700" dirty="0" smtClean="0">
              <a:solidFill>
                <a:schemeClr val="bg2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b="1" dirty="0" smtClean="0"/>
              <a:t>Prof. </a:t>
            </a:r>
            <a:r>
              <a:rPr lang="en-US" b="1" dirty="0" err="1" smtClean="0"/>
              <a:t>Tilman</a:t>
            </a:r>
            <a:r>
              <a:rPr lang="en-US" b="1" dirty="0" smtClean="0"/>
              <a:t> </a:t>
            </a:r>
            <a:r>
              <a:rPr lang="en-US" b="1" dirty="0" err="1" smtClean="0"/>
              <a:t>Pfau</a:t>
            </a:r>
            <a:r>
              <a:rPr lang="en-US" b="1" dirty="0" smtClean="0"/>
              <a:t>                                </a:t>
            </a:r>
            <a:r>
              <a:rPr lang="en-US" altLang="de-DE" sz="1350" dirty="0" smtClean="0"/>
              <a:t>Quantum physics of fermionic matter with long-range interactions </a:t>
            </a:r>
            <a:r>
              <a:rPr lang="en-US" altLang="de-DE" sz="1100" dirty="0" smtClean="0"/>
              <a:t>– 10/2021-09/2026</a:t>
            </a:r>
            <a:endParaRPr lang="en-US" altLang="de-DE" sz="1100" dirty="0"/>
          </a:p>
        </p:txBody>
      </p:sp>
      <p:pic>
        <p:nvPicPr>
          <p:cNvPr id="15" name="Bildplatzhalter 14" descr="Portrait of Tilman Pfa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6" t="11504" r="10513" b="13135"/>
          <a:stretch/>
        </p:blipFill>
        <p:spPr/>
      </p:pic>
      <p:sp>
        <p:nvSpPr>
          <p:cNvPr id="17" name="Textfeld 16"/>
          <p:cNvSpPr txBox="1"/>
          <p:nvPr/>
        </p:nvSpPr>
        <p:spPr>
          <a:xfrm>
            <a:off x="517579" y="5097266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Max Kovalenko</a:t>
            </a:r>
          </a:p>
        </p:txBody>
      </p:sp>
      <p:sp>
        <p:nvSpPr>
          <p:cNvPr id="23" name="Ellipse 22" descr="Grafisches Element"/>
          <p:cNvSpPr/>
          <p:nvPr/>
        </p:nvSpPr>
        <p:spPr>
          <a:xfrm>
            <a:off x="3639312" y="4136904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948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US" altLang="de-DE" dirty="0" smtClean="0"/>
              <a:t>Current </a:t>
            </a:r>
            <a:r>
              <a:rPr lang="en-US" altLang="de-DE" dirty="0" smtClean="0">
                <a:latin typeface="+mn-lt"/>
              </a:rPr>
              <a:t>ERC Synergy Grants </a:t>
            </a:r>
            <a:endParaRPr lang="en-US" altLang="de-DE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dirty="0" smtClean="0"/>
              <a:t>Prof. </a:t>
            </a:r>
            <a:r>
              <a:rPr lang="en-US" b="1" dirty="0" err="1" smtClean="0"/>
              <a:t>Jörn</a:t>
            </a:r>
            <a:r>
              <a:rPr lang="en-US" b="1" dirty="0" smtClean="0"/>
              <a:t> </a:t>
            </a:r>
            <a:r>
              <a:rPr lang="en-US" b="1" dirty="0" err="1" smtClean="0"/>
              <a:t>Birkmann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altLang="de-DE" dirty="0" smtClean="0"/>
              <a:t>Coupling dynamic cities and climate (</a:t>
            </a:r>
            <a:r>
              <a:rPr lang="en-US" altLang="de-DE" dirty="0" err="1" smtClean="0"/>
              <a:t>urbisphere</a:t>
            </a:r>
            <a:r>
              <a:rPr lang="en-US" altLang="de-DE" dirty="0" smtClean="0"/>
              <a:t>)</a:t>
            </a:r>
            <a:r>
              <a:rPr lang="en-US" altLang="de-DE" sz="1100" dirty="0" smtClean="0"/>
              <a:t>                              </a:t>
            </a:r>
            <a:r>
              <a:rPr lang="de-DE" sz="1100" dirty="0" smtClean="0"/>
              <a:t>– 04/</a:t>
            </a:r>
            <a:r>
              <a:rPr lang="en-US" sz="1100" dirty="0" smtClean="0"/>
              <a:t>2020-03/2026</a:t>
            </a:r>
            <a:endParaRPr lang="en-US" sz="1100" dirty="0"/>
          </a:p>
        </p:txBody>
      </p:sp>
      <p:pic>
        <p:nvPicPr>
          <p:cNvPr id="10" name="Bildplatzhalter 9" descr="Portrait of Jörn Birkmann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559" r="22604" b="26002"/>
          <a:stretch/>
        </p:blipFill>
        <p:spPr/>
      </p:pic>
      <p:sp>
        <p:nvSpPr>
          <p:cNvPr id="7" name="Textfeld 6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en-US" sz="700" dirty="0" smtClean="0">
                <a:solidFill>
                  <a:schemeClr val="bg2"/>
                </a:solidFill>
              </a:rPr>
              <a:t>Photo: </a:t>
            </a:r>
            <a:r>
              <a:rPr lang="de-DE" sz="700" dirty="0">
                <a:solidFill>
                  <a:schemeClr val="bg2"/>
                </a:solidFill>
              </a:rPr>
              <a:t>Jörn </a:t>
            </a:r>
            <a:r>
              <a:rPr lang="de-DE" sz="700" dirty="0" smtClean="0">
                <a:solidFill>
                  <a:schemeClr val="bg2"/>
                </a:solidFill>
              </a:rPr>
              <a:t>Birkmann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28" name="Ellipse 27" descr="Graphical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666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>
                <a:latin typeface="+mn-lt"/>
              </a:rPr>
              <a:t>QS World University Ranking 2024</a:t>
            </a:r>
            <a:endParaRPr lang="en-US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Overall Ranking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66725" y="19692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/>
              <a:t>In the </a:t>
            </a:r>
            <a:r>
              <a:rPr lang="en-US" altLang="de-DE" sz="1600" b="1" dirty="0" smtClean="0"/>
              <a:t>top 21% </a:t>
            </a:r>
            <a:r>
              <a:rPr lang="en-US" altLang="de-DE" sz="1600" dirty="0" smtClean="0"/>
              <a:t>of universities listed in the QS ranking worldwide for the first time.</a:t>
            </a:r>
            <a:endParaRPr lang="en-US" altLang="de-DE" sz="1600" dirty="0"/>
          </a:p>
        </p:txBody>
      </p:sp>
      <p:sp>
        <p:nvSpPr>
          <p:cNvPr id="8" name="Textplatzhalter 25"/>
          <p:cNvSpPr txBox="1">
            <a:spLocks/>
          </p:cNvSpPr>
          <p:nvPr/>
        </p:nvSpPr>
        <p:spPr>
          <a:xfrm>
            <a:off x="468000" y="3081600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Citations per Faculty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466725" y="3448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/>
              <a:t>Ranked </a:t>
            </a:r>
            <a:r>
              <a:rPr lang="en-US" altLang="de-DE" sz="1600" b="1" dirty="0" smtClean="0"/>
              <a:t>177</a:t>
            </a:r>
            <a:r>
              <a:rPr lang="en-US" altLang="de-DE" sz="1600" b="1" baseline="30000" dirty="0" smtClean="0"/>
              <a:t>th</a:t>
            </a:r>
            <a:r>
              <a:rPr lang="en-US" altLang="de-DE" sz="1600" dirty="0" smtClean="0"/>
              <a:t> </a:t>
            </a:r>
            <a:r>
              <a:rPr lang="en-US" altLang="de-DE" sz="1600" dirty="0"/>
              <a:t>out of </a:t>
            </a:r>
            <a:r>
              <a:rPr lang="en-US" altLang="de-DE" sz="1600" dirty="0" smtClean="0"/>
              <a:t>1499 </a:t>
            </a:r>
            <a:r>
              <a:rPr lang="en-US" altLang="de-DE" sz="1600" dirty="0"/>
              <a:t>universities internationally and </a:t>
            </a:r>
            <a:r>
              <a:rPr lang="en-US" altLang="de-DE" sz="1600" b="1" dirty="0"/>
              <a:t>8</a:t>
            </a:r>
            <a:r>
              <a:rPr lang="en-US" altLang="de-DE" sz="1600" b="1" baseline="30000" dirty="0"/>
              <a:t>th</a:t>
            </a:r>
            <a:r>
              <a:rPr lang="en-US" altLang="de-DE" sz="1600" dirty="0"/>
              <a:t> out of </a:t>
            </a:r>
            <a:r>
              <a:rPr lang="en-US" altLang="de-DE" sz="1600" dirty="0" smtClean="0"/>
              <a:t>49 </a:t>
            </a:r>
            <a:r>
              <a:rPr lang="en-US" altLang="de-DE" sz="1600" dirty="0"/>
              <a:t>nationally.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University of Stuttgart</a:t>
            </a:r>
          </a:p>
        </p:txBody>
      </p:sp>
    </p:spTree>
    <p:extLst>
      <p:ext uri="{BB962C8B-B14F-4D97-AF65-F5344CB8AC3E}">
        <p14:creationId xmlns:p14="http://schemas.microsoft.com/office/powerpoint/2010/main" val="26664028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QS World University Ranking by Subject </a:t>
            </a:r>
            <a:r>
              <a:rPr lang="en-GB" altLang="de-DE" dirty="0" smtClean="0"/>
              <a:t>2023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en-US" dirty="0" smtClean="0"/>
              <a:t>Ranks achieved</a:t>
            </a: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… worldwide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Mechanical, Aeronautical &amp; Manufacturing Engineering   </a:t>
            </a:r>
            <a:r>
              <a:rPr lang="en-US" sz="1600" dirty="0" smtClean="0"/>
              <a:t>      </a:t>
            </a:r>
            <a:r>
              <a:rPr lang="en-US" altLang="de-DE" sz="1600" b="1" dirty="0"/>
              <a:t>Rank </a:t>
            </a:r>
            <a:r>
              <a:rPr lang="en-US" altLang="de-DE" sz="1600" b="1" dirty="0" smtClean="0"/>
              <a:t>43</a:t>
            </a:r>
            <a:endParaRPr lang="en-US" altLang="de-DE" sz="1600" b="1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5" y="2782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Architecture  </a:t>
            </a:r>
            <a:r>
              <a:rPr lang="en-US" altLang="de-DE" sz="1600" dirty="0" smtClean="0"/>
              <a:t>                          </a:t>
            </a:r>
            <a:r>
              <a:rPr lang="en-US" altLang="de-DE" sz="1600" b="1" dirty="0" smtClean="0"/>
              <a:t>Top </a:t>
            </a:r>
            <a:r>
              <a:rPr lang="en-US" altLang="de-DE" sz="1600" b="1" dirty="0"/>
              <a:t>51-100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376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smtClean="0"/>
              <a:t>Civil and Structural </a:t>
            </a:r>
            <a:r>
              <a:rPr lang="en-US" altLang="de-DE" sz="1600" dirty="0" err="1" smtClean="0"/>
              <a:t>Engin</a:t>
            </a:r>
            <a:r>
              <a:rPr lang="en-US" altLang="de-DE" sz="1600" dirty="0" smtClean="0"/>
              <a:t>.    </a:t>
            </a:r>
            <a:r>
              <a:rPr lang="en-US" altLang="de-DE" sz="1600" b="1" dirty="0" smtClean="0"/>
              <a:t>Top 101-150</a:t>
            </a:r>
            <a:endParaRPr lang="en-US" altLang="de-DE" sz="1600" b="1" dirty="0"/>
          </a:p>
        </p:txBody>
      </p:sp>
      <p:sp>
        <p:nvSpPr>
          <p:cNvPr id="10" name="Abgerundetes Rechteck 9"/>
          <p:cNvSpPr/>
          <p:nvPr/>
        </p:nvSpPr>
        <p:spPr>
          <a:xfrm>
            <a:off x="466725" y="3970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smtClean="0"/>
              <a:t>Materials Science                 </a:t>
            </a:r>
            <a:r>
              <a:rPr lang="en-US" altLang="de-DE" sz="1600" b="1" dirty="0" smtClean="0"/>
              <a:t>Top </a:t>
            </a:r>
            <a:r>
              <a:rPr lang="en-US" altLang="de-DE" sz="1600" b="1" dirty="0"/>
              <a:t>101-150</a:t>
            </a:r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318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3878"/>
            <a:ext cx="8207375" cy="278290"/>
          </a:xfrm>
        </p:spPr>
        <p:txBody>
          <a:bodyPr/>
          <a:lstStyle/>
          <a:p>
            <a:r>
              <a:rPr lang="en-GB" altLang="de-DE" dirty="0"/>
              <a:t>QS World University Ranking by Subject </a:t>
            </a:r>
            <a:r>
              <a:rPr lang="en-GB" altLang="de-DE" dirty="0" smtClean="0"/>
              <a:t>2023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Ranks achieved</a:t>
            </a:r>
            <a:endParaRPr lang="en-US" dirty="0"/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… </a:t>
            </a:r>
            <a:r>
              <a:rPr lang="en-US" altLang="de-DE" sz="1600" dirty="0">
                <a:solidFill>
                  <a:schemeClr val="accent2"/>
                </a:solidFill>
              </a:rPr>
              <a:t>among German universities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66725" y="19692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smtClean="0"/>
              <a:t>Architecture                                 </a:t>
            </a:r>
            <a:r>
              <a:rPr lang="en-US" altLang="de-DE" sz="1600" b="1" dirty="0" smtClean="0"/>
              <a:t>Rank 3*</a:t>
            </a:r>
            <a:endParaRPr lang="en-US" altLang="de-DE" sz="1600" b="1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6725" y="256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en-US" sz="1600" dirty="0"/>
              <a:t>Mechanical, Aeronautical &amp; Manufacturing Engineering </a:t>
            </a:r>
            <a:r>
              <a:rPr lang="en-US" sz="1600" dirty="0" smtClean="0"/>
              <a:t>         </a:t>
            </a:r>
            <a:r>
              <a:rPr lang="en-US" sz="1600" b="1" dirty="0" smtClean="0"/>
              <a:t>Rank 5</a:t>
            </a:r>
            <a:endParaRPr lang="en-US" sz="160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66725" y="3376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Civil and Structural Engineering </a:t>
            </a:r>
            <a:r>
              <a:rPr lang="en-US" altLang="de-DE" sz="1600" dirty="0" smtClean="0"/>
              <a:t> </a:t>
            </a:r>
            <a:r>
              <a:rPr lang="en-US" altLang="de-DE" sz="1600" b="1" dirty="0" smtClean="0"/>
              <a:t>Rank 3*</a:t>
            </a:r>
            <a:endParaRPr lang="en-US" altLang="de-DE" sz="1600" b="1" dirty="0"/>
          </a:p>
        </p:txBody>
      </p:sp>
      <p:sp>
        <p:nvSpPr>
          <p:cNvPr id="16" name="Abgerundetes Rechteck 15"/>
          <p:cNvSpPr/>
          <p:nvPr/>
        </p:nvSpPr>
        <p:spPr>
          <a:xfrm>
            <a:off x="466725" y="3970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>
                <a:solidFill>
                  <a:schemeClr val="bg1"/>
                </a:solidFill>
              </a:rPr>
              <a:t>Chemical Engineering</a:t>
            </a:r>
            <a:r>
              <a:rPr lang="en-US" altLang="de-DE" sz="1600" dirty="0" smtClean="0"/>
              <a:t> 	</a:t>
            </a:r>
            <a:r>
              <a:rPr lang="en-US" altLang="de-DE" sz="1600" b="1" dirty="0" smtClean="0"/>
              <a:t>Rank 6*</a:t>
            </a:r>
            <a:endParaRPr lang="en-US" altLang="de-DE" sz="1600" b="1" dirty="0"/>
          </a:p>
        </p:txBody>
      </p:sp>
      <p:sp>
        <p:nvSpPr>
          <p:cNvPr id="17" name="Abgerundetes Rechteck 16"/>
          <p:cNvSpPr/>
          <p:nvPr/>
        </p:nvSpPr>
        <p:spPr>
          <a:xfrm>
            <a:off x="466725" y="4564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/>
              <a:t>Electrical and Electronic </a:t>
            </a:r>
            <a:r>
              <a:rPr lang="en-US" altLang="de-DE" sz="1600" dirty="0" err="1"/>
              <a:t>Engin</a:t>
            </a:r>
            <a:r>
              <a:rPr lang="en-US" altLang="de-DE" sz="1600" dirty="0"/>
              <a:t>. </a:t>
            </a:r>
            <a:r>
              <a:rPr lang="en-US" altLang="de-DE" sz="1600" dirty="0" smtClean="0"/>
              <a:t>	</a:t>
            </a:r>
            <a:r>
              <a:rPr lang="en-US" altLang="de-DE" sz="1600" b="1" dirty="0" smtClean="0"/>
              <a:t>Rank 6*</a:t>
            </a:r>
            <a:endParaRPr lang="en-US" altLang="de-DE" sz="16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6119999" y="47592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en-US" sz="1200" dirty="0" smtClean="0"/>
              <a:t>*together with other universities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smtClean="0"/>
              <a:t>University of Stuttgart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95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Reputation </a:t>
            </a:r>
            <a:r>
              <a:rPr lang="en-GB" altLang="de-DE" dirty="0" smtClean="0">
                <a:latin typeface="+mn-lt"/>
              </a:rPr>
              <a:t>Ranking 2022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Reputation worldwide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>
                <a:solidFill>
                  <a:schemeClr val="bg1"/>
                </a:solidFill>
              </a:rPr>
              <a:t>Among the </a:t>
            </a:r>
            <a:r>
              <a:rPr lang="en-US" altLang="de-DE" sz="1600" b="1" dirty="0">
                <a:solidFill>
                  <a:schemeClr val="bg1"/>
                </a:solidFill>
              </a:rPr>
              <a:t>200</a:t>
            </a:r>
            <a:r>
              <a:rPr lang="en-US" altLang="de-DE" sz="1600" dirty="0">
                <a:solidFill>
                  <a:schemeClr val="bg1"/>
                </a:solidFill>
              </a:rPr>
              <a:t> most </a:t>
            </a:r>
            <a:r>
              <a:rPr lang="en-US" altLang="de-DE" sz="1600" dirty="0" smtClean="0">
                <a:solidFill>
                  <a:schemeClr val="bg1"/>
                </a:solidFill>
              </a:rPr>
              <a:t>reputable </a:t>
            </a:r>
            <a:r>
              <a:rPr lang="en-US" altLang="de-DE" sz="1600" dirty="0">
                <a:solidFill>
                  <a:schemeClr val="bg1"/>
                </a:solidFill>
              </a:rPr>
              <a:t>universities in the world.</a:t>
            </a: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377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University </a:t>
            </a:r>
            <a:r>
              <a:rPr lang="en-GB" altLang="de-DE" dirty="0" smtClean="0">
                <a:latin typeface="+mn-lt"/>
              </a:rPr>
              <a:t>Ranking by Subject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/>
              <a:t>Engineering</a:t>
            </a: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International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>
                <a:solidFill>
                  <a:schemeClr val="bg1"/>
                </a:solidFill>
              </a:rPr>
              <a:t>Among </a:t>
            </a:r>
            <a:r>
              <a:rPr lang="en-US" altLang="de-DE" sz="1600" dirty="0">
                <a:solidFill>
                  <a:schemeClr val="bg1"/>
                </a:solidFill>
              </a:rPr>
              <a:t>the </a:t>
            </a:r>
            <a:r>
              <a:rPr lang="en-US" altLang="de-DE" sz="1600" b="1" dirty="0">
                <a:solidFill>
                  <a:schemeClr val="bg1"/>
                </a:solidFill>
              </a:rPr>
              <a:t>top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125 out of 1,306 </a:t>
            </a:r>
            <a:r>
              <a:rPr lang="en-US" altLang="de-DE" sz="1600" dirty="0" smtClean="0">
                <a:solidFill>
                  <a:schemeClr val="bg1"/>
                </a:solidFill>
              </a:rPr>
              <a:t>universities </a:t>
            </a:r>
            <a:r>
              <a:rPr lang="en-US" altLang="de-DE" sz="1600" dirty="0">
                <a:solidFill>
                  <a:schemeClr val="bg1"/>
                </a:solidFill>
              </a:rPr>
              <a:t>listed worldwide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5" y="2746800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national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114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>
                <a:solidFill>
                  <a:schemeClr val="bg1"/>
                </a:solidFill>
              </a:rPr>
              <a:t>6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th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 place out </a:t>
            </a:r>
            <a:r>
              <a:rPr lang="en-US" altLang="de-DE" sz="1600" b="1" dirty="0">
                <a:solidFill>
                  <a:schemeClr val="bg1"/>
                </a:solidFill>
              </a:rPr>
              <a:t>of 23 </a:t>
            </a:r>
            <a:r>
              <a:rPr lang="en-US" altLang="de-DE" sz="1600" dirty="0">
                <a:solidFill>
                  <a:schemeClr val="bg1"/>
                </a:solidFill>
              </a:rPr>
              <a:t>universities listed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en-US" altLang="de-DE" sz="1600" dirty="0" smtClean="0">
                <a:solidFill>
                  <a:schemeClr val="accent2"/>
                </a:solidFill>
              </a:rPr>
              <a:t>SINGLE INDICATORS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4715688" y="1969200"/>
            <a:ext cx="3960000" cy="11896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dirty="0" smtClean="0">
                <a:solidFill>
                  <a:schemeClr val="bg1"/>
                </a:solidFill>
              </a:rPr>
              <a:t>In the very </a:t>
            </a:r>
            <a:r>
              <a:rPr lang="en-US" altLang="de-DE" sz="1600" dirty="0">
                <a:solidFill>
                  <a:schemeClr val="bg1"/>
                </a:solidFill>
              </a:rPr>
              <a:t>highly rated indicators "Research", "Teaching” and "Industry Income” the University of Stuttgart is among the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top </a:t>
            </a:r>
            <a:r>
              <a:rPr lang="en-US" altLang="de-DE" sz="1600" b="1" dirty="0">
                <a:solidFill>
                  <a:schemeClr val="bg1"/>
                </a:solidFill>
              </a:rPr>
              <a:t>10 percent </a:t>
            </a:r>
            <a:r>
              <a:rPr lang="en-US" altLang="de-DE" sz="1600" b="1" dirty="0" smtClean="0">
                <a:solidFill>
                  <a:schemeClr val="bg1"/>
                </a:solidFill>
              </a:rPr>
              <a:t>worldwide.</a:t>
            </a:r>
            <a:endParaRPr lang="en-US" altLang="de-DE" sz="1600" b="1" dirty="0">
              <a:solidFill>
                <a:schemeClr val="bg1"/>
              </a:solidFill>
            </a:endParaRP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5567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University </a:t>
            </a:r>
            <a:r>
              <a:rPr lang="en-GB" altLang="de-DE" dirty="0" smtClean="0">
                <a:latin typeface="+mn-lt"/>
              </a:rPr>
              <a:t>Ranking by Subject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en-US" dirty="0"/>
              <a:t>Ranks </a:t>
            </a:r>
            <a:r>
              <a:rPr lang="en-US" dirty="0" smtClean="0"/>
              <a:t>achieved</a:t>
            </a:r>
            <a:endParaRPr lang="en-US" dirty="0"/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</a:t>
            </a:r>
            <a:r>
              <a:rPr lang="en-US" altLang="de-DE" sz="1600" dirty="0" smtClean="0">
                <a:solidFill>
                  <a:schemeClr val="accent2"/>
                </a:solidFill>
              </a:rPr>
              <a:t>WORLDWIDE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876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Computer </a:t>
            </a:r>
            <a:r>
              <a:rPr lang="en-US" altLang="de-DE" sz="1600" dirty="0" smtClean="0"/>
              <a:t>Science               </a:t>
            </a:r>
            <a:r>
              <a:rPr lang="en-US" altLang="de-DE" sz="1600" b="1" dirty="0" smtClean="0"/>
              <a:t>Top 151-175</a:t>
            </a:r>
            <a:endParaRPr lang="en-US" altLang="de-DE" sz="1600" b="1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5" y="2478152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Life </a:t>
            </a:r>
            <a:r>
              <a:rPr lang="en-US" altLang="de-DE" sz="1600" dirty="0" smtClean="0"/>
              <a:t>Sciences</a:t>
            </a:r>
            <a:r>
              <a:rPr lang="de-DE" altLang="de-DE" sz="1600" dirty="0" smtClean="0"/>
              <a:t>  </a:t>
            </a:r>
            <a:r>
              <a:rPr lang="en-US" altLang="de-DE" sz="1600" dirty="0" smtClean="0"/>
              <a:t>                     </a:t>
            </a:r>
            <a:r>
              <a:rPr lang="en-US" altLang="de-DE" sz="1600" b="1" dirty="0" smtClean="0"/>
              <a:t>Top 151-175</a:t>
            </a:r>
            <a:endParaRPr lang="en-US" altLang="de-DE" sz="1600" b="1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66725" y="2986428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Arts &amp; </a:t>
            </a:r>
            <a:r>
              <a:rPr lang="en-US" altLang="de-DE" sz="1600" dirty="0" smtClean="0"/>
              <a:t>Humanities</a:t>
            </a:r>
            <a:r>
              <a:rPr lang="de-DE" altLang="de-DE" sz="1600" dirty="0" smtClean="0"/>
              <a:t>        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349470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smtClean="0"/>
              <a:t>Physical Sciences                </a:t>
            </a:r>
            <a:r>
              <a:rPr lang="en-US" altLang="de-DE" sz="1600" b="1" dirty="0" smtClean="0"/>
              <a:t>Top 301-400</a:t>
            </a:r>
            <a:endParaRPr lang="en-US" altLang="de-DE" sz="1600" b="1" dirty="0"/>
          </a:p>
        </p:txBody>
      </p:sp>
      <p:sp>
        <p:nvSpPr>
          <p:cNvPr id="8" name="Pfeil nach rechts 7"/>
          <p:cNvSpPr/>
          <p:nvPr/>
        </p:nvSpPr>
        <p:spPr>
          <a:xfrm>
            <a:off x="4654978" y="2774556"/>
            <a:ext cx="382954" cy="29698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6" name="Rechteck 5"/>
          <p:cNvSpPr/>
          <p:nvPr/>
        </p:nvSpPr>
        <p:spPr>
          <a:xfrm>
            <a:off x="5132264" y="2570929"/>
            <a:ext cx="3320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In the single indicator “Industry Income</a:t>
            </a:r>
            <a:r>
              <a:rPr lang="en-US" sz="1600" dirty="0" smtClean="0"/>
              <a:t>”, </a:t>
            </a:r>
            <a:r>
              <a:rPr lang="en-US" sz="1600" dirty="0"/>
              <a:t>these departments are among the </a:t>
            </a:r>
            <a:r>
              <a:rPr lang="en-US" sz="1600" b="1" dirty="0"/>
              <a:t>top 15 percent internationally.</a:t>
            </a:r>
            <a:endParaRPr lang="de-DE" sz="1600" b="1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91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Shanghai Ranking 2022 </a:t>
            </a:r>
            <a:r>
              <a:rPr lang="en-US" dirty="0">
                <a:solidFill>
                  <a:schemeClr val="bg1"/>
                </a:solidFill>
              </a:rPr>
              <a:t>(1/2)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 smtClean="0"/>
              <a:t>Global Ranking of Academic Subjects (GRAS)</a:t>
            </a:r>
            <a:endParaRPr lang="en-US" dirty="0"/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66724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600" dirty="0" smtClean="0">
                <a:solidFill>
                  <a:schemeClr val="accent2"/>
                </a:solidFill>
              </a:rPr>
              <a:t>Overall Ranking</a:t>
            </a:r>
            <a:endParaRPr lang="en-US" altLang="de-DE" sz="1600" dirty="0">
              <a:solidFill>
                <a:schemeClr val="accent2"/>
              </a:solidFill>
            </a:endParaRP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Civil Engineering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66724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 place in Germany </a:t>
            </a:r>
          </a:p>
          <a:p>
            <a:r>
              <a:rPr lang="en-US" altLang="de-DE" sz="1600" b="1" dirty="0" smtClean="0"/>
              <a:t>51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-75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worldwide</a:t>
            </a:r>
            <a:endParaRPr lang="en-US" altLang="de-DE" sz="1600" b="1" dirty="0"/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66724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/>
              <a:t>Mechanical </a:t>
            </a:r>
            <a:r>
              <a:rPr lang="en-US" altLang="de-DE" dirty="0" smtClean="0"/>
              <a:t>Engineering</a:t>
            </a:r>
            <a:endParaRPr lang="en-US" alt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4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 place in Germany* </a:t>
            </a:r>
          </a:p>
          <a:p>
            <a:r>
              <a:rPr lang="en-US" altLang="de-DE" sz="1600" b="1" dirty="0" smtClean="0"/>
              <a:t>51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-75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worldwide</a:t>
            </a:r>
            <a:endParaRPr lang="en-US" altLang="de-DE" sz="1600" b="1" dirty="0"/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6724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Automation and Control</a:t>
            </a:r>
            <a:endParaRPr lang="en-US" alt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66724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de-DE" sz="1600" b="1" dirty="0" smtClean="0"/>
              <a:t>3</a:t>
            </a:r>
            <a:r>
              <a:rPr lang="en-US" altLang="de-DE" sz="1600" b="1" baseline="30000" dirty="0" smtClean="0"/>
              <a:t>rd</a:t>
            </a:r>
            <a:r>
              <a:rPr lang="en-US" altLang="de-DE" sz="1600" b="1" dirty="0" smtClean="0"/>
              <a:t> place in Germany </a:t>
            </a:r>
          </a:p>
          <a:p>
            <a:r>
              <a:rPr lang="en-US" altLang="de-DE" sz="1600" b="1" dirty="0" smtClean="0"/>
              <a:t>101</a:t>
            </a:r>
            <a:r>
              <a:rPr lang="en-US" altLang="de-DE" sz="1600" b="1" baseline="30000" dirty="0" smtClean="0"/>
              <a:t>st</a:t>
            </a:r>
            <a:r>
              <a:rPr lang="en-US" altLang="de-DE" sz="1600" b="1" dirty="0" smtClean="0"/>
              <a:t>-150</a:t>
            </a:r>
            <a:r>
              <a:rPr lang="en-US" altLang="de-DE" sz="1600" b="1" baseline="30000" dirty="0" smtClean="0"/>
              <a:t>th</a:t>
            </a:r>
            <a:r>
              <a:rPr lang="en-US" altLang="de-DE" sz="1600" b="1" dirty="0" smtClean="0"/>
              <a:t> worldwide </a:t>
            </a:r>
            <a:endParaRPr lang="en-US" altLang="de-DE" sz="1600" dirty="0"/>
          </a:p>
        </p:txBody>
      </p:sp>
      <p:sp>
        <p:nvSpPr>
          <p:cNvPr id="17" name="Textfeld 16"/>
          <p:cNvSpPr txBox="1"/>
          <p:nvPr/>
        </p:nvSpPr>
        <p:spPr>
          <a:xfrm>
            <a:off x="6120000" y="4759200"/>
            <a:ext cx="2556000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en-US" sz="1200" dirty="0" smtClean="0"/>
              <a:t>*together with RWTH Aachen</a:t>
            </a:r>
          </a:p>
        </p:txBody>
      </p:sp>
      <p:sp>
        <p:nvSpPr>
          <p:cNvPr id="1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en-US" dirty="0" smtClean="0"/>
              <a:t>University of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993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1389</Words>
  <Application>Microsoft Office PowerPoint</Application>
  <PresentationFormat>Bildschirmpräsentation (16:10)</PresentationFormat>
  <Paragraphs>281</Paragraphs>
  <Slides>28</Slides>
  <Notes>23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ＭＳ Ｐゴシック</vt:lpstr>
      <vt:lpstr>Arial</vt:lpstr>
      <vt:lpstr>Uni_Stuttgart</vt:lpstr>
      <vt:lpstr>Rankings, Prizes, Awards</vt:lpstr>
      <vt:lpstr>Rankings</vt:lpstr>
      <vt:lpstr>QS World University Ranking 2024</vt:lpstr>
      <vt:lpstr>QS World University Ranking by Subject 2023</vt:lpstr>
      <vt:lpstr>QS World University Ranking by Subject 2023</vt:lpstr>
      <vt:lpstr>THE World Reputation Ranking 2022</vt:lpstr>
      <vt:lpstr>THE World University Ranking by Subject 2023</vt:lpstr>
      <vt:lpstr>THE World University Ranking by Subject 2023</vt:lpstr>
      <vt:lpstr>Shanghai Ranking 2022 (1/2)</vt:lpstr>
      <vt:lpstr>Shanghai Ranking 2022</vt:lpstr>
      <vt:lpstr>THE World Impact Ranking 2023</vt:lpstr>
      <vt:lpstr>European Union Research Projects</vt:lpstr>
      <vt:lpstr>European Union Research Projects</vt:lpstr>
      <vt:lpstr>DFG Funding: Funding Atlas 2021</vt:lpstr>
      <vt:lpstr>Third-party Research Funding</vt:lpstr>
      <vt:lpstr>CHE-Ranking 2023 (1/2)</vt:lpstr>
      <vt:lpstr>CHE-Ranking 2023)</vt:lpstr>
      <vt:lpstr>CHE-Ranking 2022 (2/2)</vt:lpstr>
      <vt:lpstr>U-Multirank 2022</vt:lpstr>
      <vt:lpstr>U-Multirank 2022</vt:lpstr>
      <vt:lpstr>Prizes and Awards (Examples)</vt:lpstr>
      <vt:lpstr>Leibniz Prizes since 2000</vt:lpstr>
      <vt:lpstr>Alexander von Humboldt Professorship</vt:lpstr>
      <vt:lpstr>Current ERC Starting Grants</vt:lpstr>
      <vt:lpstr>Current ERC Starting Grants</vt:lpstr>
      <vt:lpstr>Current ERC Consolidator Grants</vt:lpstr>
      <vt:lpstr>Current ERC Advanced Grants</vt:lpstr>
      <vt:lpstr>Current ERC Synergy Grants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2023-08-31T09:31:51Z</dcterms:modified>
</cp:coreProperties>
</file>