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44" r:id="rId2"/>
    <p:sldId id="345" r:id="rId3"/>
    <p:sldId id="346" r:id="rId4"/>
    <p:sldId id="347" r:id="rId5"/>
    <p:sldId id="353" r:id="rId6"/>
    <p:sldId id="354" r:id="rId7"/>
    <p:sldId id="355" r:id="rId8"/>
    <p:sldId id="356" r:id="rId9"/>
    <p:sldId id="357" r:id="rId10"/>
    <p:sldId id="358" r:id="rId11"/>
  </p:sldIdLst>
  <p:sldSz cx="9144000" cy="5715000" type="screen16x10"/>
  <p:notesSz cx="6858000" cy="9144000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9" userDrawn="1">
          <p15:clr>
            <a:srgbClr val="A4A3A4"/>
          </p15:clr>
        </p15:guide>
        <p15:guide id="2" orient="horz" pos="3206">
          <p15:clr>
            <a:srgbClr val="A4A3A4"/>
          </p15:clr>
        </p15:guide>
        <p15:guide id="3" pos="294">
          <p15:clr>
            <a:srgbClr val="A4A3A4"/>
          </p15:clr>
        </p15:guide>
        <p15:guide id="4" pos="5488" userDrawn="1">
          <p15:clr>
            <a:srgbClr val="A4A3A4"/>
          </p15:clr>
        </p15:guide>
        <p15:guide id="5" orient="horz" pos="1007">
          <p15:clr>
            <a:srgbClr val="A4A3A4"/>
          </p15:clr>
        </p15:guide>
        <p15:guide id="6" pos="54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3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2B2B"/>
    <a:srgbClr val="494949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0" autoAdjust="0"/>
    <p:restoredTop sz="94764" autoAdjust="0"/>
  </p:normalViewPr>
  <p:slideViewPr>
    <p:cSldViewPr snapToGrid="0">
      <p:cViewPr varScale="1">
        <p:scale>
          <a:sx n="78" d="100"/>
          <a:sy n="78" d="100"/>
        </p:scale>
        <p:origin x="288" y="60"/>
      </p:cViewPr>
      <p:guideLst>
        <p:guide orient="horz" pos="1029"/>
        <p:guide orient="horz" pos="3206"/>
        <p:guide pos="294"/>
        <p:guide pos="5488"/>
        <p:guide orient="horz" pos="1007"/>
        <p:guide pos="546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3" d="100"/>
          <a:sy n="83" d="100"/>
        </p:scale>
        <p:origin x="385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68313" y="243069"/>
            <a:ext cx="5903912" cy="45878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en-US" b="1" smtClean="0"/>
              <a:t>Titel der Präsentation</a:t>
            </a:r>
            <a:endParaRPr lang="en-US" b="1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483506" y="8777812"/>
            <a:ext cx="648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70DC3B59-BCDF-4256-A168-012A2AA16E32}" type="datetime1">
              <a:rPr lang="de-DE" sz="800" smtClean="0"/>
              <a:t>07.02.2023</a:t>
            </a:fld>
            <a:endParaRPr lang="en-US" sz="8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68313" y="8777813"/>
            <a:ext cx="450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200"/>
            </a:lvl1pPr>
          </a:lstStyle>
          <a:p>
            <a:r>
              <a:rPr lang="en-US" sz="800" smtClean="0"/>
              <a:t>Universität Stuttgart</a:t>
            </a:r>
            <a:endParaRPr lang="en-US" sz="8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6270195" y="8777813"/>
            <a:ext cx="36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EE9A79A6-2547-4C8F-B0ED-316280A1A122}" type="slidenum">
              <a:rPr lang="en-US" sz="800" smtClean="0"/>
              <a:pPr algn="l"/>
              <a:t>‹Nr.›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561533372"/>
      </p:ext>
    </p:extLst>
  </p:cSld>
  <p:clrMap bg1="lt1" tx1="dk1" bg2="lt2" tx2="dk2" accent1="accent1" accent2="accent2" accent3="accent3" accent4="accent4" accent5="accent5" accent6="accent6" hlink="hlink" folHlink="folHlink"/>
  <p:hf/>
  <p:extLst mod="1"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68000" y="244800"/>
            <a:ext cx="5904000" cy="45878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 b="1"/>
            </a:lvl1pPr>
          </a:lstStyle>
          <a:p>
            <a:r>
              <a:rPr lang="en-US" smtClean="0"/>
              <a:t>Titel der Präsentation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482800" y="8776800"/>
            <a:ext cx="648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65612E96-A133-4402-AE1A-771A66978883}" type="datetime1">
              <a:rPr lang="de-DE" smtClean="0"/>
              <a:t>07.02.2023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68313" y="1009019"/>
            <a:ext cx="4937125" cy="30861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68313" y="4400550"/>
            <a:ext cx="5903912" cy="360045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468000" y="8776800"/>
            <a:ext cx="450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r>
              <a:rPr lang="en-US" smtClean="0"/>
              <a:t>Universität Stuttgart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271200" y="8776800"/>
            <a:ext cx="36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05DD1DF0-DD4E-4B0C-B0FD-D16D9D2A9750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8570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180975" indent="-180975" algn="l" defTabSz="713232" rtl="0" eaLnBrk="1" latinLnBrk="0" hangingPunct="1">
      <a:lnSpc>
        <a:spcPct val="120000"/>
      </a:lnSpc>
      <a:buClr>
        <a:schemeClr val="accent1"/>
      </a:buClr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58775" indent="-177800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38163" indent="-179388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19138" indent="-180975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896938" indent="-177800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87DEA7A7-DE98-4FD2-A0D8-1C4C24819D4A}" type="slidenum">
              <a:rPr lang="de-DE" altLang="de-DE" sz="1200" smtClean="0">
                <a:ea typeface="ＭＳ Ｐゴシック" pitchFamily="124" charset="-128"/>
              </a:rPr>
              <a:pPr>
                <a:spcBef>
                  <a:spcPct val="0"/>
                </a:spcBef>
              </a:pPr>
              <a:t>1</a:t>
            </a:fld>
            <a:endParaRPr lang="de-DE" altLang="de-DE" sz="1200" smtClean="0">
              <a:ea typeface="ＭＳ Ｐゴシック" pitchFamily="124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8313" y="1009650"/>
            <a:ext cx="4937125" cy="30861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284872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2A32E345-6EB0-45B7-A94F-42389B8401A5}" type="slidenum">
              <a:rPr lang="de-DE" altLang="de-DE" sz="1200" smtClean="0">
                <a:ea typeface="ＭＳ Ｐゴシック" pitchFamily="124" charset="-128"/>
              </a:rPr>
              <a:pPr>
                <a:spcBef>
                  <a:spcPct val="0"/>
                </a:spcBef>
              </a:pPr>
              <a:t>2</a:t>
            </a:fld>
            <a:endParaRPr lang="de-DE" altLang="de-DE" sz="1200" smtClean="0">
              <a:ea typeface="ＭＳ Ｐゴシック" pitchFamily="124" charset="-128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8313" y="1009650"/>
            <a:ext cx="4937125" cy="3086100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3477441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2A32E345-6EB0-45B7-A94F-42389B8401A5}" type="slidenum">
              <a:rPr lang="de-DE" altLang="de-DE" sz="1200" smtClean="0">
                <a:ea typeface="ＭＳ Ｐゴシック" pitchFamily="124" charset="-128"/>
              </a:rPr>
              <a:pPr>
                <a:spcBef>
                  <a:spcPct val="0"/>
                </a:spcBef>
              </a:pPr>
              <a:t>3</a:t>
            </a:fld>
            <a:endParaRPr lang="de-DE" altLang="de-DE" sz="1200" smtClean="0">
              <a:ea typeface="ＭＳ Ｐゴシック" pitchFamily="124" charset="-128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8313" y="1009650"/>
            <a:ext cx="4937125" cy="3086100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3857727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C7B9BE51-6BD0-4184-B5B6-41906A0BE525}" type="slidenum">
              <a:rPr lang="de-DE" altLang="de-DE" sz="1200" smtClean="0">
                <a:ea typeface="ＭＳ Ｐゴシック" pitchFamily="124" charset="-128"/>
              </a:rPr>
              <a:pPr>
                <a:spcBef>
                  <a:spcPct val="0"/>
                </a:spcBef>
              </a:pPr>
              <a:t>4</a:t>
            </a:fld>
            <a:endParaRPr lang="de-DE" altLang="de-DE" sz="1200" smtClean="0">
              <a:ea typeface="ＭＳ Ｐゴシック" pitchFamily="124" charset="-12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8313" y="1009650"/>
            <a:ext cx="4937125" cy="308610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1470356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68313" y="100965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Titel der Präsentation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612E96-A133-4402-AE1A-771A66978883}" type="datetime1">
              <a:rPr lang="de-DE" smtClean="0"/>
              <a:t>07.02.2023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Universität Stuttgart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5429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68313" y="100965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Titel der Präsentation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612E96-A133-4402-AE1A-771A66978883}" type="datetime1">
              <a:rPr lang="de-DE" smtClean="0"/>
              <a:t>07.02.2023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Universität Stuttgart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36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68313" y="100965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Titel der Präsentation</a:t>
            </a: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612E96-A133-4402-AE1A-771A66978883}" type="datetime1"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7132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07.02.2023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Universität Stuttgart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DD1DF0-DD4E-4B0C-B0FD-D16D9D2A9750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7132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88761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68313" y="100965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Titel der Präsentation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612E96-A133-4402-AE1A-771A66978883}" type="datetime1">
              <a:rPr lang="de-DE" smtClean="0"/>
              <a:t>07.02.2023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Universität Stuttgart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774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68313" y="100965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Titel der Präsentation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612E96-A133-4402-AE1A-771A66978883}" type="datetime1">
              <a:rPr lang="de-DE" smtClean="0"/>
              <a:t>07.02.2023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Universität Stuttgart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333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/>
          <p:cNvSpPr>
            <a:spLocks noGrp="1"/>
          </p:cNvSpPr>
          <p:nvPr>
            <p:ph type="pic" sz="quarter" idx="10"/>
          </p:nvPr>
        </p:nvSpPr>
        <p:spPr>
          <a:xfrm>
            <a:off x="0" y="1407600"/>
            <a:ext cx="9144000" cy="4309200"/>
          </a:xfrm>
          <a:solidFill>
            <a:schemeClr val="bg1">
              <a:lumMod val="85000"/>
            </a:schemeClr>
          </a:solidFill>
        </p:spPr>
        <p:txBody>
          <a:bodyPr lIns="72000"/>
          <a:lstStyle>
            <a:lvl1pPr marL="0" indent="0"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" name="Title 1"/>
          <p:cNvSpPr>
            <a:spLocks noGrp="1" noChangeAspect="1"/>
          </p:cNvSpPr>
          <p:nvPr>
            <p:ph type="ctrTitle" hasCustomPrompt="1"/>
          </p:nvPr>
        </p:nvSpPr>
        <p:spPr>
          <a:xfrm>
            <a:off x="4578969" y="1004400"/>
            <a:ext cx="4320000" cy="4320000"/>
          </a:xfrm>
          <a:prstGeom prst="ellipse">
            <a:avLst/>
          </a:prstGeom>
          <a:solidFill>
            <a:schemeClr val="accent3"/>
          </a:solidFill>
        </p:spPr>
        <p:txBody>
          <a:bodyPr wrap="square" lIns="0" tIns="0" rIns="0" bIns="1260000" anchor="b" anchorCtr="0">
            <a:noAutofit/>
          </a:bodyPr>
          <a:lstStyle>
            <a:lvl1pPr marL="0" indent="0" algn="l">
              <a:lnSpc>
                <a:spcPct val="90000"/>
              </a:lnSpc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 durch Klicken </a:t>
            </a:r>
            <a:br>
              <a:rPr lang="de-DE" dirty="0" smtClean="0"/>
            </a:br>
            <a:r>
              <a:rPr lang="de-DE" dirty="0" smtClean="0"/>
              <a:t>hinzufügen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10138" y="3621600"/>
            <a:ext cx="3240688" cy="4284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7396488" y="4075200"/>
            <a:ext cx="1274400" cy="1274400"/>
          </a:xfrm>
          <a:prstGeom prst="ellipse">
            <a:avLst/>
          </a:prstGeom>
          <a:solidFill>
            <a:schemeClr val="bg1"/>
          </a:solidFill>
        </p:spPr>
        <p:txBody>
          <a:bodyPr wrap="none" lIns="0" tIns="0" rIns="0" bIns="0" anchor="ctr"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Vorname </a:t>
            </a:r>
            <a:br>
              <a:rPr lang="de-DE" dirty="0" smtClean="0"/>
            </a:br>
            <a:r>
              <a:rPr lang="de-DE" dirty="0" smtClean="0"/>
              <a:t>Name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00" y="345600"/>
            <a:ext cx="2105228" cy="47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232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Hoch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000" y="716400"/>
            <a:ext cx="8208000" cy="276225"/>
          </a:xfrm>
        </p:spPr>
        <p:txBody>
          <a:bodyPr lIns="0" tIns="0" rIns="0" bIns="0"/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de-DE" dirty="0" smtClean="0"/>
              <a:t>Untertitel durch Klicken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000" y="1597025"/>
            <a:ext cx="4176860" cy="34925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4"/>
          </p:nvPr>
        </p:nvSpPr>
        <p:spPr>
          <a:xfrm>
            <a:off x="4895688" y="1597025"/>
            <a:ext cx="3780000" cy="34925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06B3D-C272-4C8B-912F-F9EC7B00D9E6}" type="datetime1">
              <a:rPr lang="en-US" smtClean="0"/>
              <a:t>2/7/2023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University of Stuttgart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3393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8313" y="396000"/>
            <a:ext cx="8207375" cy="27829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13" y="1598400"/>
            <a:ext cx="8207375" cy="3492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54400" y="5418000"/>
            <a:ext cx="532800" cy="12600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lang="en-US" sz="800" smtClean="0"/>
            </a:lvl1pPr>
          </a:lstStyle>
          <a:p>
            <a:fld id="{B239B8BF-B113-4BA2-8C8C-575ABB199578}" type="datetime1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725" y="5418000"/>
            <a:ext cx="6063501" cy="12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University of Stuttgart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9200" y="5418000"/>
            <a:ext cx="223200" cy="12600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9E82CC3C-1DC0-4FDA-9590-6CC506AB67F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63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8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84150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36575" indent="-176213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725" indent="-184150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96938" indent="-176213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06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orient="horz" pos="3206" userDrawn="1">
          <p15:clr>
            <a:srgbClr val="F26B43"/>
          </p15:clr>
        </p15:guide>
        <p15:guide id="4" pos="54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Bildplatzhalter 79" descr="Black and white picture of an old university building in Stadtmitte which was destroyed during the Second World War." title="Picture History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t="16298" b="16298"/>
          <a:stretch/>
        </p:blipFill>
        <p:spPr/>
      </p:pic>
      <p:sp>
        <p:nvSpPr>
          <p:cNvPr id="25603" name="Titel 82" descr="Dark blue circle with the word &quot;History&quot; in white letters in the middle of the circle." title="Blue circle with the title &quot;History&quot;"/>
          <p:cNvSpPr>
            <a:spLocks noGrp="1"/>
          </p:cNvSpPr>
          <p:nvPr>
            <p:ph type="ctrTitle"/>
          </p:nvPr>
        </p:nvSpPr>
        <p:spPr>
          <a:solidFill>
            <a:schemeClr val="accent2"/>
          </a:solidFill>
        </p:spPr>
        <p:txBody>
          <a:bodyPr/>
          <a:lstStyle/>
          <a:p>
            <a:pPr algn="l"/>
            <a:r>
              <a:rPr lang="en-US" altLang="de-DE" dirty="0" smtClean="0"/>
              <a:t>History</a:t>
            </a:r>
          </a:p>
        </p:txBody>
      </p:sp>
      <p:sp>
        <p:nvSpPr>
          <p:cNvPr id="25604" name="Foliennummernplatzhalter 6"/>
          <p:cNvSpPr txBox="1">
            <a:spLocks/>
          </p:cNvSpPr>
          <p:nvPr/>
        </p:nvSpPr>
        <p:spPr bwMode="auto">
          <a:xfrm>
            <a:off x="8441872" y="5416550"/>
            <a:ext cx="643392" cy="200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12788" eaLnBrk="0" hangingPunct="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1pPr>
            <a:lvl2pPr marL="355600" indent="-184150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2pPr>
            <a:lvl3pPr marL="712788" indent="-176213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068388" indent="-184150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1425575" indent="-176213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18827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3399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27971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2543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de-DE" sz="800" b="0" dirty="0" smtClean="0">
                <a:solidFill>
                  <a:schemeClr val="bg1"/>
                </a:solidFill>
              </a:rPr>
              <a:t>12/2022</a:t>
            </a:r>
            <a:endParaRPr lang="en-US" altLang="de-DE" sz="8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091496" y="2327510"/>
            <a:ext cx="4986939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Note</a:t>
            </a:r>
            <a:r>
              <a:rPr lang="en-US" sz="1000" dirty="0"/>
              <a:t>: Portraits are not available </a:t>
            </a:r>
            <a:r>
              <a:rPr lang="en-US" sz="1000" dirty="0" smtClean="0"/>
              <a:t>for </a:t>
            </a:r>
            <a:r>
              <a:rPr lang="en-US" sz="1000" dirty="0"/>
              <a:t>all </a:t>
            </a:r>
            <a:r>
              <a:rPr lang="en-US" sz="1000" dirty="0" smtClean="0"/>
              <a:t>our famous faces. </a:t>
            </a:r>
            <a:endParaRPr lang="en-US" sz="1000" dirty="0"/>
          </a:p>
          <a:p>
            <a:pPr algn="ctr"/>
            <a:r>
              <a:rPr lang="en-US" sz="1000" dirty="0"/>
              <a:t>Where necessary and/or known, photo credits are given to the best of our knowledge.</a:t>
            </a:r>
          </a:p>
        </p:txBody>
      </p:sp>
      <p:sp>
        <p:nvSpPr>
          <p:cNvPr id="4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altLang="de-DE" dirty="0" smtClean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3835997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err="1" smtClean="0"/>
              <a:t>History</a:t>
            </a:r>
            <a:r>
              <a:rPr lang="de-DE" altLang="de-DE" dirty="0" smtClean="0"/>
              <a:t>: A Timeline (1/3)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altLang="de-DE" b="1" dirty="0"/>
              <a:t>1829   </a:t>
            </a:r>
            <a:r>
              <a:rPr lang="de-DE" altLang="de-DE" b="1" dirty="0" smtClean="0"/>
              <a:t>	</a:t>
            </a:r>
            <a:r>
              <a:rPr lang="en-GB" altLang="de-DE" dirty="0" smtClean="0"/>
              <a:t>Foundation </a:t>
            </a:r>
            <a:r>
              <a:rPr lang="en-GB" altLang="de-DE" dirty="0"/>
              <a:t>as a “United Secondary                      </a:t>
            </a:r>
            <a:r>
              <a:rPr lang="en-GB" altLang="de-DE" dirty="0" smtClean="0"/>
              <a:t>	and </a:t>
            </a:r>
            <a:r>
              <a:rPr lang="en-GB" altLang="de-DE" dirty="0"/>
              <a:t>Vocational School” </a:t>
            </a:r>
            <a:br>
              <a:rPr lang="en-GB" altLang="de-DE" dirty="0"/>
            </a:br>
            <a:r>
              <a:rPr lang="en-GB" altLang="de-DE" dirty="0"/>
              <a:t>	by King Wilhelm I of Württemberg</a:t>
            </a:r>
            <a:endParaRPr lang="de-DE" altLang="de-DE" dirty="0"/>
          </a:p>
          <a:p>
            <a:pPr marL="0" indent="0" defTabSz="912813">
              <a:buNone/>
            </a:pPr>
            <a:r>
              <a:rPr lang="de-DE" altLang="de-DE" b="1" dirty="0" smtClean="0"/>
              <a:t>1840</a:t>
            </a:r>
            <a:r>
              <a:rPr lang="de-DE" altLang="de-DE" b="1" dirty="0"/>
              <a:t> </a:t>
            </a:r>
            <a:r>
              <a:rPr lang="de-DE" altLang="de-DE" b="1" dirty="0" smtClean="0"/>
              <a:t>   </a:t>
            </a:r>
            <a:r>
              <a:rPr lang="en-GB" altLang="de-DE" dirty="0" err="1"/>
              <a:t>Polytechnical</a:t>
            </a:r>
            <a:r>
              <a:rPr lang="en-GB" altLang="de-DE" dirty="0"/>
              <a:t> School</a:t>
            </a:r>
          </a:p>
          <a:p>
            <a:pPr marL="0" indent="0" defTabSz="912813">
              <a:buNone/>
            </a:pPr>
            <a:r>
              <a:rPr lang="de-DE" altLang="de-DE" b="1" dirty="0" smtClean="0"/>
              <a:t>1876    </a:t>
            </a:r>
            <a:r>
              <a:rPr lang="en-GB" altLang="de-DE" dirty="0"/>
              <a:t>Polytechnic</a:t>
            </a:r>
          </a:p>
          <a:p>
            <a:pPr marL="0" indent="0">
              <a:buNone/>
            </a:pPr>
            <a:r>
              <a:rPr lang="de-DE" altLang="de-DE" b="1" dirty="0" smtClean="0"/>
              <a:t>1890	</a:t>
            </a:r>
            <a:r>
              <a:rPr lang="en-GB" altLang="de-DE" dirty="0" smtClean="0"/>
              <a:t>Technical University</a:t>
            </a:r>
            <a:endParaRPr lang="de-DE" altLang="de-DE" dirty="0" smtClean="0"/>
          </a:p>
          <a:p>
            <a:pPr marL="0" indent="0">
              <a:buNone/>
            </a:pPr>
            <a:r>
              <a:rPr lang="de-DE" altLang="de-DE" b="1" dirty="0" smtClean="0"/>
              <a:t>1900	</a:t>
            </a:r>
            <a:r>
              <a:rPr lang="en-GB" altLang="de-DE" dirty="0"/>
              <a:t>Right to </a:t>
            </a:r>
            <a:r>
              <a:rPr lang="en-GB" altLang="de-DE" dirty="0" smtClean="0"/>
              <a:t>grant doctoral degrees </a:t>
            </a:r>
            <a:r>
              <a:rPr lang="en-GB" altLang="de-DE" dirty="0"/>
              <a:t>in 	Engineering and </a:t>
            </a:r>
            <a:r>
              <a:rPr lang="en-GB" altLang="de-DE" dirty="0" smtClean="0"/>
              <a:t>Science</a:t>
            </a:r>
            <a:endParaRPr lang="en-GB" altLang="de-DE" dirty="0"/>
          </a:p>
          <a:p>
            <a:pPr marL="0" indent="0">
              <a:buNone/>
            </a:pPr>
            <a:endParaRPr lang="de-DE" altLang="de-DE" dirty="0" smtClean="0"/>
          </a:p>
        </p:txBody>
      </p:sp>
      <p:pic>
        <p:nvPicPr>
          <p:cNvPr id="3" name="Bildplatzhalter 2" descr="Sunny picture of a tree in the foreground and a university building located in Keplerstraße 11 in the background." title="University building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12" b="19212"/>
          <a:stretch>
            <a:fillRect/>
          </a:stretch>
        </p:blipFill>
        <p:spPr/>
      </p:pic>
      <p:sp>
        <p:nvSpPr>
          <p:cNvPr id="6" name="Textfeld 4"/>
          <p:cNvSpPr txBox="1">
            <a:spLocks noChangeArrowheads="1"/>
          </p:cNvSpPr>
          <p:nvPr/>
        </p:nvSpPr>
        <p:spPr bwMode="auto">
          <a:xfrm rot="16200000">
            <a:off x="7880311" y="4233210"/>
            <a:ext cx="146764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1pPr>
            <a:lvl2pPr marL="742950" indent="-28575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2pPr>
            <a:lvl3pPr marL="11430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3pPr>
            <a:lvl4pPr marL="16002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4pPr>
            <a:lvl5pPr marL="20574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 eaLnBrk="1" hangingPunct="1">
              <a:defRPr/>
            </a:pPr>
            <a:r>
              <a:rPr lang="en-US" altLang="de-DE" sz="8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Photo: Uli Regenscheit</a:t>
            </a:r>
            <a:endParaRPr lang="en-US" altLang="de-DE" sz="800" b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629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de-DE" smtClean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173448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err="1"/>
              <a:t>History</a:t>
            </a:r>
            <a:r>
              <a:rPr lang="de-DE" altLang="de-DE" dirty="0"/>
              <a:t>: A Timeline </a:t>
            </a:r>
            <a:r>
              <a:rPr lang="de-DE" altLang="de-DE" dirty="0" smtClean="0"/>
              <a:t>(2/3</a:t>
            </a:r>
            <a:r>
              <a:rPr lang="de-DE" altLang="de-DE" dirty="0"/>
              <a:t>)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altLang="de-DE" b="1" dirty="0" smtClean="0"/>
              <a:t>1944</a:t>
            </a:r>
            <a:r>
              <a:rPr lang="de-DE" altLang="de-DE" dirty="0"/>
              <a:t>	</a:t>
            </a:r>
            <a:r>
              <a:rPr lang="en-GB" altLang="de-DE" dirty="0"/>
              <a:t>Almost all buildings are completely 	destroyed</a:t>
            </a:r>
            <a:endParaRPr lang="de-DE" altLang="de-DE" dirty="0"/>
          </a:p>
          <a:p>
            <a:pPr marL="0" indent="0">
              <a:buNone/>
            </a:pPr>
            <a:r>
              <a:rPr lang="de-DE" altLang="de-DE" b="1" dirty="0"/>
              <a:t>1946 </a:t>
            </a:r>
            <a:r>
              <a:rPr lang="de-DE" altLang="de-DE" dirty="0"/>
              <a:t>   </a:t>
            </a:r>
            <a:r>
              <a:rPr lang="en-GB" altLang="de-DE" dirty="0"/>
              <a:t>Reopening of the College of  	Technology            </a:t>
            </a:r>
          </a:p>
          <a:p>
            <a:pPr marL="0" indent="0">
              <a:buNone/>
            </a:pPr>
            <a:r>
              <a:rPr lang="de-DE" altLang="de-DE" b="1" dirty="0"/>
              <a:t>1953</a:t>
            </a:r>
            <a:r>
              <a:rPr lang="de-DE" altLang="de-DE" dirty="0"/>
              <a:t>	</a:t>
            </a:r>
            <a:r>
              <a:rPr lang="en-GB" altLang="de-DE" dirty="0"/>
              <a:t>Right to award doctorates in the 	Humanities</a:t>
            </a:r>
          </a:p>
          <a:p>
            <a:pPr marL="0" indent="0">
              <a:buNone/>
            </a:pPr>
            <a:r>
              <a:rPr lang="de-DE" altLang="de-DE" b="1" dirty="0"/>
              <a:t>1957</a:t>
            </a:r>
            <a:r>
              <a:rPr lang="de-DE" altLang="de-DE" dirty="0"/>
              <a:t>	</a:t>
            </a:r>
            <a:r>
              <a:rPr lang="en-US" altLang="de-DE" dirty="0"/>
              <a:t>Start of construction </a:t>
            </a:r>
            <a:r>
              <a:rPr lang="en-GB" altLang="de-DE" dirty="0"/>
              <a:t>in Stuttgart-	</a:t>
            </a:r>
            <a:r>
              <a:rPr lang="en-GB" altLang="de-DE" dirty="0" err="1"/>
              <a:t>Vaihingen</a:t>
            </a:r>
            <a:endParaRPr lang="en-GB" altLang="de-DE" dirty="0"/>
          </a:p>
          <a:p>
            <a:pPr marL="0" indent="0">
              <a:buNone/>
            </a:pPr>
            <a:r>
              <a:rPr lang="de-DE" altLang="de-DE" b="1" dirty="0"/>
              <a:t>1967</a:t>
            </a:r>
            <a:r>
              <a:rPr lang="de-DE" altLang="de-DE" dirty="0"/>
              <a:t>	</a:t>
            </a:r>
            <a:r>
              <a:rPr lang="en-US" altLang="de-DE" dirty="0" smtClean="0"/>
              <a:t>“Universität </a:t>
            </a:r>
            <a:r>
              <a:rPr lang="en-US" altLang="de-DE" dirty="0"/>
              <a:t>Stuttgart”</a:t>
            </a:r>
          </a:p>
          <a:p>
            <a:pPr marL="0" indent="0">
              <a:buNone/>
            </a:pPr>
            <a:endParaRPr lang="de-DE" altLang="de-DE" dirty="0" smtClean="0"/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8" name="Bildplatzhalter 6" descr="Students listen attentively to a lecture in a lecture hall. 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6" r="14306"/>
          <a:stretch>
            <a:fillRect/>
          </a:stretch>
        </p:blipFill>
        <p:spPr bwMode="auto"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4"/>
          <p:cNvSpPr txBox="1">
            <a:spLocks noChangeArrowheads="1"/>
          </p:cNvSpPr>
          <p:nvPr/>
        </p:nvSpPr>
        <p:spPr bwMode="auto">
          <a:xfrm rot="16200000">
            <a:off x="7880311" y="4233210"/>
            <a:ext cx="146764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1pPr>
            <a:lvl2pPr marL="742950" indent="-28575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2pPr>
            <a:lvl3pPr marL="11430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3pPr>
            <a:lvl4pPr marL="16002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4pPr>
            <a:lvl5pPr marL="20574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 eaLnBrk="1" hangingPunct="1">
              <a:defRPr/>
            </a:pPr>
            <a:r>
              <a:rPr lang="en-US" altLang="de-DE" sz="8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Photo: Uli Regenscheit</a:t>
            </a:r>
            <a:endParaRPr lang="en-US" altLang="de-DE" sz="800" b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629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de-DE" smtClean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173985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err="1"/>
              <a:t>History</a:t>
            </a:r>
            <a:r>
              <a:rPr lang="de-DE" altLang="de-DE" dirty="0"/>
              <a:t>: A Timeline </a:t>
            </a:r>
            <a:r>
              <a:rPr lang="de-DE" altLang="de-DE" dirty="0" smtClean="0"/>
              <a:t>(3/3</a:t>
            </a:r>
            <a:r>
              <a:rPr lang="de-DE" altLang="de-DE" dirty="0"/>
              <a:t>)</a:t>
            </a:r>
            <a:endParaRPr lang="de-DE" dirty="0"/>
          </a:p>
        </p:txBody>
      </p:sp>
      <p:sp>
        <p:nvSpPr>
          <p:cNvPr id="27650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altLang="de-DE" b="1" dirty="0"/>
              <a:t>1974</a:t>
            </a:r>
            <a:r>
              <a:rPr lang="de-DE" altLang="de-DE" dirty="0"/>
              <a:t>	</a:t>
            </a:r>
            <a:r>
              <a:rPr lang="en-GB" altLang="de-DE" dirty="0" smtClean="0"/>
              <a:t>Student </a:t>
            </a:r>
            <a:r>
              <a:rPr lang="en-GB" altLang="de-DE" dirty="0"/>
              <a:t>numbers first reach 10,000</a:t>
            </a:r>
            <a:endParaRPr lang="de-DE" altLang="de-DE" dirty="0"/>
          </a:p>
          <a:p>
            <a:pPr marL="0" indent="0">
              <a:buNone/>
            </a:pPr>
            <a:r>
              <a:rPr lang="de-DE" altLang="de-DE" b="1" dirty="0"/>
              <a:t>1979</a:t>
            </a:r>
            <a:r>
              <a:rPr lang="de-DE" altLang="de-DE" dirty="0"/>
              <a:t>	</a:t>
            </a:r>
            <a:r>
              <a:rPr lang="en-GB" altLang="de-DE" dirty="0"/>
              <a:t>Right to award doctorates in the Social 	Sciences</a:t>
            </a:r>
          </a:p>
          <a:p>
            <a:pPr marL="0" indent="0">
              <a:buNone/>
            </a:pPr>
            <a:r>
              <a:rPr lang="de-DE" altLang="de-DE" b="1" dirty="0"/>
              <a:t>1988</a:t>
            </a:r>
            <a:r>
              <a:rPr lang="de-DE" altLang="de-DE" dirty="0"/>
              <a:t> 	</a:t>
            </a:r>
            <a:r>
              <a:rPr lang="en-GB" altLang="de-DE" dirty="0"/>
              <a:t>Student numbers first reach 20,000</a:t>
            </a:r>
          </a:p>
          <a:p>
            <a:pPr marL="0" indent="0">
              <a:buNone/>
            </a:pPr>
            <a:r>
              <a:rPr lang="de-DE" altLang="de-DE" b="1" dirty="0"/>
              <a:t>1997 </a:t>
            </a:r>
            <a:r>
              <a:rPr lang="de-DE" altLang="de-DE" dirty="0"/>
              <a:t>	</a:t>
            </a:r>
            <a:r>
              <a:rPr lang="en-GB" altLang="de-DE" dirty="0"/>
              <a:t>Launch of the </a:t>
            </a:r>
            <a:r>
              <a:rPr lang="en-GB" altLang="de-DE" dirty="0" smtClean="0"/>
              <a:t>Internationalization </a:t>
            </a:r>
            <a:r>
              <a:rPr lang="en-GB" altLang="de-DE" dirty="0"/>
              <a:t>	Program</a:t>
            </a:r>
          </a:p>
          <a:p>
            <a:pPr marL="0" indent="0">
              <a:buNone/>
            </a:pPr>
            <a:r>
              <a:rPr lang="de-DE" altLang="de-DE" b="1" dirty="0"/>
              <a:t>1998</a:t>
            </a:r>
            <a:r>
              <a:rPr lang="de-DE" altLang="de-DE" dirty="0"/>
              <a:t>	</a:t>
            </a:r>
            <a:r>
              <a:rPr lang="en-GB" altLang="de-DE" dirty="0"/>
              <a:t>International student numbers first </a:t>
            </a:r>
            <a:r>
              <a:rPr lang="en-GB" altLang="de-DE" dirty="0" smtClean="0"/>
              <a:t>	reach 3,000</a:t>
            </a:r>
            <a:endParaRPr lang="en-GB" altLang="de-DE" dirty="0"/>
          </a:p>
          <a:p>
            <a:pPr marL="0" indent="0">
              <a:buNone/>
            </a:pPr>
            <a:r>
              <a:rPr lang="de-DE" altLang="de-DE" b="1" dirty="0"/>
              <a:t>2000</a:t>
            </a:r>
            <a:r>
              <a:rPr lang="de-DE" altLang="de-DE" dirty="0"/>
              <a:t>	</a:t>
            </a:r>
            <a:r>
              <a:rPr lang="en-GB" altLang="de-DE" dirty="0"/>
              <a:t>Foundation of the University Council</a:t>
            </a:r>
          </a:p>
          <a:p>
            <a:pPr marL="0" indent="0">
              <a:buNone/>
            </a:pPr>
            <a:r>
              <a:rPr lang="de-DE" altLang="de-DE" b="1" dirty="0"/>
              <a:t>2007</a:t>
            </a:r>
            <a:r>
              <a:rPr lang="de-DE" altLang="de-DE" dirty="0"/>
              <a:t>	</a:t>
            </a:r>
            <a:r>
              <a:rPr lang="en-GB" altLang="de-DE" dirty="0"/>
              <a:t>Approx. 5,000 international students</a:t>
            </a:r>
          </a:p>
        </p:txBody>
      </p:sp>
      <p:pic>
        <p:nvPicPr>
          <p:cNvPr id="5" name="Bildplatzhalter 4" descr="A group of students sits outside in a park on a few big rocks and they talk.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7" r="13947"/>
          <a:stretch>
            <a:fillRect/>
          </a:stretch>
        </p:blipFill>
        <p:spPr/>
      </p:pic>
      <p:sp>
        <p:nvSpPr>
          <p:cNvPr id="6" name="Textfeld 4"/>
          <p:cNvSpPr txBox="1">
            <a:spLocks noChangeArrowheads="1"/>
          </p:cNvSpPr>
          <p:nvPr/>
        </p:nvSpPr>
        <p:spPr bwMode="auto">
          <a:xfrm rot="16200000">
            <a:off x="7880311" y="4233210"/>
            <a:ext cx="146764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1pPr>
            <a:lvl2pPr marL="742950" indent="-28575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2pPr>
            <a:lvl3pPr marL="11430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3pPr>
            <a:lvl4pPr marL="16002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4pPr>
            <a:lvl5pPr marL="20574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 eaLnBrk="1" hangingPunct="1">
              <a:defRPr/>
            </a:pPr>
            <a:r>
              <a:rPr lang="en-US" altLang="de-DE" sz="8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Photo: Uli Regenscheit</a:t>
            </a:r>
            <a:endParaRPr lang="en-US" altLang="de-DE" sz="800" b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653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de-DE" dirty="0" smtClean="0"/>
              <a:t>University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Stuttgart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Famous Faces: Architecture &amp; Civil Engineering</a:t>
            </a:r>
            <a:endParaRPr lang="de-DE" sz="100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b="1" dirty="0" smtClean="0"/>
              <a:t>Theodor Fischer </a:t>
            </a:r>
            <a:r>
              <a:rPr lang="de-DE" altLang="de-DE" sz="1200" dirty="0" smtClean="0"/>
              <a:t>(1862 – 1938)</a:t>
            </a:r>
            <a:br>
              <a:rPr lang="de-DE" altLang="de-DE" sz="1200" dirty="0" smtClean="0"/>
            </a:br>
            <a:r>
              <a:rPr lang="en-US" altLang="de-DE" sz="1200" dirty="0"/>
              <a:t>Founder of the Stuttgart Architecture </a:t>
            </a:r>
            <a:r>
              <a:rPr lang="en-US" altLang="de-DE" sz="1200" dirty="0" smtClean="0"/>
              <a:t>School</a:t>
            </a:r>
            <a:endParaRPr lang="de-DE" altLang="de-DE" sz="1200" dirty="0" smtClean="0"/>
          </a:p>
          <a:p>
            <a:r>
              <a:rPr lang="de-DE" altLang="de-DE" b="1" dirty="0" smtClean="0"/>
              <a:t>Emil </a:t>
            </a:r>
            <a:r>
              <a:rPr lang="de-DE" altLang="de-DE" b="1" dirty="0" err="1" smtClean="0"/>
              <a:t>Mörsch</a:t>
            </a:r>
            <a:r>
              <a:rPr lang="de-DE" altLang="de-DE" b="1" dirty="0" smtClean="0"/>
              <a:t> </a:t>
            </a:r>
            <a:r>
              <a:rPr lang="de-DE" altLang="de-DE" sz="1200" dirty="0" smtClean="0"/>
              <a:t>(1872 – 1950)</a:t>
            </a:r>
            <a:br>
              <a:rPr lang="de-DE" altLang="de-DE" sz="1200" dirty="0" smtClean="0"/>
            </a:br>
            <a:r>
              <a:rPr lang="en-US" altLang="de-DE" sz="1200" dirty="0"/>
              <a:t>Founder of the “Theory of Iron-reinforced Concrete Structures”</a:t>
            </a:r>
          </a:p>
          <a:p>
            <a:r>
              <a:rPr lang="de-DE" altLang="de-DE" b="1" dirty="0" smtClean="0"/>
              <a:t>Paul </a:t>
            </a:r>
            <a:r>
              <a:rPr lang="de-DE" altLang="de-DE" b="1" dirty="0" err="1" smtClean="0"/>
              <a:t>Bonatz</a:t>
            </a:r>
            <a:r>
              <a:rPr lang="de-DE" altLang="de-DE" b="1" dirty="0" smtClean="0"/>
              <a:t> </a:t>
            </a:r>
            <a:r>
              <a:rPr lang="de-DE" altLang="de-DE" sz="1200" dirty="0" smtClean="0"/>
              <a:t>(1877 – 1956)</a:t>
            </a:r>
            <a:r>
              <a:rPr lang="de-DE" altLang="de-DE" dirty="0" smtClean="0"/>
              <a:t/>
            </a:r>
            <a:br>
              <a:rPr lang="de-DE" altLang="de-DE" dirty="0" smtClean="0"/>
            </a:br>
            <a:r>
              <a:rPr lang="en-US" altLang="de-DE" sz="1200" dirty="0"/>
              <a:t>Theory of architecture and urban planning</a:t>
            </a:r>
          </a:p>
          <a:p>
            <a:r>
              <a:rPr lang="de-DE" altLang="de-DE" b="1" dirty="0" smtClean="0"/>
              <a:t>Otto </a:t>
            </a:r>
            <a:r>
              <a:rPr lang="de-DE" altLang="de-DE" b="1" dirty="0"/>
              <a:t>Graf </a:t>
            </a:r>
            <a:r>
              <a:rPr lang="de-DE" altLang="de-DE" sz="1200" dirty="0"/>
              <a:t>(1881 – 1956)</a:t>
            </a:r>
            <a:r>
              <a:rPr lang="de-DE" altLang="de-DE" dirty="0"/>
              <a:t/>
            </a:r>
            <a:br>
              <a:rPr lang="de-DE" altLang="de-DE" dirty="0"/>
            </a:br>
            <a:r>
              <a:rPr lang="en-US" altLang="de-DE" sz="1200" dirty="0" smtClean="0"/>
              <a:t>Materials and component testing</a:t>
            </a:r>
            <a:endParaRPr lang="en-US" altLang="de-DE" sz="1200" dirty="0"/>
          </a:p>
        </p:txBody>
      </p:sp>
      <p:pic>
        <p:nvPicPr>
          <p:cNvPr id="5" name="Bildplatzhalter 4" descr="Portraits of Theodor Fischer, Emil Mörsch, Paul Bonatz and Otto Graf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" b="11"/>
          <a:stretch>
            <a:fillRect/>
          </a:stretch>
        </p:blipFill>
        <p:spPr/>
      </p:pic>
      <p:sp>
        <p:nvSpPr>
          <p:cNvPr id="8" name="Textfeld 7"/>
          <p:cNvSpPr txBox="1"/>
          <p:nvPr/>
        </p:nvSpPr>
        <p:spPr>
          <a:xfrm>
            <a:off x="4931719" y="3220535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>
                <a:solidFill>
                  <a:schemeClr val="bg1"/>
                </a:solidFill>
              </a:rPr>
              <a:t>Theodor </a:t>
            </a:r>
            <a:r>
              <a:rPr lang="de-DE" sz="600" dirty="0" smtClean="0">
                <a:solidFill>
                  <a:schemeClr val="bg1"/>
                </a:solidFill>
              </a:rPr>
              <a:t>Fischer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812676" y="3220535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>
                <a:solidFill>
                  <a:schemeClr val="bg1"/>
                </a:solidFill>
              </a:rPr>
              <a:t>Emil </a:t>
            </a:r>
            <a:r>
              <a:rPr lang="de-DE" sz="600" dirty="0" err="1">
                <a:solidFill>
                  <a:schemeClr val="bg1"/>
                </a:solidFill>
              </a:rPr>
              <a:t>Mörsch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endParaRPr lang="de-DE" sz="600" dirty="0" smtClean="0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949664" y="4391787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>
                <a:solidFill>
                  <a:schemeClr val="bg1"/>
                </a:solidFill>
              </a:rPr>
              <a:t>Paul </a:t>
            </a:r>
            <a:r>
              <a:rPr lang="de-DE" sz="600" dirty="0" err="1">
                <a:solidFill>
                  <a:schemeClr val="bg1"/>
                </a:solidFill>
              </a:rPr>
              <a:t>Bonatz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endParaRPr lang="de-DE" sz="600" dirty="0" smtClean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812676" y="4402357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>
                <a:solidFill>
                  <a:schemeClr val="bg1"/>
                </a:solidFill>
              </a:rPr>
              <a:t>Otto Graf </a:t>
            </a:r>
            <a:endParaRPr lang="de-DE" sz="600" dirty="0" smtClean="0">
              <a:solidFill>
                <a:schemeClr val="bg1"/>
              </a:solidFill>
            </a:endParaRPr>
          </a:p>
        </p:txBody>
      </p:sp>
      <p:sp>
        <p:nvSpPr>
          <p:cNvPr id="13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altLang="de-DE" dirty="0" smtClean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159380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Famous Faces: Architecture &amp; Civil Engineering</a:t>
            </a:r>
            <a:endParaRPr lang="de-DE" sz="100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b="1" dirty="0"/>
              <a:t>Richard </a:t>
            </a:r>
            <a:r>
              <a:rPr lang="de-DE" altLang="de-DE" b="1" dirty="0" err="1"/>
              <a:t>Döcker</a:t>
            </a:r>
            <a:r>
              <a:rPr lang="de-DE" altLang="de-DE" b="1" dirty="0"/>
              <a:t> </a:t>
            </a:r>
            <a:r>
              <a:rPr lang="de-DE" altLang="de-DE" sz="1200" dirty="0"/>
              <a:t>(1894 – 1968)</a:t>
            </a:r>
            <a:br>
              <a:rPr lang="de-DE" altLang="de-DE" sz="1200" dirty="0"/>
            </a:br>
            <a:r>
              <a:rPr lang="en-US" altLang="de-DE" sz="1200" dirty="0"/>
              <a:t>Head of construction of the </a:t>
            </a:r>
            <a:r>
              <a:rPr lang="en-US" altLang="de-DE" sz="1200" dirty="0" err="1"/>
              <a:t>Weißenhofsiedlung</a:t>
            </a:r>
            <a:endParaRPr lang="en-US" altLang="de-DE" sz="1200" dirty="0"/>
          </a:p>
          <a:p>
            <a:r>
              <a:rPr lang="de-DE" altLang="de-DE" b="1" dirty="0" smtClean="0"/>
              <a:t>Fritz </a:t>
            </a:r>
            <a:r>
              <a:rPr lang="de-DE" altLang="de-DE" b="1" dirty="0"/>
              <a:t>Leonhardt </a:t>
            </a:r>
            <a:r>
              <a:rPr lang="de-DE" altLang="de-DE" sz="1200" dirty="0"/>
              <a:t>(1909 – 1999)</a:t>
            </a:r>
            <a:br>
              <a:rPr lang="de-DE" altLang="de-DE" sz="1200" dirty="0"/>
            </a:br>
            <a:r>
              <a:rPr lang="en-US" altLang="de-DE" sz="1200" dirty="0"/>
              <a:t>New construction methods for bridges and </a:t>
            </a:r>
            <a:r>
              <a:rPr lang="en-US" altLang="de-DE" sz="1200" dirty="0" smtClean="0"/>
              <a:t>     </a:t>
            </a:r>
            <a:r>
              <a:rPr lang="en-US" altLang="de-DE" sz="1200" dirty="0"/>
              <a:t> </a:t>
            </a:r>
            <a:r>
              <a:rPr lang="en-US" altLang="de-DE" sz="1200" dirty="0" smtClean="0"/>
              <a:t>               </a:t>
            </a:r>
            <a:r>
              <a:rPr lang="en-US" altLang="de-DE" sz="1200" dirty="0" smtClean="0"/>
              <a:t>television </a:t>
            </a:r>
            <a:r>
              <a:rPr lang="en-US" altLang="de-DE" sz="1200" dirty="0" smtClean="0"/>
              <a:t>towers</a:t>
            </a:r>
            <a:endParaRPr lang="en-GB" altLang="de-DE" sz="1200" dirty="0"/>
          </a:p>
          <a:p>
            <a:r>
              <a:rPr lang="de-DE" altLang="de-DE" b="1" dirty="0" smtClean="0"/>
              <a:t>Frei Otto </a:t>
            </a:r>
            <a:r>
              <a:rPr lang="de-DE" altLang="de-DE" sz="1200" dirty="0" smtClean="0"/>
              <a:t>(1925 – 2015)                                          </a:t>
            </a:r>
            <a:r>
              <a:rPr lang="en-US" altLang="de-DE" sz="1200" dirty="0" smtClean="0"/>
              <a:t>Lightweight construction pioneer</a:t>
            </a:r>
          </a:p>
        </p:txBody>
      </p:sp>
      <p:pic>
        <p:nvPicPr>
          <p:cNvPr id="5" name="Bildplatzhalter 4" descr="Portraits of Richard Döcker and Fritz Leonhardt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" b="11"/>
          <a:stretch>
            <a:fillRect/>
          </a:stretch>
        </p:blipFill>
        <p:spPr/>
      </p:pic>
      <p:sp>
        <p:nvSpPr>
          <p:cNvPr id="15" name="Textfeld 14"/>
          <p:cNvSpPr txBox="1"/>
          <p:nvPr/>
        </p:nvSpPr>
        <p:spPr>
          <a:xfrm>
            <a:off x="4949664" y="3798794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Richard </a:t>
            </a:r>
            <a:r>
              <a:rPr lang="de-DE" sz="600" dirty="0" err="1" smtClean="0">
                <a:solidFill>
                  <a:schemeClr val="bg1"/>
                </a:solidFill>
              </a:rPr>
              <a:t>Döcker</a:t>
            </a:r>
            <a:endParaRPr lang="de-DE" sz="600" dirty="0" smtClean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6831726" y="3718461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>
                <a:solidFill>
                  <a:schemeClr val="bg1"/>
                </a:solidFill>
              </a:rPr>
              <a:t>Fritz Leonhardt </a:t>
            </a:r>
            <a:endParaRPr lang="de-DE" sz="400" dirty="0" smtClean="0">
              <a:solidFill>
                <a:schemeClr val="bg1"/>
              </a:solidFill>
            </a:endParaRPr>
          </a:p>
          <a:p>
            <a:pPr>
              <a:buClr>
                <a:schemeClr val="accent1"/>
              </a:buClr>
            </a:pPr>
            <a:r>
              <a:rPr lang="de-DE" sz="400" dirty="0" err="1" smtClean="0">
                <a:solidFill>
                  <a:schemeClr val="bg1"/>
                </a:solidFill>
              </a:rPr>
              <a:t>Photo</a:t>
            </a:r>
            <a:r>
              <a:rPr lang="de-DE" sz="400" dirty="0" smtClean="0">
                <a:solidFill>
                  <a:schemeClr val="bg1"/>
                </a:solidFill>
              </a:rPr>
              <a:t>: Paul </a:t>
            </a:r>
            <a:r>
              <a:rPr lang="de-DE" sz="400" dirty="0" err="1" smtClean="0">
                <a:solidFill>
                  <a:schemeClr val="bg1"/>
                </a:solidFill>
              </a:rPr>
              <a:t>Swiridoff</a:t>
            </a:r>
            <a:endParaRPr lang="de-DE" sz="400" dirty="0" smtClean="0">
              <a:solidFill>
                <a:schemeClr val="bg1"/>
              </a:solidFill>
            </a:endParaRPr>
          </a:p>
        </p:txBody>
      </p:sp>
      <p:sp>
        <p:nvSpPr>
          <p:cNvPr id="18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altLang="de-DE" dirty="0" smtClean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238874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Famous Faces: Engineering</a:t>
            </a:r>
            <a:endParaRPr lang="de-DE" sz="100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b="1" dirty="0"/>
              <a:t>Carl J. von Bach </a:t>
            </a:r>
            <a:r>
              <a:rPr lang="de-DE" altLang="de-DE" sz="1200" dirty="0"/>
              <a:t>(1847 – 1931)</a:t>
            </a:r>
            <a:r>
              <a:rPr lang="de-DE" altLang="de-DE" dirty="0"/>
              <a:t/>
            </a:r>
            <a:br>
              <a:rPr lang="de-DE" altLang="de-DE" dirty="0"/>
            </a:br>
            <a:r>
              <a:rPr lang="de-DE" altLang="de-DE" sz="1200" dirty="0" err="1"/>
              <a:t>Pioneer</a:t>
            </a:r>
            <a:r>
              <a:rPr lang="de-DE" altLang="de-DE" sz="1200" dirty="0"/>
              <a:t> in </a:t>
            </a:r>
            <a:r>
              <a:rPr lang="de-DE" altLang="de-DE" sz="1200" dirty="0" err="1"/>
              <a:t>materials</a:t>
            </a:r>
            <a:r>
              <a:rPr lang="de-DE" altLang="de-DE" sz="1200" dirty="0"/>
              <a:t> </a:t>
            </a:r>
            <a:r>
              <a:rPr lang="de-DE" altLang="de-DE" sz="1200" dirty="0" err="1"/>
              <a:t>research</a:t>
            </a:r>
            <a:endParaRPr lang="de-DE" altLang="de-DE" sz="1200" dirty="0"/>
          </a:p>
          <a:p>
            <a:r>
              <a:rPr lang="de-DE" altLang="de-DE" b="1" dirty="0" smtClean="0"/>
              <a:t>Fritz Emde </a:t>
            </a:r>
            <a:r>
              <a:rPr lang="de-DE" altLang="de-DE" sz="1200" dirty="0" smtClean="0"/>
              <a:t>(1873 – 1951)</a:t>
            </a:r>
            <a:r>
              <a:rPr lang="de-DE" altLang="de-DE" dirty="0" smtClean="0"/>
              <a:t>                                      </a:t>
            </a:r>
            <a:r>
              <a:rPr lang="de-DE" altLang="de-DE" sz="1200" dirty="0" smtClean="0"/>
              <a:t>“</a:t>
            </a:r>
            <a:r>
              <a:rPr lang="de-DE" altLang="de-DE" sz="1200" dirty="0" err="1" smtClean="0"/>
              <a:t>Theory</a:t>
            </a:r>
            <a:r>
              <a:rPr lang="de-DE" altLang="de-DE" sz="1200" dirty="0" smtClean="0"/>
              <a:t> </a:t>
            </a:r>
            <a:r>
              <a:rPr lang="de-DE" altLang="de-DE" sz="1200" dirty="0" err="1"/>
              <a:t>of</a:t>
            </a:r>
            <a:r>
              <a:rPr lang="de-DE" altLang="de-DE" sz="1200" dirty="0"/>
              <a:t> </a:t>
            </a:r>
            <a:r>
              <a:rPr lang="de-DE" altLang="de-DE" sz="1200" dirty="0" err="1"/>
              <a:t>Electrical</a:t>
            </a:r>
            <a:r>
              <a:rPr lang="de-DE" altLang="de-DE" sz="1200" dirty="0"/>
              <a:t> Engineering</a:t>
            </a:r>
            <a:r>
              <a:rPr lang="de-DE" altLang="de-DE" sz="1200" dirty="0" smtClean="0"/>
              <a:t>”</a:t>
            </a:r>
          </a:p>
          <a:p>
            <a:r>
              <a:rPr lang="de-DE" altLang="de-DE" b="1" dirty="0" smtClean="0"/>
              <a:t>Eugen Sänger </a:t>
            </a:r>
            <a:r>
              <a:rPr lang="de-DE" altLang="de-DE" sz="1200" dirty="0" smtClean="0"/>
              <a:t>(1905 – 1964)</a:t>
            </a:r>
            <a:r>
              <a:rPr lang="de-DE" altLang="de-DE" dirty="0" smtClean="0"/>
              <a:t/>
            </a:r>
            <a:br>
              <a:rPr lang="de-DE" altLang="de-DE" dirty="0" smtClean="0"/>
            </a:br>
            <a:r>
              <a:rPr lang="en-US" altLang="de-DE" sz="1200" dirty="0"/>
              <a:t>Pioneer of astronautics, developer of the scramjet</a:t>
            </a:r>
          </a:p>
          <a:p>
            <a:r>
              <a:rPr lang="de-DE" altLang="de-DE" b="1" dirty="0" smtClean="0"/>
              <a:t>Karl </a:t>
            </a:r>
            <a:r>
              <a:rPr lang="de-DE" altLang="de-DE" b="1" dirty="0" err="1" smtClean="0"/>
              <a:t>Ramsayer</a:t>
            </a:r>
            <a:r>
              <a:rPr lang="de-DE" altLang="de-DE" b="1" dirty="0" smtClean="0"/>
              <a:t> </a:t>
            </a:r>
            <a:r>
              <a:rPr lang="de-DE" altLang="de-DE" sz="1200" dirty="0" smtClean="0"/>
              <a:t>(1911 – 1982)</a:t>
            </a:r>
            <a:r>
              <a:rPr lang="de-DE" altLang="de-DE" dirty="0" smtClean="0"/>
              <a:t/>
            </a:r>
            <a:br>
              <a:rPr lang="de-DE" altLang="de-DE" dirty="0" smtClean="0"/>
            </a:br>
            <a:r>
              <a:rPr lang="en-US" altLang="de-DE" sz="1200" dirty="0" smtClean="0"/>
              <a:t>Airborne </a:t>
            </a:r>
            <a:r>
              <a:rPr lang="en-US" altLang="de-DE" sz="1200" dirty="0"/>
              <a:t>navigation using geodetic methods</a:t>
            </a:r>
          </a:p>
          <a:p>
            <a:r>
              <a:rPr lang="de-DE" altLang="de-DE" b="1" dirty="0" smtClean="0"/>
              <a:t>John </a:t>
            </a:r>
            <a:r>
              <a:rPr lang="de-DE" altLang="de-DE" b="1" dirty="0" err="1" smtClean="0"/>
              <a:t>Argyris</a:t>
            </a:r>
            <a:r>
              <a:rPr lang="de-DE" altLang="de-DE" b="1" dirty="0" smtClean="0"/>
              <a:t> </a:t>
            </a:r>
            <a:r>
              <a:rPr lang="de-DE" altLang="de-DE" sz="1200" dirty="0" smtClean="0"/>
              <a:t>(1916 – 2004)</a:t>
            </a:r>
            <a:r>
              <a:rPr lang="de-DE" altLang="de-DE" dirty="0" smtClean="0"/>
              <a:t/>
            </a:r>
            <a:br>
              <a:rPr lang="de-DE" altLang="de-DE" dirty="0" smtClean="0"/>
            </a:br>
            <a:r>
              <a:rPr lang="en-US" altLang="de-DE" sz="1200" dirty="0"/>
              <a:t>Introduction of the finite elements as a calculation method</a:t>
            </a:r>
          </a:p>
          <a:p>
            <a:r>
              <a:rPr lang="de-DE" altLang="de-DE" b="1" dirty="0" smtClean="0"/>
              <a:t>Franz X</a:t>
            </a:r>
            <a:r>
              <a:rPr lang="de-DE" altLang="de-DE" b="1" dirty="0"/>
              <a:t>. Wortmann </a:t>
            </a:r>
            <a:r>
              <a:rPr lang="de-DE" altLang="de-DE" sz="1200" dirty="0"/>
              <a:t>(1921 – 1985</a:t>
            </a:r>
            <a:r>
              <a:rPr lang="de-DE" altLang="de-DE" sz="1200" dirty="0" smtClean="0"/>
              <a:t>)</a:t>
            </a:r>
            <a:r>
              <a:rPr lang="en-US" altLang="de-DE" dirty="0" smtClean="0"/>
              <a:t/>
            </a:r>
            <a:br>
              <a:rPr lang="en-US" altLang="de-DE" dirty="0" smtClean="0"/>
            </a:br>
            <a:r>
              <a:rPr lang="en-US" altLang="de-DE" sz="1200" dirty="0" smtClean="0"/>
              <a:t>Development of </a:t>
            </a:r>
            <a:r>
              <a:rPr lang="en-US" altLang="de-DE" sz="1200" dirty="0" err="1" smtClean="0"/>
              <a:t>aerofoil</a:t>
            </a:r>
            <a:r>
              <a:rPr lang="en-US" altLang="de-DE" sz="1200" dirty="0" smtClean="0"/>
              <a:t> profiles</a:t>
            </a:r>
            <a:endParaRPr lang="en-US" altLang="de-DE" sz="1200" dirty="0"/>
          </a:p>
        </p:txBody>
      </p:sp>
      <p:pic>
        <p:nvPicPr>
          <p:cNvPr id="5" name="Bildplatzhalter 4" descr="Portraits of Carl J. von Bach, Eugen Sänger, Fritz Emde and Karl Ramsayer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" b="11"/>
          <a:stretch>
            <a:fillRect/>
          </a:stretch>
        </p:blipFill>
        <p:spPr/>
      </p:pic>
      <p:sp>
        <p:nvSpPr>
          <p:cNvPr id="10" name="Textfeld 9"/>
          <p:cNvSpPr txBox="1"/>
          <p:nvPr/>
        </p:nvSpPr>
        <p:spPr>
          <a:xfrm>
            <a:off x="4952838" y="3208920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EFF"/>
              </a:buClr>
              <a:buSzTx/>
              <a:buFontTx/>
              <a:buNone/>
              <a:tabLst/>
              <a:defRPr/>
            </a:pPr>
            <a:r>
              <a:rPr kumimoji="0" lang="de-DE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Carl J. von Bach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814263" y="3208920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EFF"/>
              </a:buClr>
              <a:buSzTx/>
              <a:buFontTx/>
              <a:buNone/>
              <a:tabLst/>
              <a:defRPr/>
            </a:pPr>
            <a:r>
              <a:rPr kumimoji="0" lang="de-DE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Eugen Sänger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4952838" y="4362792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EFF"/>
              </a:buClr>
              <a:buSzTx/>
              <a:buFontTx/>
              <a:buNone/>
              <a:tabLst/>
              <a:defRPr/>
            </a:pPr>
            <a:r>
              <a:rPr kumimoji="0" lang="de-DE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Fritz Emde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6814263" y="4362792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EFF"/>
              </a:buClr>
              <a:buSzTx/>
              <a:buFontTx/>
              <a:buNone/>
              <a:tabLst/>
              <a:defRPr/>
            </a:pPr>
            <a:r>
              <a:rPr kumimoji="0" lang="de-DE" sz="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Karl </a:t>
            </a:r>
            <a:r>
              <a:rPr kumimoji="0" lang="de-DE" sz="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Ramsayer</a:t>
            </a:r>
            <a:endParaRPr kumimoji="0" lang="de-DE" sz="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altLang="de-DE" dirty="0" smtClean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152530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Famous Faces: Natural Sciences</a:t>
            </a:r>
            <a:endParaRPr lang="de-DE" sz="100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b="1" dirty="0" smtClean="0"/>
              <a:t>Hermann C. Fehling </a:t>
            </a:r>
            <a:r>
              <a:rPr lang="de-DE" altLang="de-DE" sz="1200" dirty="0" smtClean="0"/>
              <a:t>(1811 – 1885)</a:t>
            </a:r>
            <a:br>
              <a:rPr lang="de-DE" altLang="de-DE" sz="1200" dirty="0" smtClean="0"/>
            </a:br>
            <a:r>
              <a:rPr lang="en-US" altLang="de-DE" sz="1200" dirty="0" smtClean="0"/>
              <a:t>Fehling’s </a:t>
            </a:r>
            <a:r>
              <a:rPr lang="en-US" altLang="de-DE" sz="1200" dirty="0"/>
              <a:t>solution for </a:t>
            </a:r>
            <a:r>
              <a:rPr lang="en-US" altLang="de-DE" sz="1200" dirty="0" smtClean="0"/>
              <a:t>determining </a:t>
            </a:r>
            <a:r>
              <a:rPr lang="en-US" altLang="de-DE" sz="1200" dirty="0"/>
              <a:t>the presence of sugar</a:t>
            </a:r>
          </a:p>
          <a:p>
            <a:r>
              <a:rPr lang="de-DE" altLang="de-DE" b="1" dirty="0" smtClean="0"/>
              <a:t>Heinrich </a:t>
            </a:r>
            <a:r>
              <a:rPr lang="de-DE" altLang="de-DE" b="1" dirty="0"/>
              <a:t>von Eck </a:t>
            </a:r>
            <a:r>
              <a:rPr lang="de-DE" altLang="de-DE" sz="1200" dirty="0"/>
              <a:t>(1837 – 1925)</a:t>
            </a:r>
            <a:br>
              <a:rPr lang="de-DE" altLang="de-DE" sz="1200" dirty="0"/>
            </a:br>
            <a:r>
              <a:rPr lang="en-US" altLang="de-DE" sz="1200" dirty="0" smtClean="0"/>
              <a:t>Geologist, “Eck’s conglomerate”</a:t>
            </a:r>
          </a:p>
          <a:p>
            <a:r>
              <a:rPr lang="de-DE" altLang="de-DE" b="1" dirty="0" smtClean="0"/>
              <a:t>Rudolf </a:t>
            </a:r>
            <a:r>
              <a:rPr lang="de-DE" altLang="de-DE" b="1" dirty="0" err="1" smtClean="0"/>
              <a:t>Mehmke</a:t>
            </a:r>
            <a:r>
              <a:rPr lang="de-DE" altLang="de-DE" sz="1200" b="1" dirty="0" smtClean="0"/>
              <a:t> </a:t>
            </a:r>
            <a:r>
              <a:rPr lang="de-DE" altLang="de-DE" sz="1200" dirty="0" smtClean="0"/>
              <a:t>(1857 – 1944)</a:t>
            </a:r>
            <a:r>
              <a:rPr lang="de-DE" altLang="de-DE" sz="1200" dirty="0"/>
              <a:t/>
            </a:r>
            <a:br>
              <a:rPr lang="de-DE" altLang="de-DE" sz="1200" dirty="0"/>
            </a:br>
            <a:r>
              <a:rPr lang="en-US" altLang="de-DE" sz="1200" dirty="0" smtClean="0"/>
              <a:t>Pioneer of vector calculations</a:t>
            </a:r>
          </a:p>
          <a:p>
            <a:r>
              <a:rPr lang="de-DE" altLang="de-DE" b="1" dirty="0" smtClean="0"/>
              <a:t>William </a:t>
            </a:r>
            <a:r>
              <a:rPr lang="de-DE" altLang="de-DE" b="1" dirty="0"/>
              <a:t>Küster </a:t>
            </a:r>
            <a:r>
              <a:rPr lang="de-DE" altLang="de-DE" sz="1200" dirty="0"/>
              <a:t>(1863 – 1929)</a:t>
            </a:r>
            <a:br>
              <a:rPr lang="de-DE" altLang="de-DE" sz="1200" dirty="0"/>
            </a:br>
            <a:r>
              <a:rPr lang="en-US" altLang="de-DE" sz="1200" dirty="0"/>
              <a:t>Research into </a:t>
            </a:r>
            <a:r>
              <a:rPr lang="en-US" altLang="de-DE" sz="1200" dirty="0" err="1"/>
              <a:t>haemoglobin</a:t>
            </a:r>
            <a:r>
              <a:rPr lang="en-US" altLang="de-DE" sz="1200" dirty="0" smtClean="0"/>
              <a:t>, “</a:t>
            </a:r>
            <a:r>
              <a:rPr lang="en-US" altLang="de-DE" sz="1200" dirty="0" err="1"/>
              <a:t>Haemin</a:t>
            </a:r>
            <a:r>
              <a:rPr lang="en-US" altLang="de-DE" sz="1200" dirty="0"/>
              <a:t> Formula”</a:t>
            </a:r>
          </a:p>
          <a:p>
            <a:r>
              <a:rPr lang="de-DE" altLang="de-DE" b="1" dirty="0" smtClean="0"/>
              <a:t>Wilhelm </a:t>
            </a:r>
            <a:r>
              <a:rPr lang="de-DE" altLang="de-DE" b="1" dirty="0"/>
              <a:t>M. </a:t>
            </a:r>
            <a:r>
              <a:rPr lang="de-DE" altLang="de-DE" b="1" dirty="0" err="1"/>
              <a:t>Kutta</a:t>
            </a:r>
            <a:r>
              <a:rPr lang="de-DE" altLang="de-DE" b="1" dirty="0"/>
              <a:t> </a:t>
            </a:r>
            <a:r>
              <a:rPr lang="de-DE" altLang="de-DE" sz="1200" dirty="0"/>
              <a:t>(1867 – 1944)</a:t>
            </a:r>
            <a:br>
              <a:rPr lang="de-DE" altLang="de-DE" sz="1200" dirty="0"/>
            </a:br>
            <a:r>
              <a:rPr lang="fi-FI" altLang="de-DE" sz="1200" dirty="0"/>
              <a:t>Runge-Kutta method </a:t>
            </a:r>
            <a:r>
              <a:rPr lang="fi-FI" altLang="de-DE" sz="1200" dirty="0" smtClean="0"/>
              <a:t>and Kutta-Joukowski </a:t>
            </a:r>
            <a:r>
              <a:rPr lang="fi-FI" altLang="de-DE" sz="1200" dirty="0"/>
              <a:t>formula</a:t>
            </a:r>
          </a:p>
          <a:p>
            <a:r>
              <a:rPr lang="de-DE" altLang="de-DE" b="1" dirty="0" smtClean="0"/>
              <a:t>Peter Paul Ewald </a:t>
            </a:r>
            <a:r>
              <a:rPr lang="de-DE" altLang="de-DE" sz="1200" dirty="0" smtClean="0"/>
              <a:t>(1888 – 1985)</a:t>
            </a:r>
            <a:br>
              <a:rPr lang="de-DE" altLang="de-DE" sz="1200" dirty="0" smtClean="0"/>
            </a:br>
            <a:r>
              <a:rPr lang="en-US" altLang="de-DE" sz="1200" dirty="0"/>
              <a:t>Theory of x-ray </a:t>
            </a:r>
            <a:r>
              <a:rPr lang="en-US" altLang="de-DE" sz="1200" dirty="0" smtClean="0"/>
              <a:t>interference, “Ewald </a:t>
            </a:r>
            <a:r>
              <a:rPr lang="en-US" altLang="de-DE" sz="1200" dirty="0"/>
              <a:t>Construction”</a:t>
            </a:r>
          </a:p>
        </p:txBody>
      </p:sp>
      <p:pic>
        <p:nvPicPr>
          <p:cNvPr id="9" name="Bildplatzhalter 8" descr="Portraits of Hermann C. Fehling, William Küster, Heinrich von Eck, Wilhelm M. Kutta, Rudolf Mehmke and Peter Paul Ewald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" b="11"/>
          <a:stretch>
            <a:fillRect/>
          </a:stretch>
        </p:blipFill>
        <p:spPr/>
      </p:pic>
      <p:sp>
        <p:nvSpPr>
          <p:cNvPr id="10" name="Textfeld 9"/>
          <p:cNvSpPr txBox="1"/>
          <p:nvPr/>
        </p:nvSpPr>
        <p:spPr>
          <a:xfrm>
            <a:off x="4939660" y="2637784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Hermann C. Fehling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4939660" y="3807026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Heinrich von </a:t>
            </a:r>
            <a:r>
              <a:rPr lang="de-DE" sz="600" dirty="0">
                <a:solidFill>
                  <a:schemeClr val="bg1"/>
                </a:solidFill>
              </a:rPr>
              <a:t>Eck </a:t>
            </a:r>
            <a:endParaRPr lang="de-DE" sz="600" dirty="0" smtClean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939660" y="4966785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Rudolf </a:t>
            </a:r>
            <a:r>
              <a:rPr lang="de-DE" sz="600" dirty="0" err="1" smtClean="0">
                <a:solidFill>
                  <a:schemeClr val="bg1"/>
                </a:solidFill>
              </a:rPr>
              <a:t>Mehmke</a:t>
            </a:r>
            <a:r>
              <a:rPr lang="de-DE" sz="6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854503" y="2637784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William Küster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6854503" y="3807026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Wilhelm M. </a:t>
            </a:r>
            <a:r>
              <a:rPr lang="de-DE" sz="600" dirty="0" err="1" smtClean="0">
                <a:solidFill>
                  <a:schemeClr val="bg1"/>
                </a:solidFill>
              </a:rPr>
              <a:t>Kutta</a:t>
            </a:r>
            <a:r>
              <a:rPr lang="de-DE" sz="6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854503" y="4965330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Peter Paul Ewald </a:t>
            </a:r>
            <a:endParaRPr lang="de-DE" sz="400" dirty="0" smtClean="0">
              <a:solidFill>
                <a:schemeClr val="bg1"/>
              </a:solidFill>
            </a:endParaRPr>
          </a:p>
        </p:txBody>
      </p:sp>
      <p:sp>
        <p:nvSpPr>
          <p:cNvPr id="16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altLang="de-DE" dirty="0" smtClean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23503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Famous Faces: Humanities</a:t>
            </a:r>
            <a:endParaRPr lang="de-DE" sz="100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b="1" dirty="0" smtClean="0"/>
              <a:t>Johannes </a:t>
            </a:r>
            <a:r>
              <a:rPr lang="de-DE" altLang="de-DE" b="1" dirty="0" err="1" smtClean="0"/>
              <a:t>Mährlen</a:t>
            </a:r>
            <a:r>
              <a:rPr lang="de-DE" altLang="de-DE" b="1" dirty="0" smtClean="0"/>
              <a:t> </a:t>
            </a:r>
            <a:r>
              <a:rPr lang="de-DE" altLang="de-DE" sz="1200" dirty="0"/>
              <a:t>(1803 – 1871)</a:t>
            </a:r>
            <a:br>
              <a:rPr lang="de-DE" altLang="de-DE" sz="1200" dirty="0"/>
            </a:br>
            <a:r>
              <a:rPr lang="en-US" altLang="de-DE" sz="1200" dirty="0" smtClean="0"/>
              <a:t>Historian and political economist</a:t>
            </a:r>
          </a:p>
          <a:p>
            <a:r>
              <a:rPr lang="de-DE" altLang="de-DE" b="1" dirty="0" smtClean="0"/>
              <a:t>Friedrich </a:t>
            </a:r>
            <a:r>
              <a:rPr lang="de-DE" altLang="de-DE" b="1" dirty="0" err="1" smtClean="0"/>
              <a:t>Th</a:t>
            </a:r>
            <a:r>
              <a:rPr lang="de-DE" altLang="de-DE" b="1" dirty="0" smtClean="0"/>
              <a:t>. </a:t>
            </a:r>
            <a:r>
              <a:rPr lang="de-DE" altLang="de-DE" b="1" dirty="0" err="1" smtClean="0"/>
              <a:t>Vischer</a:t>
            </a:r>
            <a:r>
              <a:rPr lang="de-DE" altLang="de-DE" b="1" dirty="0" smtClean="0"/>
              <a:t> </a:t>
            </a:r>
            <a:r>
              <a:rPr lang="de-DE" altLang="de-DE" sz="1200" dirty="0" smtClean="0"/>
              <a:t>(1807 – 1887)</a:t>
            </a:r>
            <a:br>
              <a:rPr lang="de-DE" altLang="de-DE" sz="1200" dirty="0" smtClean="0"/>
            </a:br>
            <a:r>
              <a:rPr lang="en-US" altLang="de-DE" sz="1200" dirty="0"/>
              <a:t>Aesthetics, philosophy, art and </a:t>
            </a:r>
            <a:r>
              <a:rPr lang="en-US" altLang="de-DE" sz="1200" dirty="0" smtClean="0"/>
              <a:t>literature</a:t>
            </a:r>
            <a:endParaRPr lang="en-US" altLang="de-DE" sz="1200" dirty="0"/>
          </a:p>
          <a:p>
            <a:r>
              <a:rPr lang="de-DE" altLang="de-DE" b="1" dirty="0" smtClean="0"/>
              <a:t>Wilhelm Lübke </a:t>
            </a:r>
            <a:r>
              <a:rPr lang="de-DE" altLang="de-DE" sz="1200" dirty="0" smtClean="0"/>
              <a:t>(1826 – 1893)</a:t>
            </a:r>
            <a:br>
              <a:rPr lang="de-DE" altLang="de-DE" sz="1200" dirty="0" smtClean="0"/>
            </a:br>
            <a:r>
              <a:rPr lang="en-US" altLang="de-DE" sz="1200" dirty="0"/>
              <a:t>First Chair of History of Art</a:t>
            </a:r>
          </a:p>
          <a:p>
            <a:r>
              <a:rPr lang="de-DE" altLang="de-DE" b="1" dirty="0" smtClean="0"/>
              <a:t>Käte </a:t>
            </a:r>
            <a:r>
              <a:rPr lang="de-DE" altLang="de-DE" b="1" dirty="0"/>
              <a:t>Hamburger </a:t>
            </a:r>
            <a:r>
              <a:rPr lang="de-DE" altLang="de-DE" sz="1200" dirty="0"/>
              <a:t>(1896 – 1992)</a:t>
            </a:r>
            <a:br>
              <a:rPr lang="de-DE" altLang="de-DE" sz="1200" dirty="0"/>
            </a:br>
            <a:r>
              <a:rPr lang="en-US" altLang="de-DE" sz="1200" dirty="0" smtClean="0"/>
              <a:t>Literature, </a:t>
            </a:r>
            <a:r>
              <a:rPr lang="en-US" altLang="de-DE" sz="1200" dirty="0"/>
              <a:t>“The Logic of Literature”</a:t>
            </a:r>
            <a:endParaRPr lang="de-DE" altLang="de-DE" sz="1200" dirty="0" smtClean="0"/>
          </a:p>
          <a:p>
            <a:r>
              <a:rPr lang="de-DE" altLang="de-DE" b="1" dirty="0"/>
              <a:t>Fritz Martini </a:t>
            </a:r>
            <a:r>
              <a:rPr lang="de-DE" altLang="de-DE" sz="1200" dirty="0"/>
              <a:t>(1909 – 1992)</a:t>
            </a:r>
            <a:br>
              <a:rPr lang="de-DE" altLang="de-DE" sz="1200" dirty="0"/>
            </a:br>
            <a:r>
              <a:rPr lang="en-GB" altLang="de-DE" sz="1200" dirty="0" smtClean="0"/>
              <a:t>Literature, </a:t>
            </a:r>
            <a:r>
              <a:rPr lang="en-GB" altLang="de-DE" sz="1200" dirty="0"/>
              <a:t>“</a:t>
            </a:r>
            <a:r>
              <a:rPr lang="en-GB" altLang="de-DE" sz="1200" dirty="0" err="1"/>
              <a:t>Wagnis</a:t>
            </a:r>
            <a:r>
              <a:rPr lang="en-GB" altLang="de-DE" sz="1200" dirty="0"/>
              <a:t> der </a:t>
            </a:r>
            <a:r>
              <a:rPr lang="en-GB" altLang="de-DE" sz="1200" dirty="0" err="1"/>
              <a:t>Sprache</a:t>
            </a:r>
            <a:r>
              <a:rPr lang="en-GB" altLang="de-DE" sz="1200" dirty="0" smtClean="0"/>
              <a:t>”</a:t>
            </a:r>
            <a:endParaRPr lang="de-DE" altLang="de-DE" sz="1200" dirty="0" smtClean="0"/>
          </a:p>
          <a:p>
            <a:r>
              <a:rPr lang="de-DE" altLang="de-DE" b="1" dirty="0" smtClean="0"/>
              <a:t>Max </a:t>
            </a:r>
            <a:r>
              <a:rPr lang="de-DE" altLang="de-DE" b="1" dirty="0" err="1" smtClean="0"/>
              <a:t>Bense</a:t>
            </a:r>
            <a:r>
              <a:rPr lang="de-DE" altLang="de-DE" b="1" dirty="0" smtClean="0"/>
              <a:t> </a:t>
            </a:r>
            <a:r>
              <a:rPr lang="de-DE" altLang="de-DE" sz="1200" dirty="0" smtClean="0"/>
              <a:t>(1910 – 1990)</a:t>
            </a:r>
            <a:br>
              <a:rPr lang="de-DE" altLang="de-DE" sz="1200" dirty="0" smtClean="0"/>
            </a:br>
            <a:r>
              <a:rPr lang="en-US" altLang="de-DE" sz="1200" dirty="0"/>
              <a:t>Mathematical methods of art </a:t>
            </a:r>
            <a:r>
              <a:rPr lang="en-US" altLang="de-DE" sz="1200" dirty="0" smtClean="0"/>
              <a:t>theory</a:t>
            </a:r>
            <a:endParaRPr lang="de-DE" altLang="de-DE" dirty="0" smtClean="0"/>
          </a:p>
        </p:txBody>
      </p:sp>
      <p:pic>
        <p:nvPicPr>
          <p:cNvPr id="15" name="Bildplatzhalter 14" descr="Portraits of Johannes Mährlen, Käte Hamburger, Wilhelm Lübke, Friedrich Th. Vischer and Fritz Martini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" b="11"/>
          <a:stretch>
            <a:fillRect/>
          </a:stretch>
        </p:blipFill>
        <p:spPr/>
      </p:pic>
      <p:sp>
        <p:nvSpPr>
          <p:cNvPr id="8" name="Textfeld 7"/>
          <p:cNvSpPr txBox="1"/>
          <p:nvPr/>
        </p:nvSpPr>
        <p:spPr>
          <a:xfrm>
            <a:off x="4958452" y="2626175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Johannes </a:t>
            </a:r>
            <a:r>
              <a:rPr lang="de-DE" sz="600" dirty="0" err="1" smtClean="0">
                <a:solidFill>
                  <a:schemeClr val="bg1"/>
                </a:solidFill>
              </a:rPr>
              <a:t>Mährlen</a:t>
            </a:r>
            <a:endParaRPr lang="de-DE" sz="600" dirty="0" smtClean="0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827303" y="2564805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Käte Hamburger</a:t>
            </a:r>
            <a:endParaRPr lang="de-DE" sz="400" dirty="0" smtClean="0">
              <a:solidFill>
                <a:schemeClr val="bg1"/>
              </a:solidFill>
            </a:endParaRPr>
          </a:p>
          <a:p>
            <a:pPr>
              <a:buClr>
                <a:schemeClr val="accent1"/>
              </a:buClr>
            </a:pPr>
            <a:r>
              <a:rPr lang="de-DE" sz="400" dirty="0" err="1" smtClean="0">
                <a:solidFill>
                  <a:schemeClr val="bg1"/>
                </a:solidFill>
              </a:rPr>
              <a:t>Photo</a:t>
            </a:r>
            <a:r>
              <a:rPr lang="de-DE" sz="400" dirty="0">
                <a:solidFill>
                  <a:schemeClr val="bg1"/>
                </a:solidFill>
              </a:rPr>
              <a:t>: Herlinde </a:t>
            </a:r>
            <a:r>
              <a:rPr lang="de-DE" sz="400" dirty="0" err="1">
                <a:solidFill>
                  <a:schemeClr val="bg1"/>
                </a:solidFill>
              </a:rPr>
              <a:t>Koelbl</a:t>
            </a:r>
            <a:r>
              <a:rPr lang="de-DE" sz="4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825087" y="3807275"/>
            <a:ext cx="651913" cy="1094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altLang="de-DE" sz="600" dirty="0" smtClean="0">
                <a:solidFill>
                  <a:schemeClr val="bg1"/>
                </a:solidFill>
              </a:rPr>
              <a:t>Wilhelm Lübke</a:t>
            </a:r>
            <a:endParaRPr lang="de-DE" sz="600" dirty="0" smtClean="0">
              <a:solidFill>
                <a:schemeClr val="bg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958453" y="4966785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Friedrich </a:t>
            </a:r>
            <a:r>
              <a:rPr lang="de-DE" sz="600" dirty="0" err="1" smtClean="0">
                <a:solidFill>
                  <a:schemeClr val="bg1"/>
                </a:solidFill>
              </a:rPr>
              <a:t>Th</a:t>
            </a:r>
            <a:r>
              <a:rPr lang="de-DE" sz="600" dirty="0" smtClean="0">
                <a:solidFill>
                  <a:schemeClr val="bg1"/>
                </a:solidFill>
              </a:rPr>
              <a:t>. </a:t>
            </a:r>
            <a:r>
              <a:rPr lang="de-DE" sz="600" dirty="0" err="1" smtClean="0">
                <a:solidFill>
                  <a:schemeClr val="bg1"/>
                </a:solidFill>
              </a:rPr>
              <a:t>Vischer</a:t>
            </a:r>
            <a:endParaRPr lang="de-DE" sz="600" dirty="0" smtClean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827303" y="4885727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Fritz Martini</a:t>
            </a:r>
            <a:endParaRPr lang="de-DE" sz="400" dirty="0">
              <a:solidFill>
                <a:schemeClr val="bg1"/>
              </a:solidFill>
            </a:endParaRPr>
          </a:p>
          <a:p>
            <a:pPr>
              <a:buClr>
                <a:schemeClr val="accent1"/>
              </a:buClr>
            </a:pPr>
            <a:r>
              <a:rPr lang="de-DE" sz="400" dirty="0" err="1" smtClean="0">
                <a:solidFill>
                  <a:schemeClr val="bg1"/>
                </a:solidFill>
              </a:rPr>
              <a:t>Photo</a:t>
            </a:r>
            <a:r>
              <a:rPr lang="de-DE" sz="400" dirty="0">
                <a:solidFill>
                  <a:schemeClr val="bg1"/>
                </a:solidFill>
              </a:rPr>
              <a:t>: </a:t>
            </a:r>
            <a:r>
              <a:rPr lang="de-DE" sz="400" dirty="0" err="1">
                <a:solidFill>
                  <a:schemeClr val="bg1"/>
                </a:solidFill>
              </a:rPr>
              <a:t>Polyfoto</a:t>
            </a:r>
            <a:r>
              <a:rPr lang="de-DE" sz="4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8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altLang="de-DE" dirty="0" smtClean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230009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i_Stuttgart">
  <a:themeElements>
    <a:clrScheme name="UNI COLOR">
      <a:dk1>
        <a:srgbClr val="3E444C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519E"/>
      </a:accent2>
      <a:accent3>
        <a:srgbClr val="3E444C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3E444C"/>
      </a:folHlink>
    </a:clrScheme>
    <a:fontScheme name="Universitaet_Stuttgart_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marL="179388" indent="-179388">
          <a:buClr>
            <a:schemeClr val="accent1"/>
          </a:buClr>
          <a:buFont typeface="Arial" panose="020B0604020202020204" pitchFamily="34" charset="0"/>
          <a:buChar char="•"/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NI Vorlage D_16zu10_2016 FINAL.pptx" id="{8DB6FAF9-6A4F-4D75-A683-D48AEF9AAE50}" vid="{57EAAEE8-FD76-4127-9847-2D51CF0FFF07}"/>
    </a:ext>
  </a:extLst>
</a:theme>
</file>

<file path=ppt/theme/theme2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UNI Vorlage D_16zu10</Template>
  <TotalTime>0</TotalTime>
  <Words>728</Words>
  <Application>Microsoft Office PowerPoint</Application>
  <PresentationFormat>Bildschirmpräsentation (16:10)</PresentationFormat>
  <Paragraphs>116</Paragraphs>
  <Slides>10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ＭＳ Ｐゴシック</vt:lpstr>
      <vt:lpstr>Arial</vt:lpstr>
      <vt:lpstr>Uni_Stuttgart</vt:lpstr>
      <vt:lpstr>History</vt:lpstr>
      <vt:lpstr>History: A Timeline (1/3)</vt:lpstr>
      <vt:lpstr>History: A Timeline (2/3)</vt:lpstr>
      <vt:lpstr>History: A Timeline (3/3)</vt:lpstr>
      <vt:lpstr>Famous Faces: Architecture &amp; Civil Engineering</vt:lpstr>
      <vt:lpstr>Famous Faces: Architecture &amp; Civil Engineering</vt:lpstr>
      <vt:lpstr>Famous Faces: Engineering</vt:lpstr>
      <vt:lpstr>Famous Faces: Natural Sciences</vt:lpstr>
      <vt:lpstr>Famous Faces: Humanities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2016-06-16T05:37:21Z</dcterms:created>
  <dcterms:modified xsi:type="dcterms:W3CDTF">2023-02-07T07:29:43Z</dcterms:modified>
</cp:coreProperties>
</file>