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44" r:id="rId2"/>
    <p:sldId id="345" r:id="rId3"/>
    <p:sldId id="346" r:id="rId4"/>
    <p:sldId id="347" r:id="rId5"/>
    <p:sldId id="357" r:id="rId6"/>
    <p:sldId id="363" r:id="rId7"/>
    <p:sldId id="361" r:id="rId8"/>
    <p:sldId id="356" r:id="rId9"/>
    <p:sldId id="359" r:id="rId10"/>
    <p:sldId id="364" r:id="rId11"/>
  </p:sldIdLst>
  <p:sldSz cx="9144000" cy="5715000" type="screen16x10"/>
  <p:notesSz cx="6858000" cy="9144000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9" userDrawn="1">
          <p15:clr>
            <a:srgbClr val="A4A3A4"/>
          </p15:clr>
        </p15:guide>
        <p15:guide id="2" orient="horz" pos="3206">
          <p15:clr>
            <a:srgbClr val="A4A3A4"/>
          </p15:clr>
        </p15:guide>
        <p15:guide id="3" pos="294">
          <p15:clr>
            <a:srgbClr val="A4A3A4"/>
          </p15:clr>
        </p15:guide>
        <p15:guide id="4" pos="5488" userDrawn="1">
          <p15:clr>
            <a:srgbClr val="A4A3A4"/>
          </p15:clr>
        </p15:guide>
        <p15:guide id="5" orient="horz" pos="1007">
          <p15:clr>
            <a:srgbClr val="A4A3A4"/>
          </p15:clr>
        </p15:guide>
        <p15:guide id="6" pos="54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14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2B2B"/>
    <a:srgbClr val="494949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0" autoAdjust="0"/>
    <p:restoredTop sz="93979" autoAdjust="0"/>
  </p:normalViewPr>
  <p:slideViewPr>
    <p:cSldViewPr snapToGrid="0">
      <p:cViewPr varScale="1">
        <p:scale>
          <a:sx n="73" d="100"/>
          <a:sy n="73" d="100"/>
        </p:scale>
        <p:origin x="640" y="56"/>
      </p:cViewPr>
      <p:guideLst>
        <p:guide orient="horz" pos="1029"/>
        <p:guide orient="horz" pos="3206"/>
        <p:guide pos="294"/>
        <p:guide pos="5488"/>
        <p:guide orient="horz" pos="1007"/>
        <p:guide pos="5466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3" d="100"/>
          <a:sy n="83" d="100"/>
        </p:scale>
        <p:origin x="385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68313" y="243069"/>
            <a:ext cx="5903912" cy="45878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en-US" b="1" smtClean="0"/>
              <a:t>Titel der Präsentation</a:t>
            </a:r>
            <a:endParaRPr lang="en-US" b="1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483506" y="8777812"/>
            <a:ext cx="648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70DC3B59-BCDF-4256-A168-012A2AA16E32}" type="datetime1">
              <a:rPr lang="de-DE" sz="800" smtClean="0"/>
              <a:t>07.02.2023</a:t>
            </a:fld>
            <a:endParaRPr lang="en-US" sz="8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68313" y="8777813"/>
            <a:ext cx="450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200"/>
            </a:lvl1pPr>
          </a:lstStyle>
          <a:p>
            <a:r>
              <a:rPr lang="en-US" sz="800" smtClean="0"/>
              <a:t>Universität Stuttgart</a:t>
            </a:r>
            <a:endParaRPr lang="en-US" sz="8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6270195" y="8777813"/>
            <a:ext cx="36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EE9A79A6-2547-4C8F-B0ED-316280A1A122}" type="slidenum">
              <a:rPr lang="en-US" sz="800" smtClean="0"/>
              <a:pPr algn="l"/>
              <a:t>‹Nr.›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561533372"/>
      </p:ext>
    </p:extLst>
  </p:cSld>
  <p:clrMap bg1="lt1" tx1="dk1" bg2="lt2" tx2="dk2" accent1="accent1" accent2="accent2" accent3="accent3" accent4="accent4" accent5="accent5" accent6="accent6" hlink="hlink" folHlink="folHlink"/>
  <p:hf/>
  <p:extLst mod="1"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68000" y="244800"/>
            <a:ext cx="5904000" cy="45878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 b="1"/>
            </a:lvl1pPr>
          </a:lstStyle>
          <a:p>
            <a:r>
              <a:rPr lang="en-US" smtClean="0"/>
              <a:t>Titel der Präsentation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482800" y="8776800"/>
            <a:ext cx="648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65612E96-A133-4402-AE1A-771A66978883}" type="datetime1">
              <a:rPr lang="de-DE" smtClean="0"/>
              <a:t>07.02.2023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68313" y="1009019"/>
            <a:ext cx="4937125" cy="30861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68313" y="4400550"/>
            <a:ext cx="5903912" cy="360045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468000" y="8776800"/>
            <a:ext cx="450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r>
              <a:rPr lang="en-US" smtClean="0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271200" y="8776800"/>
            <a:ext cx="36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05DD1DF0-DD4E-4B0C-B0FD-D16D9D2A9750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8570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180975" indent="-180975" algn="l" defTabSz="713232" rtl="0" eaLnBrk="1" latinLnBrk="0" hangingPunct="1">
      <a:lnSpc>
        <a:spcPct val="120000"/>
      </a:lnSpc>
      <a:buClr>
        <a:schemeClr val="accent1"/>
      </a:buClr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58775" indent="-177800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38163" indent="-179388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19138" indent="-180975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896938" indent="-177800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87DEA7A7-DE98-4FD2-A0D8-1C4C24819D4A}" type="slidenum">
              <a:rPr lang="de-DE" altLang="de-DE" sz="1200" smtClean="0">
                <a:ea typeface="ＭＳ Ｐゴシック" pitchFamily="124" charset="-128"/>
              </a:rPr>
              <a:pPr>
                <a:spcBef>
                  <a:spcPct val="0"/>
                </a:spcBef>
              </a:pPr>
              <a:t>1</a:t>
            </a:fld>
            <a:endParaRPr lang="de-DE" altLang="de-DE" sz="1200" smtClean="0">
              <a:ea typeface="ＭＳ Ｐゴシック" pitchFamily="124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8313" y="1009650"/>
            <a:ext cx="4937125" cy="30861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284872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2A32E345-6EB0-45B7-A94F-42389B8401A5}" type="slidenum">
              <a:rPr lang="de-DE" altLang="de-DE" sz="1200" smtClean="0">
                <a:ea typeface="ＭＳ Ｐゴシック" pitchFamily="124" charset="-128"/>
              </a:rPr>
              <a:pPr>
                <a:spcBef>
                  <a:spcPct val="0"/>
                </a:spcBef>
              </a:pPr>
              <a:t>2</a:t>
            </a:fld>
            <a:endParaRPr lang="de-DE" altLang="de-DE" sz="1200" smtClean="0">
              <a:ea typeface="ＭＳ Ｐゴシック" pitchFamily="124" charset="-128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8313" y="1009650"/>
            <a:ext cx="4937125" cy="3086100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 eaLnBrk="1" hangingPunct="1">
              <a:buNone/>
            </a:pPr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3477441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2A32E345-6EB0-45B7-A94F-42389B8401A5}" type="slidenum">
              <a:rPr lang="de-DE" altLang="de-DE" sz="1200" smtClean="0">
                <a:ea typeface="ＭＳ Ｐゴシック" pitchFamily="124" charset="-128"/>
              </a:rPr>
              <a:pPr>
                <a:spcBef>
                  <a:spcPct val="0"/>
                </a:spcBef>
              </a:pPr>
              <a:t>3</a:t>
            </a:fld>
            <a:endParaRPr lang="de-DE" altLang="de-DE" sz="1200" smtClean="0">
              <a:ea typeface="ＭＳ Ｐゴシック" pitchFamily="124" charset="-128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8313" y="1009650"/>
            <a:ext cx="4937125" cy="3086100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3857727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C7B9BE51-6BD0-4184-B5B6-41906A0BE525}" type="slidenum">
              <a:rPr lang="de-DE" altLang="de-DE" sz="1200" smtClean="0">
                <a:ea typeface="ＭＳ Ｐゴシック" pitchFamily="124" charset="-128"/>
              </a:rPr>
              <a:pPr>
                <a:spcBef>
                  <a:spcPct val="0"/>
                </a:spcBef>
              </a:pPr>
              <a:t>4</a:t>
            </a:fld>
            <a:endParaRPr lang="de-DE" altLang="de-DE" sz="1200" smtClean="0">
              <a:ea typeface="ＭＳ Ｐゴシック" pitchFamily="124" charset="-12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8313" y="1009650"/>
            <a:ext cx="4937125" cy="308610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1470356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68313" y="100965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Titel der Präsentation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612E96-A133-4402-AE1A-771A66978883}" type="datetime1">
              <a:rPr lang="de-DE" smtClean="0"/>
              <a:t>07.02.2023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6961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68313" y="100965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Titel der Präsentation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612E96-A133-4402-AE1A-771A66978883}" type="datetime1">
              <a:rPr lang="de-DE" smtClean="0"/>
              <a:t>07.02.2023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630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68313" y="100965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Titel der Präsentation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612E96-A133-4402-AE1A-771A66978883}" type="datetime1"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7132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07.02.2023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Universität Stuttgart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DD1DF0-DD4E-4B0C-B0FD-D16D9D2A9750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7132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91652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68313" y="100965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Titel der Präsentation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612E96-A133-4402-AE1A-771A66978883}" type="datetime1">
              <a:rPr lang="de-DE" smtClean="0"/>
              <a:t>07.02.2023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68313" y="100965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Titel der Präsentation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612E96-A133-4402-AE1A-771A66978883}" type="datetime1">
              <a:rPr lang="de-DE" smtClean="0"/>
              <a:t>07.02.2023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708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/>
          <p:cNvSpPr>
            <a:spLocks noGrp="1"/>
          </p:cNvSpPr>
          <p:nvPr>
            <p:ph type="pic" sz="quarter" idx="10"/>
          </p:nvPr>
        </p:nvSpPr>
        <p:spPr>
          <a:xfrm>
            <a:off x="0" y="1407600"/>
            <a:ext cx="9144000" cy="4309200"/>
          </a:xfrm>
          <a:solidFill>
            <a:schemeClr val="bg1">
              <a:lumMod val="85000"/>
            </a:schemeClr>
          </a:solidFill>
        </p:spPr>
        <p:txBody>
          <a:bodyPr lIns="72000"/>
          <a:lstStyle>
            <a:lvl1pPr marL="0" indent="0"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" name="Title 1"/>
          <p:cNvSpPr>
            <a:spLocks noGrp="1" noChangeAspect="1"/>
          </p:cNvSpPr>
          <p:nvPr>
            <p:ph type="ctrTitle" hasCustomPrompt="1"/>
          </p:nvPr>
        </p:nvSpPr>
        <p:spPr>
          <a:xfrm>
            <a:off x="4578969" y="1004400"/>
            <a:ext cx="4320000" cy="4320000"/>
          </a:xfrm>
          <a:prstGeom prst="ellipse">
            <a:avLst/>
          </a:prstGeom>
          <a:solidFill>
            <a:schemeClr val="accent3"/>
          </a:solidFill>
        </p:spPr>
        <p:txBody>
          <a:bodyPr wrap="square" lIns="0" tIns="0" rIns="0" bIns="1260000" anchor="b" anchorCtr="0">
            <a:noAutofit/>
          </a:bodyPr>
          <a:lstStyle>
            <a:lvl1pPr marL="0" indent="0" algn="l">
              <a:lnSpc>
                <a:spcPct val="90000"/>
              </a:lnSpc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 durch Klicken </a:t>
            </a:r>
            <a:br>
              <a:rPr lang="de-DE" dirty="0" smtClean="0"/>
            </a:br>
            <a:r>
              <a:rPr lang="de-DE" dirty="0" smtClean="0"/>
              <a:t>hinzufügen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10138" y="3621600"/>
            <a:ext cx="3240688" cy="4284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7396488" y="4075200"/>
            <a:ext cx="1274400" cy="1274400"/>
          </a:xfrm>
          <a:prstGeom prst="ellipse">
            <a:avLst/>
          </a:prstGeom>
          <a:solidFill>
            <a:schemeClr val="bg1"/>
          </a:solidFill>
        </p:spPr>
        <p:txBody>
          <a:bodyPr wrap="none" lIns="0" tIns="0" rIns="0" bIns="0" anchor="ctr"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Vorname </a:t>
            </a:r>
            <a:br>
              <a:rPr lang="de-DE" dirty="0" smtClean="0"/>
            </a:br>
            <a:r>
              <a:rPr lang="de-DE" dirty="0" smtClean="0"/>
              <a:t>Name</a:t>
            </a:r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00" y="344528"/>
            <a:ext cx="2056867" cy="43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232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Hoch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000" y="716400"/>
            <a:ext cx="8208000" cy="276225"/>
          </a:xfrm>
        </p:spPr>
        <p:txBody>
          <a:bodyPr lIns="0" tIns="0" rIns="0" bIns="0"/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 smtClean="0"/>
              <a:t>Untertitel durch Klicken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000" y="1597025"/>
            <a:ext cx="4176860" cy="349250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4"/>
          </p:nvPr>
        </p:nvSpPr>
        <p:spPr>
          <a:xfrm>
            <a:off x="4895688" y="1597025"/>
            <a:ext cx="3780000" cy="34925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Universität Stuttgart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3393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8313" y="396000"/>
            <a:ext cx="8207375" cy="27829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13" y="1598400"/>
            <a:ext cx="8207375" cy="3492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54400" y="5418000"/>
            <a:ext cx="532800" cy="12600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lang="en-US" sz="800" smtClean="0"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725" y="5418000"/>
            <a:ext cx="6063501" cy="12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 err="1" smtClean="0"/>
              <a:t>Universität</a:t>
            </a:r>
            <a:r>
              <a:rPr lang="en-US" dirty="0" smtClean="0"/>
              <a:t> Stuttgart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9200" y="5418000"/>
            <a:ext cx="223200" cy="12600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9E82CC3C-1DC0-4FDA-9590-6CC506AB67F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63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8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841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36575" indent="-176213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725" indent="-1841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96938" indent="-176213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06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orient="horz" pos="3206" userDrawn="1">
          <p15:clr>
            <a:srgbClr val="F26B43"/>
          </p15:clr>
        </p15:guide>
        <p15:guide id="4" pos="54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Bildplatzhalter 79" descr="Ansicht eines Gebäudes der Universität Stuttgart in der Stadtmitte, das im zweiten Weltkrieg zerstört wurde. " title="Titelbild Geschichte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t="16298" b="16298"/>
          <a:stretch/>
        </p:blipFill>
        <p:spPr>
          <a:xfrm>
            <a:off x="0" y="1407600"/>
            <a:ext cx="9144000" cy="4309200"/>
          </a:xfrm>
        </p:spPr>
      </p:pic>
      <p:sp>
        <p:nvSpPr>
          <p:cNvPr id="25603" name="Titel 82" descr="Dunkelblauer Kreis mit dem Wort &quot;Geschichte&quot; in weißer Schrift in der Mitte." title="Blauer Kreis mit Titel &quot;Geschichte&quot;"/>
          <p:cNvSpPr>
            <a:spLocks noGrp="1"/>
          </p:cNvSpPr>
          <p:nvPr>
            <p:ph type="ctrTitle"/>
          </p:nvPr>
        </p:nvSpPr>
        <p:spPr>
          <a:solidFill>
            <a:schemeClr val="accent2"/>
          </a:solidFill>
        </p:spPr>
        <p:txBody>
          <a:bodyPr/>
          <a:lstStyle/>
          <a:p>
            <a:pPr algn="l"/>
            <a:r>
              <a:rPr lang="de-DE" altLang="de-DE" dirty="0" smtClean="0"/>
              <a:t>Geschichte</a:t>
            </a:r>
          </a:p>
        </p:txBody>
      </p:sp>
      <p:sp>
        <p:nvSpPr>
          <p:cNvPr id="5" name="Foliennummernplatzhalter 6"/>
          <p:cNvSpPr txBox="1">
            <a:spLocks/>
          </p:cNvSpPr>
          <p:nvPr/>
        </p:nvSpPr>
        <p:spPr bwMode="auto">
          <a:xfrm>
            <a:off x="8441872" y="5416550"/>
            <a:ext cx="643392" cy="200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12788" eaLnBrk="0" hangingPunct="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1pPr>
            <a:lvl2pPr marL="355600" indent="-184150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2pPr>
            <a:lvl3pPr marL="712788" indent="-176213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068388" indent="-184150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1425575" indent="-176213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18827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3399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27971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2543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de-DE" sz="800" b="0" dirty="0" smtClean="0">
                <a:solidFill>
                  <a:schemeClr val="bg1"/>
                </a:solidFill>
              </a:rPr>
              <a:t>12/2022</a:t>
            </a:r>
            <a:endParaRPr lang="en-US" altLang="de-DE" sz="8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000602" y="2326966"/>
            <a:ext cx="5149136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de-DE" sz="1000" dirty="0" smtClean="0"/>
              <a:t>Hinweis: Nicht </a:t>
            </a:r>
            <a:r>
              <a:rPr lang="de-DE" sz="1000" dirty="0"/>
              <a:t>von allen Persönlichkeiten liegen Portraits vor. </a:t>
            </a:r>
            <a:endParaRPr lang="de-DE" sz="1000" dirty="0" smtClean="0"/>
          </a:p>
          <a:p>
            <a:pPr algn="ctr"/>
            <a:r>
              <a:rPr lang="de-DE" sz="1000" dirty="0" smtClean="0"/>
              <a:t>Wo </a:t>
            </a:r>
            <a:r>
              <a:rPr lang="de-DE" sz="1000" dirty="0"/>
              <a:t>nötig und/oder bekannt, </a:t>
            </a:r>
            <a:r>
              <a:rPr lang="de-DE" sz="1000" dirty="0" smtClean="0"/>
              <a:t>werden die </a:t>
            </a:r>
            <a:r>
              <a:rPr lang="de-DE" sz="1000" dirty="0"/>
              <a:t>Bildnachweise </a:t>
            </a:r>
            <a:r>
              <a:rPr lang="de-DE" sz="1000" dirty="0" smtClean="0"/>
              <a:t>nach bestem </a:t>
            </a:r>
            <a:r>
              <a:rPr lang="de-DE" sz="1000" dirty="0"/>
              <a:t>Wissen angegeben.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Universität Stuttgart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9429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title="Zeitpfeil 1829-190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Zeitpfeil (1/3)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altLang="de-DE" b="1" dirty="0" smtClean="0"/>
              <a:t>1829	</a:t>
            </a:r>
            <a:r>
              <a:rPr lang="de-DE" altLang="de-DE" dirty="0" smtClean="0"/>
              <a:t>Gründung als „Vereinigte Real-</a:t>
            </a:r>
            <a:br>
              <a:rPr lang="de-DE" altLang="de-DE" dirty="0" smtClean="0"/>
            </a:br>
            <a:r>
              <a:rPr lang="de-DE" altLang="de-DE" dirty="0" smtClean="0"/>
              <a:t>	und Gewerbeschule“ durch König</a:t>
            </a:r>
            <a:br>
              <a:rPr lang="de-DE" altLang="de-DE" dirty="0" smtClean="0"/>
            </a:br>
            <a:r>
              <a:rPr lang="de-DE" altLang="de-DE" dirty="0" smtClean="0"/>
              <a:t>	Wilhelm I. von Württemberg</a:t>
            </a:r>
          </a:p>
          <a:p>
            <a:pPr marL="0" indent="0">
              <a:buNone/>
            </a:pPr>
            <a:r>
              <a:rPr lang="de-DE" altLang="de-DE" b="1" dirty="0" smtClean="0"/>
              <a:t>1840	</a:t>
            </a:r>
            <a:r>
              <a:rPr lang="de-DE" altLang="de-DE" dirty="0" smtClean="0"/>
              <a:t>Polytechnische Schule</a:t>
            </a:r>
          </a:p>
          <a:p>
            <a:pPr marL="0" indent="0">
              <a:buNone/>
            </a:pPr>
            <a:r>
              <a:rPr lang="de-DE" altLang="de-DE" b="1" dirty="0" smtClean="0"/>
              <a:t>1876	</a:t>
            </a:r>
            <a:r>
              <a:rPr lang="de-DE" altLang="de-DE" dirty="0" smtClean="0"/>
              <a:t>Polytechnikum</a:t>
            </a:r>
          </a:p>
          <a:p>
            <a:pPr marL="0" indent="0">
              <a:buNone/>
            </a:pPr>
            <a:r>
              <a:rPr lang="de-DE" altLang="de-DE" b="1" dirty="0" smtClean="0"/>
              <a:t>1890	</a:t>
            </a:r>
            <a:r>
              <a:rPr lang="de-DE" altLang="de-DE" dirty="0" smtClean="0"/>
              <a:t>Technische Hochschule</a:t>
            </a:r>
          </a:p>
          <a:p>
            <a:pPr marL="0" indent="0">
              <a:buNone/>
            </a:pPr>
            <a:r>
              <a:rPr lang="de-DE" altLang="de-DE" b="1" dirty="0" smtClean="0"/>
              <a:t>1900	</a:t>
            </a:r>
            <a:r>
              <a:rPr lang="de-DE" altLang="de-DE" dirty="0" smtClean="0"/>
              <a:t>Promotionsrecht für technisch-	naturwissenschaftliche Fächer</a:t>
            </a:r>
          </a:p>
        </p:txBody>
      </p:sp>
      <p:pic>
        <p:nvPicPr>
          <p:cNvPr id="3" name="Bildplatzhalter 2" descr="Sonniges Bild mit einem Baum im Vordergrund. Im Hintergrund ist das Kollegiengebäude der Universität Stuttgart in der Keplerstraße 11." title="Universitätsgebäude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12" b="19212"/>
          <a:stretch>
            <a:fillRect/>
          </a:stretch>
        </p:blipFill>
        <p:spPr/>
      </p:pic>
      <p:sp>
        <p:nvSpPr>
          <p:cNvPr id="7" name="Textfeld 4"/>
          <p:cNvSpPr txBox="1">
            <a:spLocks noChangeArrowheads="1"/>
          </p:cNvSpPr>
          <p:nvPr/>
        </p:nvSpPr>
        <p:spPr bwMode="auto">
          <a:xfrm rot="16200000">
            <a:off x="7880311" y="4233210"/>
            <a:ext cx="146764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1pPr>
            <a:lvl2pPr marL="742950" indent="-28575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2pPr>
            <a:lvl3pPr marL="11430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3pPr>
            <a:lvl4pPr marL="16002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4pPr>
            <a:lvl5pPr marL="20574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 eaLnBrk="1" hangingPunct="1">
              <a:defRPr/>
            </a:pPr>
            <a:r>
              <a:rPr lang="de-DE" altLang="de-DE" sz="800" b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Foto: Uli Regenscheit</a:t>
            </a:r>
          </a:p>
        </p:txBody>
      </p:sp>
      <p:sp>
        <p:nvSpPr>
          <p:cNvPr id="26629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de-DE" smtClean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173448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title="Zeitpfeil 1944-196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Zeitpfeil </a:t>
            </a:r>
            <a:r>
              <a:rPr lang="de-DE" altLang="de-DE" dirty="0" smtClean="0"/>
              <a:t>(2/3</a:t>
            </a:r>
            <a:r>
              <a:rPr lang="de-DE" altLang="de-DE" dirty="0"/>
              <a:t>)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altLang="de-DE" b="1" dirty="0" smtClean="0"/>
              <a:t>1944	</a:t>
            </a:r>
            <a:r>
              <a:rPr lang="de-DE" altLang="de-DE" dirty="0" smtClean="0"/>
              <a:t>Fast völlige Zerstörung aller Gebäude</a:t>
            </a:r>
          </a:p>
          <a:p>
            <a:pPr marL="0" indent="0">
              <a:buNone/>
            </a:pPr>
            <a:r>
              <a:rPr lang="de-DE" altLang="de-DE" b="1" dirty="0" smtClean="0"/>
              <a:t>1946	</a:t>
            </a:r>
            <a:r>
              <a:rPr lang="de-DE" altLang="de-DE" dirty="0" smtClean="0"/>
              <a:t>Wiedereröffnung der Technischen</a:t>
            </a:r>
            <a:br>
              <a:rPr lang="de-DE" altLang="de-DE" dirty="0" smtClean="0"/>
            </a:br>
            <a:r>
              <a:rPr lang="de-DE" altLang="de-DE" dirty="0" smtClean="0"/>
              <a:t>	</a:t>
            </a:r>
            <a:r>
              <a:rPr lang="de-DE" dirty="0" smtClean="0"/>
              <a:t>Universität</a:t>
            </a:r>
          </a:p>
          <a:p>
            <a:pPr marL="0" indent="0">
              <a:buNone/>
            </a:pPr>
            <a:r>
              <a:rPr lang="de-DE" altLang="de-DE" b="1" dirty="0" smtClean="0"/>
              <a:t>1953	</a:t>
            </a:r>
            <a:r>
              <a:rPr lang="de-DE" altLang="de-DE" dirty="0" smtClean="0"/>
              <a:t>Promotionsrecht für die 	Geisteswissenschaften</a:t>
            </a:r>
          </a:p>
          <a:p>
            <a:pPr marL="0" indent="0">
              <a:buNone/>
            </a:pPr>
            <a:r>
              <a:rPr lang="de-DE" altLang="de-DE" b="1" dirty="0" smtClean="0"/>
              <a:t>1957	</a:t>
            </a:r>
            <a:r>
              <a:rPr lang="de-DE" altLang="de-DE" dirty="0" smtClean="0"/>
              <a:t>Baubeginn in Stuttgart-Vaihingen</a:t>
            </a:r>
          </a:p>
          <a:p>
            <a:pPr marL="0" indent="0">
              <a:buNone/>
            </a:pPr>
            <a:r>
              <a:rPr lang="de-DE" altLang="de-DE" b="1" dirty="0" smtClean="0"/>
              <a:t>1967	</a:t>
            </a:r>
            <a:r>
              <a:rPr lang="de-DE" altLang="de-DE" dirty="0" smtClean="0"/>
              <a:t>Universität Stuttgart</a:t>
            </a:r>
          </a:p>
          <a:p>
            <a:pPr marL="0" indent="0">
              <a:buNone/>
            </a:pPr>
            <a:endParaRPr lang="de-DE" altLang="de-DE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Bildplatzhalter 6" descr="Studierende folgen gespannt einer Vorlesung im Hörsaal.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6" r="14306"/>
          <a:stretch>
            <a:fillRect/>
          </a:stretch>
        </p:blipFill>
        <p:spPr bwMode="auto"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4"/>
          <p:cNvSpPr txBox="1">
            <a:spLocks noChangeArrowheads="1"/>
          </p:cNvSpPr>
          <p:nvPr/>
        </p:nvSpPr>
        <p:spPr bwMode="auto">
          <a:xfrm rot="16200000">
            <a:off x="7880311" y="4233210"/>
            <a:ext cx="146764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1pPr>
            <a:lvl2pPr marL="742950" indent="-28575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2pPr>
            <a:lvl3pPr marL="11430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3pPr>
            <a:lvl4pPr marL="16002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4pPr>
            <a:lvl5pPr marL="20574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 eaLnBrk="1" hangingPunct="1">
              <a:defRPr/>
            </a:pPr>
            <a:r>
              <a:rPr lang="de-DE" altLang="de-DE" sz="800" b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Foto: Uli Regenscheit</a:t>
            </a:r>
          </a:p>
        </p:txBody>
      </p:sp>
      <p:sp>
        <p:nvSpPr>
          <p:cNvPr id="26629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de-DE" smtClean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173985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title="Zeitpfeil 1974-200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Zeitpfeil </a:t>
            </a:r>
            <a:r>
              <a:rPr lang="de-DE" altLang="de-DE" dirty="0" smtClean="0"/>
              <a:t>(3/3</a:t>
            </a:r>
            <a:r>
              <a:rPr lang="de-DE" altLang="de-DE" dirty="0"/>
              <a:t>)</a:t>
            </a:r>
            <a:endParaRPr lang="de-DE" dirty="0"/>
          </a:p>
        </p:txBody>
      </p:sp>
      <p:sp>
        <p:nvSpPr>
          <p:cNvPr id="27650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altLang="de-DE" b="1" dirty="0" smtClean="0"/>
              <a:t>1974	</a:t>
            </a:r>
            <a:r>
              <a:rPr lang="de-DE" altLang="de-DE" dirty="0" smtClean="0"/>
              <a:t>erstmals 10.000 Studierende</a:t>
            </a:r>
          </a:p>
          <a:p>
            <a:pPr marL="0" indent="0">
              <a:buNone/>
            </a:pPr>
            <a:r>
              <a:rPr lang="de-DE" altLang="de-DE" b="1" dirty="0" smtClean="0"/>
              <a:t>1979	</a:t>
            </a:r>
            <a:r>
              <a:rPr lang="de-DE" altLang="de-DE" dirty="0" smtClean="0"/>
              <a:t>Promotionsrecht für die 	Sozialwissenschaften</a:t>
            </a:r>
          </a:p>
          <a:p>
            <a:pPr marL="0" indent="0">
              <a:buNone/>
            </a:pPr>
            <a:r>
              <a:rPr lang="de-DE" altLang="de-DE" b="1" dirty="0" smtClean="0"/>
              <a:t>1988 	</a:t>
            </a:r>
            <a:r>
              <a:rPr lang="de-DE" altLang="de-DE" dirty="0" smtClean="0"/>
              <a:t>erstmals 20.000 Studierende</a:t>
            </a:r>
          </a:p>
          <a:p>
            <a:pPr marL="0" indent="0">
              <a:buNone/>
            </a:pPr>
            <a:r>
              <a:rPr lang="de-DE" altLang="de-DE" b="1" dirty="0" smtClean="0"/>
              <a:t>1997 	</a:t>
            </a:r>
            <a:r>
              <a:rPr lang="de-DE" altLang="de-DE" dirty="0" smtClean="0"/>
              <a:t>Start des Internationalisierungs-	Programms</a:t>
            </a:r>
          </a:p>
          <a:p>
            <a:pPr marL="0" indent="0">
              <a:buNone/>
            </a:pPr>
            <a:r>
              <a:rPr lang="de-DE" altLang="de-DE" b="1" dirty="0" smtClean="0"/>
              <a:t>1998	</a:t>
            </a:r>
            <a:r>
              <a:rPr lang="de-DE" altLang="de-DE" dirty="0" smtClean="0"/>
              <a:t>erstmals über 3.000 internationale 	Studierende</a:t>
            </a:r>
          </a:p>
          <a:p>
            <a:pPr marL="0" indent="0">
              <a:buNone/>
            </a:pPr>
            <a:r>
              <a:rPr lang="de-DE" altLang="de-DE" b="1" dirty="0" smtClean="0"/>
              <a:t>2000	</a:t>
            </a:r>
            <a:r>
              <a:rPr lang="de-DE" altLang="de-DE" dirty="0" smtClean="0"/>
              <a:t>Einrichtung eines Universitätsrats</a:t>
            </a:r>
          </a:p>
          <a:p>
            <a:pPr marL="0" indent="0">
              <a:buNone/>
            </a:pPr>
            <a:r>
              <a:rPr lang="de-DE" altLang="de-DE" b="1" dirty="0" smtClean="0"/>
              <a:t>2007	</a:t>
            </a:r>
            <a:r>
              <a:rPr lang="de-DE" altLang="de-DE" dirty="0" smtClean="0"/>
              <a:t>Rd. 5.000 internationale Studierende</a:t>
            </a:r>
          </a:p>
        </p:txBody>
      </p:sp>
      <p:pic>
        <p:nvPicPr>
          <p:cNvPr id="5" name="Bildplatzhalter 4" descr="Studierende auf dem Campus sitzen auf Steinen und unterhalten sich.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7" r="13947"/>
          <a:stretch>
            <a:fillRect/>
          </a:stretch>
        </p:blipFill>
        <p:spPr/>
      </p:pic>
      <p:sp>
        <p:nvSpPr>
          <p:cNvPr id="7" name="Textfeld 4"/>
          <p:cNvSpPr txBox="1">
            <a:spLocks noChangeArrowheads="1"/>
          </p:cNvSpPr>
          <p:nvPr/>
        </p:nvSpPr>
        <p:spPr bwMode="auto">
          <a:xfrm rot="16200000">
            <a:off x="7880311" y="4233210"/>
            <a:ext cx="146764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1pPr>
            <a:lvl2pPr marL="742950" indent="-28575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2pPr>
            <a:lvl3pPr marL="11430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3pPr>
            <a:lvl4pPr marL="16002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4pPr>
            <a:lvl5pPr marL="20574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 eaLnBrk="1" hangingPunct="1">
              <a:defRPr/>
            </a:pPr>
            <a:r>
              <a:rPr lang="de-DE" altLang="de-DE" sz="800" b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Foto: Uli Regenscheit</a:t>
            </a:r>
          </a:p>
        </p:txBody>
      </p:sp>
      <p:sp>
        <p:nvSpPr>
          <p:cNvPr id="27653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de-DE" smtClean="0"/>
              <a:t>Universität Stuttgart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Persönlichkeiten: Bau</a:t>
            </a:r>
            <a:endParaRPr lang="de-DE" sz="1000" dirty="0">
              <a:solidFill>
                <a:srgbClr val="00B050"/>
              </a:solidFill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b="1" dirty="0"/>
              <a:t>Theodor Fischer </a:t>
            </a:r>
            <a:r>
              <a:rPr lang="de-DE" altLang="de-DE" sz="1200" dirty="0"/>
              <a:t>(1862 – 1938)</a:t>
            </a:r>
            <a:br>
              <a:rPr lang="de-DE" altLang="de-DE" sz="1200" dirty="0"/>
            </a:br>
            <a:r>
              <a:rPr lang="de-DE" altLang="de-DE" sz="1200" dirty="0"/>
              <a:t>Begründer der Stuttgarter Architekturschule</a:t>
            </a:r>
          </a:p>
          <a:p>
            <a:r>
              <a:rPr lang="de-DE" altLang="de-DE" b="1" dirty="0"/>
              <a:t>Emil </a:t>
            </a:r>
            <a:r>
              <a:rPr lang="de-DE" altLang="de-DE" b="1" dirty="0" err="1"/>
              <a:t>Mörsch</a:t>
            </a:r>
            <a:r>
              <a:rPr lang="de-DE" altLang="de-DE" b="1" dirty="0"/>
              <a:t> </a:t>
            </a:r>
            <a:r>
              <a:rPr lang="de-DE" altLang="de-DE" sz="1200" dirty="0"/>
              <a:t>(1872 – 1950)</a:t>
            </a:r>
            <a:br>
              <a:rPr lang="de-DE" altLang="de-DE" sz="1200" dirty="0"/>
            </a:br>
            <a:r>
              <a:rPr lang="de-DE" altLang="de-DE" sz="1200" dirty="0"/>
              <a:t>Begründer der „Theorie der Betoneisenkonstruktionen“</a:t>
            </a:r>
          </a:p>
          <a:p>
            <a:r>
              <a:rPr lang="de-DE" altLang="de-DE" b="1" dirty="0"/>
              <a:t>Paul </a:t>
            </a:r>
            <a:r>
              <a:rPr lang="de-DE" altLang="de-DE" b="1" dirty="0" err="1"/>
              <a:t>Bonatz</a:t>
            </a:r>
            <a:r>
              <a:rPr lang="de-DE" altLang="de-DE" b="1" dirty="0"/>
              <a:t> </a:t>
            </a:r>
            <a:r>
              <a:rPr lang="de-DE" altLang="de-DE" sz="1200" dirty="0"/>
              <a:t>(1877 – 1956)</a:t>
            </a:r>
            <a:r>
              <a:rPr lang="de-DE" altLang="de-DE" dirty="0"/>
              <a:t/>
            </a:r>
            <a:br>
              <a:rPr lang="de-DE" altLang="de-DE" dirty="0"/>
            </a:br>
            <a:r>
              <a:rPr lang="de-DE" altLang="de-DE" sz="1200" dirty="0"/>
              <a:t>Architektur- und Städtebaulehre</a:t>
            </a:r>
          </a:p>
          <a:p>
            <a:r>
              <a:rPr lang="de-DE" altLang="de-DE" b="1" dirty="0"/>
              <a:t>Otto Graf </a:t>
            </a:r>
            <a:r>
              <a:rPr lang="de-DE" altLang="de-DE" sz="1200" dirty="0"/>
              <a:t>(1881 – 1956)</a:t>
            </a:r>
            <a:r>
              <a:rPr lang="de-DE" altLang="de-DE" dirty="0"/>
              <a:t/>
            </a:r>
            <a:br>
              <a:rPr lang="de-DE" altLang="de-DE" dirty="0"/>
            </a:br>
            <a:r>
              <a:rPr lang="de-DE" altLang="de-DE" sz="1200" dirty="0"/>
              <a:t>Material- und </a:t>
            </a:r>
            <a:r>
              <a:rPr lang="de-DE" altLang="de-DE" sz="1200" dirty="0" smtClean="0"/>
              <a:t>Bauteilprüfung</a:t>
            </a:r>
            <a:endParaRPr lang="de-DE" altLang="de-DE" sz="1200" dirty="0"/>
          </a:p>
        </p:txBody>
      </p:sp>
      <p:pic>
        <p:nvPicPr>
          <p:cNvPr id="5" name="Bildplatzhalter 4" descr="Portraits von Theodor Fischer, Emil Mörsch, Paul Bonatz und Otto Graf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" b="11"/>
          <a:stretch>
            <a:fillRect/>
          </a:stretch>
        </p:blipFill>
        <p:spPr/>
      </p:pic>
      <p:sp>
        <p:nvSpPr>
          <p:cNvPr id="8" name="Textfeld 7"/>
          <p:cNvSpPr txBox="1"/>
          <p:nvPr/>
        </p:nvSpPr>
        <p:spPr>
          <a:xfrm>
            <a:off x="4931719" y="3220535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>
                <a:solidFill>
                  <a:schemeClr val="bg1"/>
                </a:solidFill>
              </a:rPr>
              <a:t>Theodor </a:t>
            </a:r>
            <a:r>
              <a:rPr lang="de-DE" sz="600" dirty="0" smtClean="0">
                <a:solidFill>
                  <a:schemeClr val="bg1"/>
                </a:solidFill>
              </a:rPr>
              <a:t>Fischer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812676" y="3220535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>
                <a:solidFill>
                  <a:schemeClr val="bg1"/>
                </a:solidFill>
              </a:rPr>
              <a:t>Emil </a:t>
            </a:r>
            <a:r>
              <a:rPr lang="de-DE" sz="600" dirty="0" err="1">
                <a:solidFill>
                  <a:schemeClr val="bg1"/>
                </a:solidFill>
              </a:rPr>
              <a:t>Mörsch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endParaRPr lang="de-DE" sz="600" dirty="0" smtClean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949664" y="4391787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>
                <a:solidFill>
                  <a:schemeClr val="bg1"/>
                </a:solidFill>
              </a:rPr>
              <a:t>Paul </a:t>
            </a:r>
            <a:r>
              <a:rPr lang="de-DE" sz="600" dirty="0" err="1">
                <a:solidFill>
                  <a:schemeClr val="bg1"/>
                </a:solidFill>
              </a:rPr>
              <a:t>Bonatz</a:t>
            </a:r>
            <a:r>
              <a:rPr lang="de-DE" sz="600" dirty="0">
                <a:solidFill>
                  <a:schemeClr val="bg1"/>
                </a:solidFill>
              </a:rPr>
              <a:t> </a:t>
            </a:r>
            <a:endParaRPr lang="de-DE" sz="600" dirty="0" smtClean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812676" y="4402357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>
                <a:solidFill>
                  <a:schemeClr val="bg1"/>
                </a:solidFill>
              </a:rPr>
              <a:t>Otto Graf </a:t>
            </a:r>
            <a:endParaRPr lang="de-DE" sz="600" dirty="0" smtClean="0">
              <a:solidFill>
                <a:schemeClr val="bg1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Universität Stuttgart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044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 descr="Portraits von Richard Döcker und Fritz Leonhardt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" b="11"/>
          <a:stretch>
            <a:fillRect/>
          </a:stretch>
        </p:blipFill>
        <p:spPr/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Persönlichkeiten: </a:t>
            </a:r>
            <a:r>
              <a:rPr lang="de-DE" altLang="de-DE" dirty="0" smtClean="0"/>
              <a:t>Bau</a:t>
            </a:r>
            <a:endParaRPr lang="de-DE" sz="1000" dirty="0">
              <a:solidFill>
                <a:srgbClr val="00B050"/>
              </a:solidFill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b="1" dirty="0"/>
              <a:t>Richard </a:t>
            </a:r>
            <a:r>
              <a:rPr lang="de-DE" altLang="de-DE" b="1" dirty="0" err="1"/>
              <a:t>Döcker</a:t>
            </a:r>
            <a:r>
              <a:rPr lang="de-DE" altLang="de-DE" b="1" dirty="0"/>
              <a:t> </a:t>
            </a:r>
            <a:r>
              <a:rPr lang="de-DE" altLang="de-DE" sz="1200" dirty="0"/>
              <a:t>(1894 – 1968)</a:t>
            </a:r>
            <a:br>
              <a:rPr lang="de-DE" altLang="de-DE" sz="1200" dirty="0"/>
            </a:br>
            <a:r>
              <a:rPr lang="de-DE" altLang="de-DE" sz="1200" dirty="0"/>
              <a:t>Bauleitung der Weißenhofsiedlung</a:t>
            </a:r>
          </a:p>
          <a:p>
            <a:r>
              <a:rPr lang="de-DE" altLang="de-DE" b="1" dirty="0"/>
              <a:t>Fritz Leonhardt </a:t>
            </a:r>
            <a:r>
              <a:rPr lang="de-DE" altLang="de-DE" sz="1200" dirty="0"/>
              <a:t>(1909 – 1999)</a:t>
            </a:r>
            <a:br>
              <a:rPr lang="de-DE" altLang="de-DE" sz="1200" dirty="0"/>
            </a:br>
            <a:r>
              <a:rPr lang="de-DE" altLang="de-DE" sz="1200" dirty="0"/>
              <a:t>Neues Bauverfahren für Brücken und Fernsehtürme</a:t>
            </a:r>
            <a:endParaRPr lang="en-GB" altLang="de-DE" sz="1200" dirty="0"/>
          </a:p>
          <a:p>
            <a:r>
              <a:rPr lang="de-DE" altLang="de-DE" b="1" dirty="0" smtClean="0"/>
              <a:t>Frei Otto </a:t>
            </a:r>
            <a:r>
              <a:rPr lang="de-DE" altLang="de-DE" sz="1200" dirty="0" smtClean="0"/>
              <a:t>(1925 – 2015)                                          Pionier </a:t>
            </a:r>
            <a:r>
              <a:rPr lang="de-DE" altLang="de-DE" sz="1200" dirty="0"/>
              <a:t>des </a:t>
            </a:r>
            <a:r>
              <a:rPr lang="de-DE" altLang="de-DE" sz="1200" dirty="0" smtClean="0"/>
              <a:t>Leichtbaus</a:t>
            </a:r>
            <a:endParaRPr lang="de-DE" altLang="de-DE" sz="1200" dirty="0"/>
          </a:p>
          <a:p>
            <a:endParaRPr lang="en-GB" altLang="de-DE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4949664" y="3798794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Richard </a:t>
            </a:r>
            <a:r>
              <a:rPr lang="de-DE" sz="600" dirty="0" err="1" smtClean="0">
                <a:solidFill>
                  <a:schemeClr val="bg1"/>
                </a:solidFill>
              </a:rPr>
              <a:t>Döcker</a:t>
            </a:r>
            <a:endParaRPr lang="de-DE" sz="600" dirty="0" smtClean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6831726" y="3718461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>
                <a:solidFill>
                  <a:schemeClr val="bg1"/>
                </a:solidFill>
              </a:rPr>
              <a:t>Fritz Leonhardt </a:t>
            </a:r>
            <a:endParaRPr lang="de-DE" sz="400" dirty="0" smtClean="0">
              <a:solidFill>
                <a:schemeClr val="bg1"/>
              </a:solidFill>
            </a:endParaRPr>
          </a:p>
          <a:p>
            <a:pPr>
              <a:buClr>
                <a:schemeClr val="accent1"/>
              </a:buClr>
            </a:pPr>
            <a:r>
              <a:rPr lang="de-DE" sz="400" dirty="0" smtClean="0">
                <a:solidFill>
                  <a:schemeClr val="bg1"/>
                </a:solidFill>
              </a:rPr>
              <a:t>Foto: Paul </a:t>
            </a:r>
            <a:r>
              <a:rPr lang="de-DE" sz="400" dirty="0" err="1" smtClean="0">
                <a:solidFill>
                  <a:schemeClr val="bg1"/>
                </a:solidFill>
              </a:rPr>
              <a:t>Swiridoff</a:t>
            </a:r>
            <a:endParaRPr lang="de-DE" sz="400" dirty="0" smtClean="0">
              <a:solidFill>
                <a:schemeClr val="bg1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Universität Stuttgart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770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Persönlichkeiten: Ingenieurwissenschaften</a:t>
            </a:r>
            <a:endParaRPr lang="de-DE" sz="1000" dirty="0">
              <a:solidFill>
                <a:srgbClr val="00B050"/>
              </a:solidFill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b="1" dirty="0"/>
              <a:t>Carl J. von Bach </a:t>
            </a:r>
            <a:r>
              <a:rPr lang="de-DE" altLang="de-DE" sz="1200" dirty="0"/>
              <a:t>(1847 – 1931)</a:t>
            </a:r>
            <a:r>
              <a:rPr lang="de-DE" altLang="de-DE" dirty="0"/>
              <a:t/>
            </a:r>
            <a:br>
              <a:rPr lang="de-DE" altLang="de-DE" dirty="0"/>
            </a:br>
            <a:r>
              <a:rPr lang="de-DE" altLang="de-DE" sz="1200" dirty="0"/>
              <a:t>Pionier der Materialforschung</a:t>
            </a:r>
          </a:p>
          <a:p>
            <a:r>
              <a:rPr lang="de-DE" altLang="de-DE" b="1" dirty="0"/>
              <a:t>Fritz Emde </a:t>
            </a:r>
            <a:r>
              <a:rPr lang="de-DE" altLang="de-DE" sz="1200" dirty="0"/>
              <a:t>(1873 – 1951</a:t>
            </a:r>
            <a:r>
              <a:rPr lang="de-DE" altLang="de-DE" sz="1200" dirty="0" smtClean="0"/>
              <a:t>)</a:t>
            </a:r>
            <a:r>
              <a:rPr lang="de-DE" altLang="de-DE" dirty="0"/>
              <a:t> </a:t>
            </a:r>
            <a:r>
              <a:rPr lang="de-DE" altLang="de-DE" dirty="0" smtClean="0"/>
              <a:t>                            </a:t>
            </a:r>
            <a:r>
              <a:rPr lang="de-DE" altLang="de-DE" sz="1200" dirty="0" smtClean="0"/>
              <a:t>„</a:t>
            </a:r>
            <a:r>
              <a:rPr lang="de-DE" altLang="de-DE" sz="1200" dirty="0"/>
              <a:t>Theorie der </a:t>
            </a:r>
            <a:r>
              <a:rPr lang="de-DE" altLang="de-DE" sz="1200" dirty="0" smtClean="0"/>
              <a:t>Elektrotechnik</a:t>
            </a:r>
            <a:r>
              <a:rPr lang="de-DE" altLang="de-DE" sz="1200" dirty="0" smtClean="0">
                <a:solidFill>
                  <a:srgbClr val="3E444C"/>
                </a:solidFill>
              </a:rPr>
              <a:t>“</a:t>
            </a:r>
            <a:endParaRPr lang="de-DE" altLang="de-DE" sz="1200" dirty="0" smtClean="0"/>
          </a:p>
          <a:p>
            <a:r>
              <a:rPr lang="de-DE" altLang="de-DE" b="1" dirty="0"/>
              <a:t>Eugen Sänger </a:t>
            </a:r>
            <a:r>
              <a:rPr lang="de-DE" altLang="de-DE" sz="1200" dirty="0"/>
              <a:t>(1905 – 1964)</a:t>
            </a:r>
            <a:r>
              <a:rPr lang="de-DE" altLang="de-DE" dirty="0"/>
              <a:t/>
            </a:r>
            <a:br>
              <a:rPr lang="de-DE" altLang="de-DE" dirty="0"/>
            </a:br>
            <a:r>
              <a:rPr lang="de-DE" altLang="de-DE" sz="1200" dirty="0"/>
              <a:t>Raumfahrtpionier, Entwicklung der Staustrahltriebwerke</a:t>
            </a:r>
          </a:p>
          <a:p>
            <a:r>
              <a:rPr lang="de-DE" altLang="de-DE" b="1" dirty="0"/>
              <a:t>Karl </a:t>
            </a:r>
            <a:r>
              <a:rPr lang="de-DE" altLang="de-DE" b="1" dirty="0" err="1"/>
              <a:t>Ramsayer</a:t>
            </a:r>
            <a:r>
              <a:rPr lang="de-DE" altLang="de-DE" b="1" dirty="0"/>
              <a:t> </a:t>
            </a:r>
            <a:r>
              <a:rPr lang="de-DE" altLang="de-DE" sz="1200" dirty="0"/>
              <a:t>(1911 – 1982)</a:t>
            </a:r>
            <a:r>
              <a:rPr lang="de-DE" altLang="de-DE" dirty="0"/>
              <a:t/>
            </a:r>
            <a:br>
              <a:rPr lang="de-DE" altLang="de-DE" dirty="0"/>
            </a:br>
            <a:r>
              <a:rPr lang="de-DE" altLang="de-DE" sz="1200" dirty="0"/>
              <a:t>Flugnavigation durch geodätische Methoden</a:t>
            </a:r>
          </a:p>
          <a:p>
            <a:r>
              <a:rPr lang="de-DE" altLang="de-DE" b="1" dirty="0"/>
              <a:t>John </a:t>
            </a:r>
            <a:r>
              <a:rPr lang="de-DE" altLang="de-DE" b="1" dirty="0" err="1"/>
              <a:t>Argyris</a:t>
            </a:r>
            <a:r>
              <a:rPr lang="de-DE" altLang="de-DE" b="1" dirty="0"/>
              <a:t> </a:t>
            </a:r>
            <a:r>
              <a:rPr lang="de-DE" altLang="de-DE" sz="1200" dirty="0"/>
              <a:t>(1916 – 2004)</a:t>
            </a:r>
            <a:r>
              <a:rPr lang="de-DE" altLang="de-DE" dirty="0"/>
              <a:t/>
            </a:r>
            <a:br>
              <a:rPr lang="de-DE" altLang="de-DE" dirty="0"/>
            </a:br>
            <a:r>
              <a:rPr lang="de-DE" altLang="de-DE" sz="1200" dirty="0"/>
              <a:t>Einführung der </a:t>
            </a:r>
            <a:r>
              <a:rPr lang="de-DE" altLang="de-DE" sz="1200" dirty="0" smtClean="0"/>
              <a:t>Finiten Elemente als Berechnungsmethode</a:t>
            </a:r>
          </a:p>
          <a:p>
            <a:r>
              <a:rPr lang="de-DE" altLang="de-DE" b="1" dirty="0" smtClean="0"/>
              <a:t>Franz X</a:t>
            </a:r>
            <a:r>
              <a:rPr lang="de-DE" altLang="de-DE" b="1" dirty="0"/>
              <a:t>. Wortmann </a:t>
            </a:r>
            <a:r>
              <a:rPr lang="de-DE" altLang="de-DE" sz="1200" dirty="0"/>
              <a:t>(1921 – 1985)</a:t>
            </a:r>
            <a:r>
              <a:rPr lang="de-DE" altLang="de-DE" dirty="0"/>
              <a:t/>
            </a:r>
            <a:br>
              <a:rPr lang="de-DE" altLang="de-DE" dirty="0"/>
            </a:br>
            <a:r>
              <a:rPr lang="de-DE" altLang="de-DE" sz="1200" dirty="0"/>
              <a:t>Entwicklung von </a:t>
            </a:r>
            <a:r>
              <a:rPr lang="de-DE" altLang="de-DE" sz="1200" dirty="0" smtClean="0"/>
              <a:t>Tragflügelprofilen</a:t>
            </a:r>
            <a:endParaRPr lang="de-DE" altLang="de-DE" sz="1200" dirty="0"/>
          </a:p>
        </p:txBody>
      </p:sp>
      <p:pic>
        <p:nvPicPr>
          <p:cNvPr id="5" name="Bildplatzhalter 4" descr="Portraits von Carl J. von Bach, Eugen Sänger, Fritz Emde und Karl Ramsayer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" b="11"/>
          <a:stretch>
            <a:fillRect/>
          </a:stretch>
        </p:blipFill>
        <p:spPr/>
      </p:pic>
      <p:sp>
        <p:nvSpPr>
          <p:cNvPr id="10" name="Textfeld 9"/>
          <p:cNvSpPr txBox="1"/>
          <p:nvPr/>
        </p:nvSpPr>
        <p:spPr>
          <a:xfrm>
            <a:off x="4952838" y="3208920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EFF"/>
              </a:buClr>
              <a:buSzTx/>
              <a:buFontTx/>
              <a:buNone/>
              <a:tabLst/>
              <a:defRPr/>
            </a:pPr>
            <a:r>
              <a:rPr kumimoji="0" lang="de-DE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Carl J. von Bach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4952838" y="4362792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EFF"/>
              </a:buClr>
              <a:buSzTx/>
              <a:buFontTx/>
              <a:buNone/>
              <a:tabLst/>
              <a:defRPr/>
            </a:pPr>
            <a:r>
              <a:rPr kumimoji="0" lang="de-DE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Fritz Emde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814263" y="3208920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EFF"/>
              </a:buClr>
              <a:buSzTx/>
              <a:buFontTx/>
              <a:buNone/>
              <a:tabLst/>
              <a:defRPr/>
            </a:pPr>
            <a:r>
              <a:rPr kumimoji="0" lang="de-DE" sz="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Eugen Sänger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6814263" y="4362792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EFF"/>
              </a:buClr>
              <a:buSzTx/>
              <a:buFontTx/>
              <a:buNone/>
              <a:tabLst/>
              <a:defRPr/>
            </a:pPr>
            <a:r>
              <a:rPr kumimoji="0" lang="de-DE" sz="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Karl </a:t>
            </a:r>
            <a:r>
              <a:rPr kumimoji="0" lang="de-DE" sz="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Ramsayer</a:t>
            </a:r>
            <a:endParaRPr kumimoji="0" lang="de-DE" sz="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7132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E444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Universität Stuttgart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3E444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148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Persönlichkeiten: Naturwissenschaften</a:t>
            </a:r>
            <a:endParaRPr lang="de-DE" sz="1000" dirty="0">
              <a:solidFill>
                <a:srgbClr val="00B050"/>
              </a:solidFill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b="1" dirty="0"/>
              <a:t>Hermann C. Fehling </a:t>
            </a:r>
            <a:r>
              <a:rPr lang="de-DE" altLang="de-DE" sz="1200" dirty="0"/>
              <a:t>(1811 – 1885)</a:t>
            </a:r>
            <a:br>
              <a:rPr lang="de-DE" altLang="de-DE" sz="1200" dirty="0"/>
            </a:br>
            <a:r>
              <a:rPr lang="de-DE" altLang="de-DE" sz="1200" dirty="0" err="1" smtClean="0"/>
              <a:t>Fehlingsche</a:t>
            </a:r>
            <a:r>
              <a:rPr lang="de-DE" altLang="de-DE" sz="1200" dirty="0"/>
              <a:t> </a:t>
            </a:r>
            <a:r>
              <a:rPr lang="de-DE" altLang="de-DE" sz="1200" dirty="0" smtClean="0"/>
              <a:t>Lösung </a:t>
            </a:r>
            <a:r>
              <a:rPr lang="de-DE" altLang="de-DE" sz="1200" dirty="0"/>
              <a:t>zur Zuckerbestimmung</a:t>
            </a:r>
          </a:p>
          <a:p>
            <a:r>
              <a:rPr lang="de-DE" altLang="de-DE" b="1" dirty="0"/>
              <a:t>Heinrich von Eck </a:t>
            </a:r>
            <a:r>
              <a:rPr lang="de-DE" altLang="de-DE" sz="1200" dirty="0"/>
              <a:t>(1837 – 1925)</a:t>
            </a:r>
            <a:br>
              <a:rPr lang="de-DE" altLang="de-DE" sz="1200" dirty="0"/>
            </a:br>
            <a:r>
              <a:rPr lang="de-DE" altLang="de-DE" sz="1200" dirty="0" smtClean="0"/>
              <a:t>Geologe, </a:t>
            </a:r>
            <a:r>
              <a:rPr lang="de-DE" altLang="de-DE" sz="1200" dirty="0"/>
              <a:t>„</a:t>
            </a:r>
            <a:r>
              <a:rPr lang="de-DE" altLang="de-DE" sz="1200" dirty="0" err="1"/>
              <a:t>Ecksches</a:t>
            </a:r>
            <a:r>
              <a:rPr lang="de-DE" altLang="de-DE" sz="1200" dirty="0"/>
              <a:t> Konglomerat“</a:t>
            </a:r>
          </a:p>
          <a:p>
            <a:r>
              <a:rPr lang="de-DE" altLang="de-DE" b="1" dirty="0"/>
              <a:t>Rudolf </a:t>
            </a:r>
            <a:r>
              <a:rPr lang="de-DE" altLang="de-DE" b="1" dirty="0" err="1"/>
              <a:t>Mehmke</a:t>
            </a:r>
            <a:r>
              <a:rPr lang="de-DE" altLang="de-DE" sz="1200" b="1" dirty="0"/>
              <a:t> </a:t>
            </a:r>
            <a:r>
              <a:rPr lang="de-DE" altLang="de-DE" sz="1200" dirty="0"/>
              <a:t>(1857 – 1944)</a:t>
            </a:r>
            <a:br>
              <a:rPr lang="de-DE" altLang="de-DE" sz="1200" dirty="0"/>
            </a:br>
            <a:r>
              <a:rPr lang="de-DE" altLang="de-DE" sz="1200" dirty="0"/>
              <a:t>Wegbereiter der Vektorrechnung</a:t>
            </a:r>
          </a:p>
          <a:p>
            <a:r>
              <a:rPr lang="de-DE" altLang="de-DE" b="1" dirty="0"/>
              <a:t>William Küster </a:t>
            </a:r>
            <a:r>
              <a:rPr lang="de-DE" altLang="de-DE" sz="1200" dirty="0"/>
              <a:t>(1863 – 1929)</a:t>
            </a:r>
            <a:br>
              <a:rPr lang="de-DE" altLang="de-DE" sz="1200" dirty="0"/>
            </a:br>
            <a:r>
              <a:rPr lang="de-DE" altLang="de-DE" sz="1200" dirty="0"/>
              <a:t>Erforschung des Blutfarbstoffes „Hämin-Formel</a:t>
            </a:r>
            <a:r>
              <a:rPr lang="de-DE" altLang="de-DE" sz="1200" dirty="0" smtClean="0"/>
              <a:t>“</a:t>
            </a:r>
          </a:p>
          <a:p>
            <a:r>
              <a:rPr lang="de-DE" altLang="de-DE" b="1" dirty="0"/>
              <a:t>Wilhelm M. </a:t>
            </a:r>
            <a:r>
              <a:rPr lang="de-DE" altLang="de-DE" b="1" dirty="0" err="1"/>
              <a:t>Kutta</a:t>
            </a:r>
            <a:r>
              <a:rPr lang="de-DE" altLang="de-DE" b="1" dirty="0"/>
              <a:t> </a:t>
            </a:r>
            <a:r>
              <a:rPr lang="de-DE" altLang="de-DE" sz="1200" dirty="0"/>
              <a:t>(1867 – 1944)</a:t>
            </a:r>
            <a:br>
              <a:rPr lang="de-DE" altLang="de-DE" sz="1200" dirty="0"/>
            </a:br>
            <a:r>
              <a:rPr lang="de-DE" altLang="de-DE" sz="1200" dirty="0"/>
              <a:t>Runge-</a:t>
            </a:r>
            <a:r>
              <a:rPr lang="de-DE" altLang="de-DE" sz="1200" dirty="0" err="1"/>
              <a:t>Kutta</a:t>
            </a:r>
            <a:r>
              <a:rPr lang="de-DE" altLang="de-DE" sz="1200" dirty="0"/>
              <a:t>-Verfahren </a:t>
            </a:r>
            <a:r>
              <a:rPr lang="de-DE" altLang="de-DE" sz="1200" dirty="0" smtClean="0"/>
              <a:t>und </a:t>
            </a:r>
            <a:r>
              <a:rPr lang="de-DE" altLang="de-DE" sz="1200" dirty="0" err="1" smtClean="0"/>
              <a:t>Kutta</a:t>
            </a:r>
            <a:r>
              <a:rPr lang="de-DE" altLang="de-DE" sz="1200" dirty="0" smtClean="0"/>
              <a:t>-</a:t>
            </a:r>
            <a:r>
              <a:rPr lang="de-DE" altLang="de-DE" sz="1200" dirty="0" err="1" smtClean="0"/>
              <a:t>Joukowskische</a:t>
            </a:r>
            <a:r>
              <a:rPr lang="de-DE" altLang="de-DE" sz="1200" dirty="0" smtClean="0"/>
              <a:t>-Formel</a:t>
            </a:r>
          </a:p>
          <a:p>
            <a:r>
              <a:rPr lang="de-DE" altLang="de-DE" b="1" dirty="0"/>
              <a:t>Peter Paul Ewald </a:t>
            </a:r>
            <a:r>
              <a:rPr lang="de-DE" altLang="de-DE" sz="1200" dirty="0"/>
              <a:t>(1888 – 1985)</a:t>
            </a:r>
            <a:br>
              <a:rPr lang="de-DE" altLang="de-DE" sz="1200" dirty="0"/>
            </a:br>
            <a:r>
              <a:rPr lang="de-DE" altLang="de-DE" sz="1200" dirty="0"/>
              <a:t>Theorie der </a:t>
            </a:r>
            <a:r>
              <a:rPr lang="de-DE" altLang="de-DE" sz="1200" dirty="0" smtClean="0"/>
              <a:t>Röntgenstrahlinterferenz </a:t>
            </a:r>
            <a:r>
              <a:rPr lang="de-DE" altLang="de-DE" sz="1200" dirty="0"/>
              <a:t>„Ewald-Konstruktion</a:t>
            </a:r>
            <a:r>
              <a:rPr lang="de-DE" altLang="de-DE" sz="1200" dirty="0" smtClean="0"/>
              <a:t>“</a:t>
            </a:r>
            <a:endParaRPr lang="de-DE" altLang="de-DE" sz="1200" dirty="0"/>
          </a:p>
        </p:txBody>
      </p:sp>
      <p:pic>
        <p:nvPicPr>
          <p:cNvPr id="9" name="Bildplatzhalter 8" descr="Portraits von Hermann C. Fehling, William Küster, Heinrich von Eck, Wilhelm M. Kutta, Rudolf Mehmke und Peter Paul Ewald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" b="11"/>
          <a:stretch>
            <a:fillRect/>
          </a:stretch>
        </p:blipFill>
        <p:spPr/>
      </p:pic>
      <p:sp>
        <p:nvSpPr>
          <p:cNvPr id="10" name="Textfeld 9"/>
          <p:cNvSpPr txBox="1"/>
          <p:nvPr/>
        </p:nvSpPr>
        <p:spPr>
          <a:xfrm>
            <a:off x="4939660" y="2637784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Hermann C. Fehling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4939660" y="3807026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Heinrich von </a:t>
            </a:r>
            <a:r>
              <a:rPr lang="de-DE" sz="600" dirty="0">
                <a:solidFill>
                  <a:schemeClr val="bg1"/>
                </a:solidFill>
              </a:rPr>
              <a:t>Eck </a:t>
            </a:r>
            <a:endParaRPr lang="de-DE" sz="600" dirty="0" smtClean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939660" y="4966785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Rudolf </a:t>
            </a:r>
            <a:r>
              <a:rPr lang="de-DE" sz="600" dirty="0" err="1" smtClean="0">
                <a:solidFill>
                  <a:schemeClr val="bg1"/>
                </a:solidFill>
              </a:rPr>
              <a:t>Mehmke</a:t>
            </a:r>
            <a:r>
              <a:rPr lang="de-DE" sz="6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854503" y="2637784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William Küster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854503" y="3807026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Wilhelm M. </a:t>
            </a:r>
            <a:r>
              <a:rPr lang="de-DE" sz="600" dirty="0" err="1" smtClean="0">
                <a:solidFill>
                  <a:schemeClr val="bg1"/>
                </a:solidFill>
              </a:rPr>
              <a:t>Kutta</a:t>
            </a:r>
            <a:r>
              <a:rPr lang="de-DE" sz="6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854503" y="4965330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Peter Paul Ewald </a:t>
            </a:r>
            <a:endParaRPr lang="de-DE" sz="400" dirty="0" smtClean="0">
              <a:solidFill>
                <a:schemeClr val="bg1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Universität Stuttgart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28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Persönlichkeiten: </a:t>
            </a:r>
            <a:r>
              <a:rPr lang="de-DE" altLang="de-DE" dirty="0" smtClean="0"/>
              <a:t>Kulturwissenschaften</a:t>
            </a:r>
            <a:endParaRPr lang="de-DE" sz="1000" dirty="0">
              <a:solidFill>
                <a:srgbClr val="00B050"/>
              </a:solidFill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altLang="de-DE" b="1" dirty="0"/>
              <a:t>Johannes </a:t>
            </a:r>
            <a:r>
              <a:rPr lang="de-DE" altLang="de-DE" b="1" dirty="0" err="1"/>
              <a:t>Mährlen</a:t>
            </a:r>
            <a:r>
              <a:rPr lang="de-DE" altLang="de-DE" b="1" dirty="0"/>
              <a:t> </a:t>
            </a:r>
            <a:r>
              <a:rPr lang="de-DE" altLang="de-DE" sz="1200" dirty="0"/>
              <a:t>(1803 – 1871)</a:t>
            </a:r>
            <a:br>
              <a:rPr lang="de-DE" altLang="de-DE" sz="1200" dirty="0"/>
            </a:br>
            <a:r>
              <a:rPr lang="de-DE" altLang="de-DE" sz="1200" dirty="0"/>
              <a:t>Historiker und </a:t>
            </a:r>
            <a:r>
              <a:rPr lang="de-DE" altLang="de-DE" sz="1200" dirty="0" smtClean="0"/>
              <a:t>Nationalökonom</a:t>
            </a:r>
          </a:p>
          <a:p>
            <a:r>
              <a:rPr lang="de-DE" altLang="de-DE" b="1" dirty="0"/>
              <a:t>Friedrich </a:t>
            </a:r>
            <a:r>
              <a:rPr lang="de-DE" altLang="de-DE" b="1" dirty="0" err="1"/>
              <a:t>Th</a:t>
            </a:r>
            <a:r>
              <a:rPr lang="de-DE" altLang="de-DE" b="1" dirty="0"/>
              <a:t>. </a:t>
            </a:r>
            <a:r>
              <a:rPr lang="de-DE" altLang="de-DE" b="1" dirty="0" err="1"/>
              <a:t>Vischer</a:t>
            </a:r>
            <a:r>
              <a:rPr lang="de-DE" altLang="de-DE" b="1" dirty="0"/>
              <a:t> </a:t>
            </a:r>
            <a:r>
              <a:rPr lang="de-DE" altLang="de-DE" sz="1200" dirty="0"/>
              <a:t>(1807 – 1887)</a:t>
            </a:r>
            <a:br>
              <a:rPr lang="de-DE" altLang="de-DE" sz="1200" dirty="0"/>
            </a:br>
            <a:r>
              <a:rPr lang="de-DE" altLang="de-DE" sz="1200" dirty="0"/>
              <a:t>Ästhetik, Philosophie, Kunst </a:t>
            </a:r>
            <a:r>
              <a:rPr lang="de-DE" altLang="de-DE" sz="1200" dirty="0" smtClean="0"/>
              <a:t>und Literatur</a:t>
            </a:r>
          </a:p>
          <a:p>
            <a:r>
              <a:rPr lang="de-DE" altLang="de-DE" b="1" dirty="0"/>
              <a:t>Wilhelm Lübke </a:t>
            </a:r>
            <a:r>
              <a:rPr lang="de-DE" altLang="de-DE" sz="1200" dirty="0"/>
              <a:t>(1826 – 1893)</a:t>
            </a:r>
            <a:br>
              <a:rPr lang="de-DE" altLang="de-DE" sz="1200" dirty="0"/>
            </a:br>
            <a:r>
              <a:rPr lang="de-DE" altLang="de-DE" sz="1200" dirty="0"/>
              <a:t>Erste Professur für </a:t>
            </a:r>
            <a:r>
              <a:rPr lang="de-DE" altLang="de-DE" sz="1200" dirty="0" smtClean="0"/>
              <a:t>Kunstgeschichte</a:t>
            </a:r>
          </a:p>
          <a:p>
            <a:r>
              <a:rPr lang="de-DE" altLang="de-DE" b="1" dirty="0"/>
              <a:t>Käte Hamburger </a:t>
            </a:r>
            <a:r>
              <a:rPr lang="de-DE" altLang="de-DE" sz="1200" dirty="0"/>
              <a:t>(1896 – 1992)</a:t>
            </a:r>
            <a:br>
              <a:rPr lang="de-DE" altLang="de-DE" sz="1200" dirty="0"/>
            </a:br>
            <a:r>
              <a:rPr lang="de-DE" altLang="de-DE" sz="1200" dirty="0" smtClean="0"/>
              <a:t>Literaturwissenschaften, „Logik </a:t>
            </a:r>
            <a:r>
              <a:rPr lang="de-DE" altLang="de-DE" sz="1200" dirty="0"/>
              <a:t>der Dichtung</a:t>
            </a:r>
            <a:r>
              <a:rPr lang="de-DE" altLang="de-DE" sz="1200" dirty="0" smtClean="0"/>
              <a:t>“</a:t>
            </a:r>
          </a:p>
          <a:p>
            <a:r>
              <a:rPr lang="de-DE" altLang="de-DE" b="1" dirty="0"/>
              <a:t>Fritz Martini </a:t>
            </a:r>
            <a:r>
              <a:rPr lang="de-DE" altLang="de-DE" sz="1200" dirty="0"/>
              <a:t>(1909 – 1992)</a:t>
            </a:r>
            <a:br>
              <a:rPr lang="de-DE" altLang="de-DE" sz="1200" dirty="0"/>
            </a:br>
            <a:r>
              <a:rPr lang="de-DE" altLang="de-DE" sz="1200" dirty="0" smtClean="0"/>
              <a:t>Literaturwissenschaften, „</a:t>
            </a:r>
            <a:r>
              <a:rPr lang="de-DE" altLang="de-DE" sz="1200" dirty="0"/>
              <a:t>Wagnis der Sprache</a:t>
            </a:r>
            <a:r>
              <a:rPr lang="de-DE" altLang="de-DE" sz="1200" dirty="0" smtClean="0"/>
              <a:t>“</a:t>
            </a:r>
          </a:p>
          <a:p>
            <a:r>
              <a:rPr lang="de-DE" altLang="de-DE" b="1" dirty="0"/>
              <a:t>Max </a:t>
            </a:r>
            <a:r>
              <a:rPr lang="de-DE" altLang="de-DE" b="1" dirty="0" err="1"/>
              <a:t>Bense</a:t>
            </a:r>
            <a:r>
              <a:rPr lang="de-DE" altLang="de-DE" b="1" dirty="0"/>
              <a:t> </a:t>
            </a:r>
            <a:r>
              <a:rPr lang="de-DE" altLang="de-DE" sz="1200" dirty="0"/>
              <a:t>(1910 – 1990)</a:t>
            </a:r>
            <a:br>
              <a:rPr lang="de-DE" altLang="de-DE" sz="1200" dirty="0"/>
            </a:br>
            <a:r>
              <a:rPr lang="de-DE" altLang="de-DE" sz="1200" dirty="0"/>
              <a:t>Mathematische </a:t>
            </a:r>
            <a:r>
              <a:rPr lang="de-DE" altLang="de-DE" sz="1200" dirty="0" smtClean="0"/>
              <a:t>Methoden der </a:t>
            </a:r>
            <a:r>
              <a:rPr lang="de-DE" altLang="de-DE" sz="1200" dirty="0"/>
              <a:t>Kunsttheorie</a:t>
            </a:r>
          </a:p>
          <a:p>
            <a:endParaRPr lang="de-DE" altLang="de-DE" dirty="0"/>
          </a:p>
          <a:p>
            <a:endParaRPr lang="de-DE" altLang="de-DE" dirty="0"/>
          </a:p>
          <a:p>
            <a:endParaRPr lang="de-DE" altLang="de-DE" dirty="0"/>
          </a:p>
          <a:p>
            <a:endParaRPr lang="de-DE" altLang="de-DE" dirty="0"/>
          </a:p>
          <a:p>
            <a:endParaRPr lang="de-DE" altLang="de-DE" dirty="0"/>
          </a:p>
        </p:txBody>
      </p:sp>
      <p:pic>
        <p:nvPicPr>
          <p:cNvPr id="15" name="Bildplatzhalter 14" descr="Portraits von Johannes Mährlen, Käte Hamburger, Wilhelm Lübke, Friedrich Th. Vischer und Fritz Martini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" b="11"/>
          <a:stretch>
            <a:fillRect/>
          </a:stretch>
        </p:blipFill>
        <p:spPr/>
      </p:pic>
      <p:sp>
        <p:nvSpPr>
          <p:cNvPr id="8" name="Textfeld 7"/>
          <p:cNvSpPr txBox="1"/>
          <p:nvPr/>
        </p:nvSpPr>
        <p:spPr>
          <a:xfrm>
            <a:off x="4958452" y="2626175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Johannes </a:t>
            </a:r>
            <a:r>
              <a:rPr lang="de-DE" sz="600" dirty="0" err="1" smtClean="0">
                <a:solidFill>
                  <a:schemeClr val="bg1"/>
                </a:solidFill>
              </a:rPr>
              <a:t>Mährlen</a:t>
            </a:r>
            <a:endParaRPr lang="de-DE" sz="600" dirty="0" smtClean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827303" y="2564805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Käte Hamburger</a:t>
            </a:r>
            <a:endParaRPr lang="de-DE" sz="400" dirty="0" smtClean="0">
              <a:solidFill>
                <a:schemeClr val="bg1"/>
              </a:solidFill>
            </a:endParaRPr>
          </a:p>
          <a:p>
            <a:pPr>
              <a:buClr>
                <a:schemeClr val="accent1"/>
              </a:buClr>
            </a:pPr>
            <a:r>
              <a:rPr lang="de-DE" sz="400" dirty="0">
                <a:solidFill>
                  <a:schemeClr val="bg1"/>
                </a:solidFill>
              </a:rPr>
              <a:t>Foto: Herlinde </a:t>
            </a:r>
            <a:r>
              <a:rPr lang="de-DE" sz="400" dirty="0" err="1">
                <a:solidFill>
                  <a:schemeClr val="bg1"/>
                </a:solidFill>
              </a:rPr>
              <a:t>Koelbl</a:t>
            </a:r>
            <a:r>
              <a:rPr lang="de-DE" sz="4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825087" y="3807275"/>
            <a:ext cx="651913" cy="1094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altLang="de-DE" sz="600" dirty="0" smtClean="0">
                <a:solidFill>
                  <a:schemeClr val="bg1"/>
                </a:solidFill>
              </a:rPr>
              <a:t>Wilhelm Lübke</a:t>
            </a:r>
            <a:endParaRPr lang="de-DE" sz="600" dirty="0" smtClean="0">
              <a:solidFill>
                <a:schemeClr val="bg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958453" y="4966785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Friedrich </a:t>
            </a:r>
            <a:r>
              <a:rPr lang="de-DE" sz="600" dirty="0" err="1" smtClean="0">
                <a:solidFill>
                  <a:schemeClr val="bg1"/>
                </a:solidFill>
              </a:rPr>
              <a:t>Th</a:t>
            </a:r>
            <a:r>
              <a:rPr lang="de-DE" sz="600" dirty="0" smtClean="0">
                <a:solidFill>
                  <a:schemeClr val="bg1"/>
                </a:solidFill>
              </a:rPr>
              <a:t>. </a:t>
            </a:r>
            <a:r>
              <a:rPr lang="de-DE" sz="600" dirty="0" err="1" smtClean="0">
                <a:solidFill>
                  <a:schemeClr val="bg1"/>
                </a:solidFill>
              </a:rPr>
              <a:t>Vischer</a:t>
            </a:r>
            <a:endParaRPr lang="de-DE" sz="600" dirty="0" smtClean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827303" y="4885727"/>
            <a:ext cx="751350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600" dirty="0" smtClean="0">
                <a:solidFill>
                  <a:schemeClr val="bg1"/>
                </a:solidFill>
              </a:rPr>
              <a:t>Fritz Martini</a:t>
            </a:r>
            <a:endParaRPr lang="de-DE" sz="400" dirty="0">
              <a:solidFill>
                <a:schemeClr val="bg1"/>
              </a:solidFill>
            </a:endParaRPr>
          </a:p>
          <a:p>
            <a:pPr>
              <a:buClr>
                <a:schemeClr val="accent1"/>
              </a:buClr>
            </a:pPr>
            <a:r>
              <a:rPr lang="de-DE" sz="400" dirty="0">
                <a:solidFill>
                  <a:schemeClr val="bg1"/>
                </a:solidFill>
              </a:rPr>
              <a:t>Foto: </a:t>
            </a:r>
            <a:r>
              <a:rPr lang="de-DE" sz="400" dirty="0" err="1">
                <a:solidFill>
                  <a:schemeClr val="bg1"/>
                </a:solidFill>
              </a:rPr>
              <a:t>Polyfoto</a:t>
            </a:r>
            <a:r>
              <a:rPr lang="de-DE" sz="4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8502346" cy="123111"/>
          </a:xfrm>
        </p:spPr>
        <p:txBody>
          <a:bodyPr/>
          <a:lstStyle/>
          <a:p>
            <a:r>
              <a:rPr lang="de-DE" dirty="0" smtClean="0"/>
              <a:t>Universität Stuttgart                              				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402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i_Stuttgart">
  <a:themeElements>
    <a:clrScheme name="UNI COLOR">
      <a:dk1>
        <a:srgbClr val="3E444C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519E"/>
      </a:accent2>
      <a:accent3>
        <a:srgbClr val="3E444C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3E444C"/>
      </a:folHlink>
    </a:clrScheme>
    <a:fontScheme name="Universitaet_Stuttgart_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marL="179388" indent="-179388">
          <a:buClr>
            <a:schemeClr val="accent1"/>
          </a:buClr>
          <a:buFont typeface="Arial" panose="020B0604020202020204" pitchFamily="34" charset="0"/>
          <a:buChar char="•"/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NI Vorlage D_16zu10_2016 FINAL.pptx" id="{8DB6FAF9-6A4F-4D75-A683-D48AEF9AAE50}" vid="{57EAAEE8-FD76-4127-9847-2D51CF0FFF07}"/>
    </a:ext>
  </a:extLst>
</a:theme>
</file>

<file path=ppt/theme/theme2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 Vorlage D_16zu10</Template>
  <TotalTime>0</TotalTime>
  <Words>630</Words>
  <Application>Microsoft Office PowerPoint</Application>
  <PresentationFormat>Bildschirmpräsentation (16:10)</PresentationFormat>
  <Paragraphs>117</Paragraphs>
  <Slides>10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ＭＳ Ｐゴシック</vt:lpstr>
      <vt:lpstr>Arial</vt:lpstr>
      <vt:lpstr>Uni_Stuttgart</vt:lpstr>
      <vt:lpstr>Geschichte</vt:lpstr>
      <vt:lpstr>Zeitpfeil (1/3)</vt:lpstr>
      <vt:lpstr>Zeitpfeil (2/3)</vt:lpstr>
      <vt:lpstr>Zeitpfeil (3/3)</vt:lpstr>
      <vt:lpstr>Persönlichkeiten: Bau</vt:lpstr>
      <vt:lpstr>Persönlichkeiten: Bau</vt:lpstr>
      <vt:lpstr>Persönlichkeiten: Ingenieurwissenschaften</vt:lpstr>
      <vt:lpstr>Persönlichkeiten: Naturwissenschaften</vt:lpstr>
      <vt:lpstr>Persönlichkeiten: Kulturwissenschaften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2016-06-16T05:37:21Z</dcterms:created>
  <dcterms:modified xsi:type="dcterms:W3CDTF">2023-02-07T07:30:14Z</dcterms:modified>
</cp:coreProperties>
</file>