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420" r:id="rId2"/>
    <p:sldId id="353" r:id="rId3"/>
    <p:sldId id="432" r:id="rId4"/>
    <p:sldId id="440" r:id="rId5"/>
    <p:sldId id="445" r:id="rId6"/>
    <p:sldId id="458" r:id="rId7"/>
    <p:sldId id="453" r:id="rId8"/>
    <p:sldId id="452" r:id="rId9"/>
    <p:sldId id="442" r:id="rId10"/>
    <p:sldId id="437" r:id="rId11"/>
    <p:sldId id="460" r:id="rId12"/>
    <p:sldId id="411" r:id="rId13"/>
    <p:sldId id="448" r:id="rId14"/>
    <p:sldId id="430" r:id="rId15"/>
    <p:sldId id="371" r:id="rId16"/>
    <p:sldId id="443" r:id="rId17"/>
    <p:sldId id="447" r:id="rId18"/>
    <p:sldId id="446" r:id="rId19"/>
    <p:sldId id="449" r:id="rId20"/>
    <p:sldId id="450" r:id="rId21"/>
    <p:sldId id="358" r:id="rId22"/>
    <p:sldId id="459" r:id="rId23"/>
    <p:sldId id="462" r:id="rId24"/>
    <p:sldId id="456" r:id="rId25"/>
    <p:sldId id="457" r:id="rId26"/>
    <p:sldId id="423" r:id="rId27"/>
    <p:sldId id="422" r:id="rId28"/>
    <p:sldId id="405" r:id="rId29"/>
  </p:sldIdLst>
  <p:sldSz cx="9144000" cy="5715000" type="screen16x10"/>
  <p:notesSz cx="9926638" cy="6797675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9" userDrawn="1">
          <p15:clr>
            <a:srgbClr val="A4A3A4"/>
          </p15:clr>
        </p15:guide>
        <p15:guide id="2" orient="horz" pos="3206">
          <p15:clr>
            <a:srgbClr val="A4A3A4"/>
          </p15:clr>
        </p15:guide>
        <p15:guide id="3" pos="294">
          <p15:clr>
            <a:srgbClr val="A4A3A4"/>
          </p15:clr>
        </p15:guide>
        <p15:guide id="4" pos="5488" userDrawn="1">
          <p15:clr>
            <a:srgbClr val="A4A3A4"/>
          </p15:clr>
        </p15:guide>
        <p15:guide id="5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580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5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95332" autoAdjust="0"/>
  </p:normalViewPr>
  <p:slideViewPr>
    <p:cSldViewPr snapToGrid="0">
      <p:cViewPr varScale="1">
        <p:scale>
          <a:sx n="134" d="100"/>
          <a:sy n="134" d="100"/>
        </p:scale>
        <p:origin x="64" y="64"/>
      </p:cViewPr>
      <p:guideLst>
        <p:guide orient="horz" pos="1029"/>
        <p:guide orient="horz" pos="3206"/>
        <p:guide pos="294"/>
        <p:guide pos="5488"/>
        <p:guide pos="29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800"/>
    </p:cViewPr>
  </p:sorterViewPr>
  <p:notesViewPr>
    <p:cSldViewPr snapToGrid="0" showGuides="1">
      <p:cViewPr varScale="1">
        <p:scale>
          <a:sx n="67" d="100"/>
          <a:sy n="67" d="100"/>
        </p:scale>
        <p:origin x="796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677864" y="180698"/>
            <a:ext cx="8545639" cy="341064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en-US" b="1"/>
              <a:t>Titel der Präsentation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7937121" y="6525452"/>
            <a:ext cx="937950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70DC3B59-BCDF-4256-A168-012A2AA16E32}" type="datetime1">
              <a:rPr lang="de-DE" sz="800"/>
              <a:t>31.08.2023</a:t>
            </a:fld>
            <a:endParaRPr lang="en-US" sz="8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677862" y="6525453"/>
            <a:ext cx="6513542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/>
            </a:lvl1pPr>
          </a:lstStyle>
          <a:p>
            <a:r>
              <a:rPr lang="en-US" sz="800"/>
              <a:t>Universität Stuttgart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9075819" y="6525453"/>
            <a:ext cx="521083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EE9A79A6-2547-4C8F-B0ED-316280A1A122}" type="slidenum">
              <a:rPr lang="en-US" sz="800"/>
              <a:pPr algn="l"/>
              <a:t>‹Nr.›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561533372"/>
      </p:ext>
    </p:extLst>
  </p:cSld>
  <p:clrMap bg1="lt1" tx1="dk1" bg2="lt2" tx2="dk2" accent1="accent1" accent2="accent2" accent3="accent3" accent4="accent4" accent5="accent5" accent6="accent6" hlink="hlink" folHlink="folHlink"/>
  <p:hf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677410" y="181985"/>
            <a:ext cx="8545768" cy="341064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 b="1"/>
            </a:lvl1pPr>
          </a:lstStyle>
          <a:p>
            <a:r>
              <a:rPr lang="en-US"/>
              <a:t>Titel der Präsentation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936100" y="6524700"/>
            <a:ext cx="937950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65612E96-A133-4402-AE1A-771A66978883}" type="datetime1">
              <a:rPr lang="de-DE" smtClean="0"/>
              <a:t>31.08.2023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16175" y="750888"/>
            <a:ext cx="3668713" cy="229235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lIns="91432" tIns="45716" rIns="91432" bIns="45716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7864" y="3271382"/>
            <a:ext cx="8545639" cy="2676585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677410" y="6524700"/>
            <a:ext cx="6513542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9077273" y="6524700"/>
            <a:ext cx="521083" cy="10705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05DD1DF0-DD4E-4B0C-B0FD-D16D9D2A975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857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defTabSz="713232" rtl="0" eaLnBrk="1" latinLnBrk="0" hangingPunct="1">
      <a:lnSpc>
        <a:spcPct val="120000"/>
      </a:lnSpc>
      <a:buClr>
        <a:schemeClr val="accent1"/>
      </a:buClr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58775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38163" indent="-179388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19138" indent="-180975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896938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4C728706-2736-4FD7-8E58-504AF853878B}" type="slidenum">
              <a:rPr lang="de-DE" altLang="de-DE" smtClean="0"/>
              <a:pPr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740507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10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563391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11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7941538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12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7658900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13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3452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14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7316933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15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2216300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16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675333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17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4894621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18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066067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19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276841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31.08.2023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3125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612E96-A133-4402-AE1A-771A66978883}" type="datetime1">
              <a:rPr lang="de-DE" smtClean="0"/>
              <a:t>31.08.2023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560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22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9091514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23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0960" indent="-180960" defTabSz="713174">
              <a:defRPr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7913467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26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180960" indent="-180960" defTabSz="713174">
              <a:defRPr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5647654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27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3152021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9C9D1195-EC2F-4D13-92F0-D98613F79BF9}" type="slidenum">
              <a:rPr lang="de-DE" altLang="de-DE" smtClean="0"/>
              <a:pPr>
                <a:spcBef>
                  <a:spcPct val="0"/>
                </a:spcBef>
              </a:pPr>
              <a:t>28</a:t>
            </a:fld>
            <a:endParaRPr lang="de-DE" alt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535029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3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375755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4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514885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5</a:t>
            </a:fld>
            <a:endParaRPr lang="de-DE" altLang="de-DE" dirty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03104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6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537862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7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242983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8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389384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1pPr>
            <a:lvl2pPr marL="742889" indent="-28572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2pPr>
            <a:lvl3pPr marL="1142907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3pPr>
            <a:lvl4pPr marL="1600070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4pPr>
            <a:lvl5pPr marL="2057232" indent="-22858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5pPr>
            <a:lvl6pPr marL="251439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6pPr>
            <a:lvl7pPr marL="2971559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7pPr>
            <a:lvl8pPr marL="3428722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8pPr>
            <a:lvl9pPr marL="388588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>
              <a:spcBef>
                <a:spcPct val="0"/>
              </a:spcBef>
            </a:pPr>
            <a:fld id="{B6A578B4-29D7-46A9-BAD2-DF610C1509C3}" type="slidenum">
              <a:rPr lang="de-DE" altLang="de-DE" smtClean="0"/>
              <a:pPr>
                <a:spcBef>
                  <a:spcPct val="0"/>
                </a:spcBef>
              </a:pPr>
              <a:t>9</a:t>
            </a:fld>
            <a:endParaRPr lang="de-DE" alt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8275" y="554038"/>
            <a:ext cx="4425950" cy="2767012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287537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0" y="1407600"/>
            <a:ext cx="9144000" cy="4309200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Title 1"/>
          <p:cNvSpPr>
            <a:spLocks noGrp="1" noChangeAspect="1"/>
          </p:cNvSpPr>
          <p:nvPr>
            <p:ph type="ctrTitle" hasCustomPrompt="1"/>
          </p:nvPr>
        </p:nvSpPr>
        <p:spPr>
          <a:xfrm>
            <a:off x="4578969" y="1004400"/>
            <a:ext cx="4320000" cy="4320000"/>
          </a:xfrm>
          <a:prstGeom prst="ellipse">
            <a:avLst/>
          </a:prstGeom>
          <a:solidFill>
            <a:schemeClr val="accent3"/>
          </a:solidFill>
        </p:spPr>
        <p:txBody>
          <a:bodyPr wrap="square" lIns="0" tIns="0" rIns="0" bIns="1260000" anchor="b" anchorCtr="0">
            <a:noAutofit/>
          </a:bodyPr>
          <a:lstStyle>
            <a:lvl1pPr marL="0" indent="0" algn="l">
              <a:lnSpc>
                <a:spcPct val="90000"/>
              </a:lnSpc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durch Klicken </a:t>
            </a:r>
            <a:br>
              <a:rPr lang="de-DE" dirty="0"/>
            </a:br>
            <a:r>
              <a:rPr lang="de-DE" dirty="0"/>
              <a:t>hinzufügen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10138" y="3621600"/>
            <a:ext cx="3240688" cy="4284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7396488" y="4075200"/>
            <a:ext cx="1274400" cy="1274400"/>
          </a:xfrm>
          <a:prstGeom prst="ellipse">
            <a:avLst/>
          </a:prstGeom>
          <a:solidFill>
            <a:schemeClr val="bg1"/>
          </a:solidFill>
        </p:spPr>
        <p:txBody>
          <a:bodyPr wrap="none" lIns="0" tIns="0" rIns="0" bIns="0" anchor="ctr"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Vorname </a:t>
            </a:r>
            <a:br>
              <a:rPr lang="de-DE" dirty="0"/>
            </a:br>
            <a:r>
              <a:rPr lang="de-DE" dirty="0"/>
              <a:t>Name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" y="344528"/>
            <a:ext cx="2056867" cy="43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32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k object 16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8" name="bk object 17"/>
          <p:cNvSpPr/>
          <p:nvPr userDrawn="1"/>
        </p:nvSpPr>
        <p:spPr>
          <a:xfrm>
            <a:off x="1279949" y="0"/>
            <a:ext cx="6544309" cy="3926204"/>
          </a:xfrm>
          <a:custGeom>
            <a:avLst/>
            <a:gdLst/>
            <a:ahLst/>
            <a:cxnLst/>
            <a:rect l="l" t="t" r="r" b="b"/>
            <a:pathLst>
              <a:path w="6544309" h="3926204">
                <a:moveTo>
                  <a:pt x="68016" y="0"/>
                </a:moveTo>
                <a:lnTo>
                  <a:pt x="42823" y="123182"/>
                </a:lnTo>
                <a:lnTo>
                  <a:pt x="10846" y="385553"/>
                </a:lnTo>
                <a:lnTo>
                  <a:pt x="0" y="653897"/>
                </a:lnTo>
                <a:lnTo>
                  <a:pt x="10846" y="922242"/>
                </a:lnTo>
                <a:lnTo>
                  <a:pt x="42823" y="1184612"/>
                </a:lnTo>
                <a:lnTo>
                  <a:pt x="95089" y="1440166"/>
                </a:lnTo>
                <a:lnTo>
                  <a:pt x="166802" y="1688062"/>
                </a:lnTo>
                <a:lnTo>
                  <a:pt x="257120" y="1927457"/>
                </a:lnTo>
                <a:lnTo>
                  <a:pt x="365200" y="2157510"/>
                </a:lnTo>
                <a:lnTo>
                  <a:pt x="490201" y="2377378"/>
                </a:lnTo>
                <a:lnTo>
                  <a:pt x="631281" y="2586220"/>
                </a:lnTo>
                <a:lnTo>
                  <a:pt x="787597" y="2783193"/>
                </a:lnTo>
                <a:lnTo>
                  <a:pt x="958308" y="2967456"/>
                </a:lnTo>
                <a:lnTo>
                  <a:pt x="1142571" y="3138167"/>
                </a:lnTo>
                <a:lnTo>
                  <a:pt x="1339545" y="3294482"/>
                </a:lnTo>
                <a:lnTo>
                  <a:pt x="1548387" y="3435561"/>
                </a:lnTo>
                <a:lnTo>
                  <a:pt x="1768256" y="3560562"/>
                </a:lnTo>
                <a:lnTo>
                  <a:pt x="1998308" y="3668642"/>
                </a:lnTo>
                <a:lnTo>
                  <a:pt x="2237703" y="3758959"/>
                </a:lnTo>
                <a:lnTo>
                  <a:pt x="2485598" y="3830671"/>
                </a:lnTo>
                <a:lnTo>
                  <a:pt x="2741151" y="3882937"/>
                </a:lnTo>
                <a:lnTo>
                  <a:pt x="3003520" y="3914914"/>
                </a:lnTo>
                <a:lnTo>
                  <a:pt x="3271862" y="3925760"/>
                </a:lnTo>
                <a:lnTo>
                  <a:pt x="3540207" y="3914914"/>
                </a:lnTo>
                <a:lnTo>
                  <a:pt x="3802577" y="3882937"/>
                </a:lnTo>
                <a:lnTo>
                  <a:pt x="4058131" y="3830671"/>
                </a:lnTo>
                <a:lnTo>
                  <a:pt x="4306027" y="3758959"/>
                </a:lnTo>
                <a:lnTo>
                  <a:pt x="4545422" y="3668642"/>
                </a:lnTo>
                <a:lnTo>
                  <a:pt x="4775475" y="3560562"/>
                </a:lnTo>
                <a:lnTo>
                  <a:pt x="4995343" y="3435561"/>
                </a:lnTo>
                <a:lnTo>
                  <a:pt x="5204185" y="3294482"/>
                </a:lnTo>
                <a:lnTo>
                  <a:pt x="5401159" y="3138167"/>
                </a:lnTo>
                <a:lnTo>
                  <a:pt x="5585421" y="2967456"/>
                </a:lnTo>
                <a:lnTo>
                  <a:pt x="5756132" y="2783193"/>
                </a:lnTo>
                <a:lnTo>
                  <a:pt x="5912448" y="2586220"/>
                </a:lnTo>
                <a:lnTo>
                  <a:pt x="6053527" y="2377378"/>
                </a:lnTo>
                <a:lnTo>
                  <a:pt x="6178527" y="2157510"/>
                </a:lnTo>
                <a:lnTo>
                  <a:pt x="6286607" y="1927457"/>
                </a:lnTo>
                <a:lnTo>
                  <a:pt x="6376924" y="1688062"/>
                </a:lnTo>
                <a:lnTo>
                  <a:pt x="6448637" y="1440166"/>
                </a:lnTo>
                <a:lnTo>
                  <a:pt x="6500902" y="1184612"/>
                </a:lnTo>
                <a:lnTo>
                  <a:pt x="6532879" y="922242"/>
                </a:lnTo>
                <a:lnTo>
                  <a:pt x="6543725" y="653897"/>
                </a:lnTo>
                <a:lnTo>
                  <a:pt x="6532879" y="385553"/>
                </a:lnTo>
                <a:lnTo>
                  <a:pt x="6500902" y="123182"/>
                </a:lnTo>
                <a:lnTo>
                  <a:pt x="6475709" y="0"/>
                </a:lnTo>
                <a:lnTo>
                  <a:pt x="68016" y="0"/>
                </a:lnTo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2800" y="900000"/>
            <a:ext cx="4118110" cy="13608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422800" y="629826"/>
            <a:ext cx="4118110" cy="221599"/>
          </a:xfrm>
        </p:spPr>
        <p:txBody>
          <a:bodyPr>
            <a:noAutofit/>
          </a:bodyPr>
          <a:lstStyle>
            <a:lvl1pPr marL="0" indent="0">
              <a:buNone/>
              <a:defRPr sz="1200" baseline="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</a:t>
            </a:r>
          </a:p>
        </p:txBody>
      </p:sp>
    </p:spTree>
    <p:extLst>
      <p:ext uri="{BB962C8B-B14F-4D97-AF65-F5344CB8AC3E}">
        <p14:creationId xmlns:p14="http://schemas.microsoft.com/office/powerpoint/2010/main" val="2710761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716400"/>
            <a:ext cx="8208000" cy="276225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Universität Stuttgart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20.01.2016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51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mit 6 runden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000" y="396000"/>
            <a:ext cx="8193462" cy="27829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7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716400"/>
            <a:ext cx="8208000" cy="276225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/>
          </p:nvPr>
        </p:nvSpPr>
        <p:spPr>
          <a:xfrm>
            <a:off x="1731740" y="1431831"/>
            <a:ext cx="2700000" cy="822570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19" name="Bildplatzhalter 7"/>
          <p:cNvSpPr>
            <a:spLocks noGrp="1" noChangeAspect="1"/>
          </p:cNvSpPr>
          <p:nvPr>
            <p:ph type="pic" sz="quarter" idx="14"/>
          </p:nvPr>
        </p:nvSpPr>
        <p:spPr>
          <a:xfrm>
            <a:off x="482226" y="1305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22" name="Textplatzhalter 10"/>
          <p:cNvSpPr>
            <a:spLocks noGrp="1"/>
          </p:cNvSpPr>
          <p:nvPr>
            <p:ph type="body" sz="quarter" idx="18"/>
          </p:nvPr>
        </p:nvSpPr>
        <p:spPr>
          <a:xfrm>
            <a:off x="1731740" y="27810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20" name="Bildplatzhalter 7"/>
          <p:cNvSpPr>
            <a:spLocks noGrp="1" noChangeAspect="1"/>
          </p:cNvSpPr>
          <p:nvPr>
            <p:ph type="pic" sz="quarter" idx="27"/>
          </p:nvPr>
        </p:nvSpPr>
        <p:spPr>
          <a:xfrm>
            <a:off x="482400" y="26505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24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1731740" y="41265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21" name="Bildplatzhalter 7"/>
          <p:cNvSpPr>
            <a:spLocks noGrp="1" noChangeAspect="1"/>
          </p:cNvSpPr>
          <p:nvPr>
            <p:ph type="pic" sz="quarter" idx="28"/>
          </p:nvPr>
        </p:nvSpPr>
        <p:spPr>
          <a:xfrm>
            <a:off x="482400" y="3996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16" name="Textplatzhalter 10"/>
          <p:cNvSpPr>
            <a:spLocks noGrp="1"/>
          </p:cNvSpPr>
          <p:nvPr>
            <p:ph type="body" sz="quarter" idx="24"/>
          </p:nvPr>
        </p:nvSpPr>
        <p:spPr>
          <a:xfrm>
            <a:off x="5965340" y="14355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26" name="Bildplatzhalter 7"/>
          <p:cNvSpPr>
            <a:spLocks noGrp="1" noChangeAspect="1"/>
          </p:cNvSpPr>
          <p:nvPr>
            <p:ph type="pic" sz="quarter" idx="29"/>
          </p:nvPr>
        </p:nvSpPr>
        <p:spPr>
          <a:xfrm>
            <a:off x="4716000" y="1305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17" name="Textplatzhalter 10"/>
          <p:cNvSpPr>
            <a:spLocks noGrp="1"/>
          </p:cNvSpPr>
          <p:nvPr>
            <p:ph type="body" sz="quarter" idx="25"/>
          </p:nvPr>
        </p:nvSpPr>
        <p:spPr>
          <a:xfrm>
            <a:off x="5965340" y="2781099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29" name="Bildplatzhalter 7"/>
          <p:cNvSpPr>
            <a:spLocks noGrp="1" noChangeAspect="1"/>
          </p:cNvSpPr>
          <p:nvPr>
            <p:ph type="pic" sz="quarter" idx="30"/>
          </p:nvPr>
        </p:nvSpPr>
        <p:spPr>
          <a:xfrm>
            <a:off x="4716000" y="26505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18" name="Textplatzhalter 10"/>
          <p:cNvSpPr>
            <a:spLocks noGrp="1"/>
          </p:cNvSpPr>
          <p:nvPr>
            <p:ph type="body" sz="quarter" idx="26"/>
          </p:nvPr>
        </p:nvSpPr>
        <p:spPr>
          <a:xfrm>
            <a:off x="5965340" y="4125600"/>
            <a:ext cx="2700000" cy="818802"/>
          </a:xfrm>
        </p:spPr>
        <p:txBody>
          <a:bodyPr anchor="t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de-DE" dirty="0"/>
          </a:p>
        </p:txBody>
      </p:sp>
      <p:sp>
        <p:nvSpPr>
          <p:cNvPr id="33" name="Bildplatzhalter 7"/>
          <p:cNvSpPr>
            <a:spLocks noGrp="1" noChangeAspect="1"/>
          </p:cNvSpPr>
          <p:nvPr>
            <p:ph type="pic" sz="quarter" idx="31"/>
          </p:nvPr>
        </p:nvSpPr>
        <p:spPr>
          <a:xfrm>
            <a:off x="4716000" y="3996000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  <p:sp>
        <p:nvSpPr>
          <p:cNvPr id="25" name="Foliennummernplatzhalter 4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4ADA4-BE45-4415-935F-30B9C9E81AC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3" name="Fußzeilenplatzhalter 3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Universität Stuttgart</a:t>
            </a:r>
            <a:endParaRPr lang="de-DE" dirty="0"/>
          </a:p>
        </p:txBody>
      </p:sp>
      <p:sp>
        <p:nvSpPr>
          <p:cNvPr id="15" name="Datumsplatzhalter 2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81056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k object 16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00" y="344528"/>
            <a:ext cx="2056867" cy="431998"/>
          </a:xfrm>
          <a:prstGeom prst="rect">
            <a:avLst/>
          </a:prstGeom>
        </p:spPr>
      </p:pic>
      <p:sp>
        <p:nvSpPr>
          <p:cNvPr id="16" name="Textfeld 15"/>
          <p:cNvSpPr txBox="1"/>
          <p:nvPr userDrawn="1"/>
        </p:nvSpPr>
        <p:spPr>
          <a:xfrm>
            <a:off x="396000" y="1512000"/>
            <a:ext cx="2160000" cy="3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2000" b="1" dirty="0">
                <a:solidFill>
                  <a:schemeClr val="bg1"/>
                </a:solidFill>
              </a:rPr>
              <a:t>Vielen Dank!</a:t>
            </a:r>
          </a:p>
        </p:txBody>
      </p:sp>
      <p:sp>
        <p:nvSpPr>
          <p:cNvPr id="6" name="Bildplatzhalter 7"/>
          <p:cNvSpPr>
            <a:spLocks noGrp="1" noChangeAspect="1"/>
          </p:cNvSpPr>
          <p:nvPr>
            <p:ph type="pic" sz="quarter" idx="14"/>
          </p:nvPr>
        </p:nvSpPr>
        <p:spPr>
          <a:xfrm>
            <a:off x="410400" y="2124000"/>
            <a:ext cx="1440000" cy="1440000"/>
          </a:xfrm>
          <a:prstGeom prst="ellipse">
            <a:avLst/>
          </a:prstGeom>
          <a:solidFill>
            <a:schemeClr val="bg1"/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174400" y="2325600"/>
            <a:ext cx="3290054" cy="216000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5" name="Textplatzhalt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2717045" y="2757117"/>
            <a:ext cx="2747409" cy="2160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 eingeben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2174400" y="2757600"/>
            <a:ext cx="2211862" cy="8089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dirty="0">
                <a:solidFill>
                  <a:schemeClr val="bg1"/>
                </a:solidFill>
              </a:rPr>
              <a:t>E-Mail	</a:t>
            </a:r>
          </a:p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dirty="0">
                <a:solidFill>
                  <a:schemeClr val="bg1"/>
                </a:solidFill>
              </a:rPr>
              <a:t>Telefon 	+49 (0) 711 685-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>
                <a:tab pos="541338" algn="l"/>
              </a:tabLst>
              <a:defRPr/>
            </a:pPr>
            <a:r>
              <a:rPr lang="de-DE" dirty="0">
                <a:solidFill>
                  <a:schemeClr val="bg1"/>
                </a:solidFill>
              </a:rPr>
              <a:t>Fax 	+49 (0) 711 685-</a:t>
            </a:r>
          </a:p>
        </p:txBody>
      </p:sp>
      <p:sp>
        <p:nvSpPr>
          <p:cNvPr id="8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832914" y="3001893"/>
            <a:ext cx="649267" cy="23833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###-##</a:t>
            </a:r>
          </a:p>
        </p:txBody>
      </p:sp>
      <p:sp>
        <p:nvSpPr>
          <p:cNvPr id="10" name="Textplatzhalt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832914" y="3249157"/>
            <a:ext cx="649267" cy="23833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###-##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2174400" y="3693600"/>
            <a:ext cx="2500012" cy="2186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>
                <a:solidFill>
                  <a:schemeClr val="bg1"/>
                </a:solidFill>
              </a:rPr>
              <a:t>Universität Stuttgart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2174400" y="3912292"/>
            <a:ext cx="3290054" cy="2160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Abteilung oder Institutsname</a:t>
            </a:r>
            <a:endParaRPr lang="de-DE" dirty="0"/>
          </a:p>
        </p:txBody>
      </p:sp>
      <p:sp>
        <p:nvSpPr>
          <p:cNvPr id="19" name="Textplatzhalt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2174400" y="4168014"/>
            <a:ext cx="3290054" cy="2160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Adresse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6120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6" name="Ellipse 5"/>
          <p:cNvSpPr/>
          <p:nvPr userDrawn="1"/>
        </p:nvSpPr>
        <p:spPr>
          <a:xfrm>
            <a:off x="1305232" y="1452716"/>
            <a:ext cx="3600000" cy="360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7" name="Rechteck 6"/>
          <p:cNvSpPr/>
          <p:nvPr userDrawn="1"/>
        </p:nvSpPr>
        <p:spPr>
          <a:xfrm>
            <a:off x="1895168" y="1260987"/>
            <a:ext cx="4225413" cy="238923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20.01.2016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36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8313" y="396000"/>
            <a:ext cx="8207375" cy="27829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1598400"/>
            <a:ext cx="8207375" cy="3492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54400" y="5418000"/>
            <a:ext cx="532800" cy="12600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lang="en-US" sz="800" smtClean="0"/>
            </a:lvl1pPr>
          </a:lstStyle>
          <a:p>
            <a:r>
              <a:rPr lang="de-DE"/>
              <a:t>20.01.2016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725" y="5418000"/>
            <a:ext cx="6063501" cy="12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err="1"/>
              <a:t>Universität</a:t>
            </a:r>
            <a:r>
              <a:rPr lang="en-US" dirty="0"/>
              <a:t> Stuttgart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9200" y="5418000"/>
            <a:ext cx="223200" cy="12600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9E82CC3C-1DC0-4FDA-9590-6CC506AB67F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63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96" r:id="rId4"/>
    <p:sldLayoutId id="2147483687" r:id="rId5"/>
    <p:sldLayoutId id="2147483697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41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176213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725" indent="-1841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38" indent="-176213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06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orient="horz" pos="3206" userDrawn="1">
          <p15:clr>
            <a:srgbClr val="F26B43"/>
          </p15:clr>
        </p15:guide>
        <p15:guide id="4" pos="54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5" descr="Ein Gebäude auf unserem Campus in Vaihingen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61" b="14661"/>
          <a:stretch>
            <a:fillRect/>
          </a:stretch>
        </p:blipFill>
        <p:spPr/>
      </p:pic>
      <p:sp>
        <p:nvSpPr>
          <p:cNvPr id="2" name="Titel 1" descr="Blauer Kreis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de-DE" dirty="0"/>
              <a:t>Rankings, Preise,</a:t>
            </a:r>
            <a:br>
              <a:rPr lang="de-DE" dirty="0"/>
            </a:br>
            <a:r>
              <a:rPr lang="de-DE" dirty="0"/>
              <a:t>Auszeichnungen</a:t>
            </a:r>
          </a:p>
        </p:txBody>
      </p:sp>
      <p:sp>
        <p:nvSpPr>
          <p:cNvPr id="7" name="Textfeld 4"/>
          <p:cNvSpPr txBox="1">
            <a:spLocks noChangeArrowheads="1"/>
          </p:cNvSpPr>
          <p:nvPr/>
        </p:nvSpPr>
        <p:spPr bwMode="auto">
          <a:xfrm rot="16200000">
            <a:off x="8268020" y="4634654"/>
            <a:ext cx="146764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1pPr>
            <a:lvl2pPr marL="742950" indent="-28575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2pPr>
            <a:lvl3pPr marL="11430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3pPr>
            <a:lvl4pPr marL="16002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4pPr>
            <a:lvl5pPr marL="2057400" indent="-228600" eaLnBrk="0" hangingPunct="0"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1F3A45"/>
                </a:solidFill>
                <a:latin typeface="Arial" charset="0"/>
                <a:ea typeface="ＭＳ Ｐゴシック" pitchFamily="124" charset="-128"/>
              </a:defRPr>
            </a:lvl9pPr>
          </a:lstStyle>
          <a:p>
            <a:pPr eaLnBrk="1" hangingPunct="1">
              <a:defRPr/>
            </a:pPr>
            <a:r>
              <a:rPr lang="de-DE" altLang="de-DE" sz="800" b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Foto: Uli Regenscheit</a:t>
            </a:r>
          </a:p>
        </p:txBody>
      </p:sp>
      <p:sp>
        <p:nvSpPr>
          <p:cNvPr id="4" name="Foliennummernplatzhalter 6"/>
          <p:cNvSpPr txBox="1">
            <a:spLocks/>
          </p:cNvSpPr>
          <p:nvPr/>
        </p:nvSpPr>
        <p:spPr bwMode="auto">
          <a:xfrm>
            <a:off x="8314266" y="5416550"/>
            <a:ext cx="77099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12788" eaLnBrk="0" hangingPunct="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1pPr>
            <a:lvl2pPr marL="355600" indent="-184150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2pPr>
            <a:lvl3pPr marL="712788" indent="-176213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068388" indent="-184150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4pPr>
            <a:lvl5pPr marL="1425575" indent="-176213" defTabSz="712788" eaLnBrk="0" hangingPunct="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18827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3399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27971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254375" indent="-176213" defTabSz="712788" eaLnBrk="0" fontAlgn="base" hangingPunct="0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de-DE" sz="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07</a:t>
            </a:r>
            <a:r>
              <a:rPr lang="en-US" altLang="de-DE" sz="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/2023</a:t>
            </a:r>
            <a:endParaRPr lang="en-US" altLang="de-DE" sz="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4509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2400"/>
            <a:ext cx="8207375" cy="27829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Shanghai Ranking 2022</a:t>
            </a:r>
            <a:endParaRPr lang="de-D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r>
              <a:rPr lang="en-US" dirty="0"/>
              <a:t>Global Ranking of Academic Subjects (GRAS</a:t>
            </a:r>
            <a:r>
              <a:rPr lang="en-US" dirty="0" smtClean="0"/>
              <a:t>)</a:t>
            </a:r>
            <a:endParaRPr lang="de-DE" dirty="0"/>
          </a:p>
        </p:txBody>
      </p:sp>
      <p:sp>
        <p:nvSpPr>
          <p:cNvPr id="25" name="Textplatzhalter 25"/>
          <p:cNvSpPr txBox="1">
            <a:spLocks/>
          </p:cNvSpPr>
          <p:nvPr/>
        </p:nvSpPr>
        <p:spPr>
          <a:xfrm>
            <a:off x="466725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Einzelindikatoren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4" name="Textplatzhalter 26"/>
          <p:cNvSpPr txBox="1">
            <a:spLocks/>
          </p:cNvSpPr>
          <p:nvPr/>
        </p:nvSpPr>
        <p:spPr>
          <a:xfrm>
            <a:off x="466725" y="1969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/>
              <a:t>Bauingenieurwesen</a:t>
            </a:r>
          </a:p>
        </p:txBody>
      </p:sp>
      <p:sp>
        <p:nvSpPr>
          <p:cNvPr id="23" name="Abgerundetes Rechteck 22"/>
          <p:cNvSpPr/>
          <p:nvPr/>
        </p:nvSpPr>
        <p:spPr>
          <a:xfrm>
            <a:off x="466725" y="2278800"/>
            <a:ext cx="3960000" cy="93393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 smtClean="0">
                <a:solidFill>
                  <a:schemeClr val="bg1"/>
                </a:solidFill>
              </a:rPr>
              <a:t>Anzahl Personen mit bedeutenden akademischen Auszeichnungen: </a:t>
            </a:r>
            <a:endParaRPr lang="de-DE" altLang="de-DE" sz="1600" dirty="0">
              <a:solidFill>
                <a:schemeClr val="bg1"/>
              </a:solidFill>
            </a:endParaRPr>
          </a:p>
          <a:p>
            <a:r>
              <a:rPr lang="de-DE" altLang="de-DE" sz="1600" b="1" dirty="0">
                <a:solidFill>
                  <a:schemeClr val="bg1"/>
                </a:solidFill>
              </a:rPr>
              <a:t>Platz 9 weltweit </a:t>
            </a:r>
          </a:p>
        </p:txBody>
      </p:sp>
      <p:sp>
        <p:nvSpPr>
          <p:cNvPr id="19" name="Textplatzhalter 26"/>
          <p:cNvSpPr txBox="1">
            <a:spLocks/>
          </p:cNvSpPr>
          <p:nvPr/>
        </p:nvSpPr>
        <p:spPr>
          <a:xfrm>
            <a:off x="466725" y="3391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 smtClean="0"/>
              <a:t>Maschinenbau</a:t>
            </a:r>
            <a:endParaRPr lang="de-DE" altLang="de-DE" dirty="0"/>
          </a:p>
        </p:txBody>
      </p:sp>
      <p:sp>
        <p:nvSpPr>
          <p:cNvPr id="21" name="Abgerundetes Rechteck 20"/>
          <p:cNvSpPr/>
          <p:nvPr/>
        </p:nvSpPr>
        <p:spPr>
          <a:xfrm>
            <a:off x="466725" y="3700800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Anzahl Personen mit bedeutenden akademischen </a:t>
            </a:r>
            <a:r>
              <a:rPr lang="de-DE" altLang="de-DE" sz="1600" dirty="0" smtClean="0">
                <a:solidFill>
                  <a:schemeClr val="bg1"/>
                </a:solidFill>
              </a:rPr>
              <a:t>Auszeichnungen:</a:t>
            </a:r>
            <a:endParaRPr lang="de-DE" altLang="de-DE" sz="1600" dirty="0">
              <a:solidFill>
                <a:schemeClr val="bg1"/>
              </a:solidFill>
            </a:endParaRPr>
          </a:p>
          <a:p>
            <a:r>
              <a:rPr lang="de-DE" altLang="de-DE" sz="1600" b="1" dirty="0">
                <a:solidFill>
                  <a:schemeClr val="bg1"/>
                </a:solidFill>
              </a:rPr>
              <a:t>Platz 24 weltweit</a:t>
            </a:r>
            <a:endParaRPr lang="de-DE" altLang="de-DE" sz="16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platzhalter 26"/>
          <p:cNvSpPr txBox="1">
            <a:spLocks/>
          </p:cNvSpPr>
          <p:nvPr/>
        </p:nvSpPr>
        <p:spPr>
          <a:xfrm>
            <a:off x="4715688" y="1969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dirty="0" smtClean="0"/>
              <a:t>Water Resources</a:t>
            </a:r>
            <a:endParaRPr lang="en-US" altLang="de-DE" dirty="0"/>
          </a:p>
        </p:txBody>
      </p:sp>
      <p:sp>
        <p:nvSpPr>
          <p:cNvPr id="11" name="Abgerundetes Rechteck 10"/>
          <p:cNvSpPr/>
          <p:nvPr/>
        </p:nvSpPr>
        <p:spPr>
          <a:xfrm>
            <a:off x="4715688" y="2278800"/>
            <a:ext cx="3960000" cy="93393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Anzahl Veröffentlichungen in Top-Fachzeitschriften: </a:t>
            </a:r>
          </a:p>
          <a:p>
            <a:r>
              <a:rPr lang="de-DE" altLang="de-DE" sz="1600" b="1" dirty="0">
                <a:solidFill>
                  <a:schemeClr val="bg1"/>
                </a:solidFill>
              </a:rPr>
              <a:t>Platz 1 in Deutschland</a:t>
            </a:r>
            <a:endParaRPr lang="de-DE" altLang="de-DE" sz="1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platzhalter 26"/>
          <p:cNvSpPr txBox="1">
            <a:spLocks/>
          </p:cNvSpPr>
          <p:nvPr/>
        </p:nvSpPr>
        <p:spPr>
          <a:xfrm>
            <a:off x="4715688" y="3391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/>
              <a:t>Bauingenieurwesen</a:t>
            </a:r>
          </a:p>
          <a:p>
            <a:pPr marL="0" indent="0">
              <a:buNone/>
            </a:pPr>
            <a:endParaRPr lang="de-DE" altLang="de-DE" dirty="0"/>
          </a:p>
        </p:txBody>
      </p:sp>
      <p:sp>
        <p:nvSpPr>
          <p:cNvPr id="15" name="Abgerundetes Rechteck 14"/>
          <p:cNvSpPr/>
          <p:nvPr/>
        </p:nvSpPr>
        <p:spPr>
          <a:xfrm>
            <a:off x="4715688" y="3700800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Internationale fachliche Zusammenarbeit:</a:t>
            </a:r>
          </a:p>
          <a:p>
            <a:r>
              <a:rPr lang="de-DE" altLang="de-DE" sz="1600" b="1" dirty="0">
                <a:solidFill>
                  <a:schemeClr val="bg1"/>
                </a:solidFill>
              </a:rPr>
              <a:t>Platz 2 in Deutschland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4" y="5418000"/>
            <a:ext cx="6063501" cy="126000"/>
          </a:xfrm>
        </p:spPr>
        <p:txBody>
          <a:bodyPr/>
          <a:lstStyle/>
          <a:p>
            <a:r>
              <a:rPr lang="de-DE" dirty="0" smtClean="0"/>
              <a:t>Universität</a:t>
            </a:r>
            <a:r>
              <a:rPr lang="en-US" dirty="0" smtClean="0"/>
              <a:t> </a:t>
            </a:r>
            <a:r>
              <a:rPr lang="en-US" dirty="0"/>
              <a:t>Stuttgart</a:t>
            </a:r>
          </a:p>
        </p:txBody>
      </p:sp>
    </p:spTree>
    <p:extLst>
      <p:ext uri="{BB962C8B-B14F-4D97-AF65-F5344CB8AC3E}">
        <p14:creationId xmlns:p14="http://schemas.microsoft.com/office/powerpoint/2010/main" val="17962660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/>
              <a:t>THE World Impact Ranking 2023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de-DE" dirty="0" smtClean="0"/>
              <a:t>Erzielter Rang</a:t>
            </a:r>
            <a:endParaRPr lang="de-DE" dirty="0"/>
          </a:p>
        </p:txBody>
      </p:sp>
      <p:sp>
        <p:nvSpPr>
          <p:cNvPr id="12" name="Textplatzhalter 25"/>
          <p:cNvSpPr txBox="1">
            <a:spLocks/>
          </p:cNvSpPr>
          <p:nvPr/>
        </p:nvSpPr>
        <p:spPr>
          <a:xfrm>
            <a:off x="466725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… Weltweit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466725" y="1969876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endParaRPr lang="en-US" altLang="de-DE" sz="1600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466725" y="1969876"/>
            <a:ext cx="3960000" cy="118963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 smtClean="0"/>
              <a:t>Höchstmögliche Punktzahl in </a:t>
            </a:r>
            <a:r>
              <a:rPr lang="de-DE" altLang="de-DE" sz="1600" dirty="0"/>
              <a:t>der Kategorie </a:t>
            </a:r>
            <a:r>
              <a:rPr lang="de-DE" sz="1600" dirty="0"/>
              <a:t>„Industrie, Innovation und Infrastruktur</a:t>
            </a:r>
            <a:r>
              <a:rPr lang="de-DE" sz="1600" dirty="0" smtClean="0"/>
              <a:t>“.</a:t>
            </a:r>
            <a:endParaRPr lang="de-DE" altLang="de-DE" sz="1600" dirty="0"/>
          </a:p>
          <a:p>
            <a:pPr>
              <a:tabLst>
                <a:tab pos="2955925" algn="l"/>
              </a:tabLst>
            </a:pPr>
            <a:r>
              <a:rPr lang="en-US" altLang="de-DE" sz="1600" b="1" dirty="0"/>
              <a:t>Rang 1</a:t>
            </a:r>
          </a:p>
        </p:txBody>
      </p:sp>
    </p:spTree>
    <p:extLst>
      <p:ext uri="{BB962C8B-B14F-4D97-AF65-F5344CB8AC3E}">
        <p14:creationId xmlns:p14="http://schemas.microsoft.com/office/powerpoint/2010/main" val="32082645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6724" y="377904"/>
            <a:ext cx="8207375" cy="278290"/>
          </a:xfrm>
        </p:spPr>
        <p:txBody>
          <a:bodyPr/>
          <a:lstStyle/>
          <a:p>
            <a:r>
              <a:rPr lang="de-DE" dirty="0" smtClean="0">
                <a:latin typeface="+mn-lt"/>
              </a:rPr>
              <a:t>EU-</a:t>
            </a:r>
            <a:r>
              <a:rPr lang="de-DE" dirty="0" err="1" smtClean="0">
                <a:latin typeface="+mn-lt"/>
              </a:rPr>
              <a:t>Forschungprojekte</a:t>
            </a:r>
            <a:r>
              <a:rPr lang="de-DE" dirty="0" smtClean="0">
                <a:solidFill>
                  <a:srgbClr val="00B050"/>
                </a:solidFill>
                <a:latin typeface="+mn-lt"/>
              </a:rPr>
              <a:t> </a:t>
            </a:r>
            <a:endParaRPr lang="de-D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3" name="Textplatzhalter 26"/>
          <p:cNvSpPr txBox="1">
            <a:spLocks/>
          </p:cNvSpPr>
          <p:nvPr/>
        </p:nvSpPr>
        <p:spPr>
          <a:xfrm>
            <a:off x="466724" y="1584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713232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de-DE" altLang="de-DE" dirty="0" smtClean="0">
                <a:solidFill>
                  <a:schemeClr val="accent2"/>
                </a:solidFill>
              </a:rPr>
              <a:t>Horizon 2020 (2014-2020)</a:t>
            </a:r>
            <a:endParaRPr lang="de-DE" altLang="de-DE" dirty="0">
              <a:solidFill>
                <a:schemeClr val="accent2"/>
              </a:solidFill>
            </a:endParaRPr>
          </a:p>
        </p:txBody>
      </p:sp>
      <p:sp>
        <p:nvSpPr>
          <p:cNvPr id="22" name="Textplatzhalter 26"/>
          <p:cNvSpPr txBox="1">
            <a:spLocks/>
          </p:cNvSpPr>
          <p:nvPr/>
        </p:nvSpPr>
        <p:spPr>
          <a:xfrm>
            <a:off x="466724" y="1965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/>
              <a:t>Beteiligung an EU-Projekten: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342680" y="2347200"/>
            <a:ext cx="3960000" cy="1274400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de-DE" altLang="de-DE" sz="1600" b="1" dirty="0" smtClean="0">
                <a:solidFill>
                  <a:prstClr val="white"/>
                </a:solidFill>
              </a:rPr>
              <a:t>insg. 179 Projekte</a:t>
            </a:r>
          </a:p>
          <a:p>
            <a:pPr lvl="0"/>
            <a:endParaRPr lang="de-DE" altLang="de-DE" sz="1400" dirty="0" smtClean="0"/>
          </a:p>
          <a:p>
            <a:r>
              <a:rPr lang="de-DE" altLang="de-DE" sz="1600" dirty="0" smtClean="0"/>
              <a:t>Dies </a:t>
            </a:r>
            <a:r>
              <a:rPr lang="de-DE" altLang="de-DE" sz="1600" dirty="0">
                <a:solidFill>
                  <a:schemeClr val="bg1"/>
                </a:solidFill>
              </a:rPr>
              <a:t>entspricht </a:t>
            </a:r>
            <a:r>
              <a:rPr lang="de-DE" altLang="de-DE" sz="1600" b="1" dirty="0">
                <a:solidFill>
                  <a:schemeClr val="bg1"/>
                </a:solidFill>
              </a:rPr>
              <a:t>Platz 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6 </a:t>
            </a:r>
            <a:r>
              <a:rPr lang="de-DE" altLang="de-DE" sz="1600" dirty="0" smtClean="0">
                <a:solidFill>
                  <a:schemeClr val="bg1"/>
                </a:solidFill>
              </a:rPr>
              <a:t>unter rund 4000 deutschen Einrichtungen.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9" name="Textplatzhalter 26"/>
          <p:cNvSpPr txBox="1">
            <a:spLocks/>
          </p:cNvSpPr>
          <p:nvPr/>
        </p:nvSpPr>
        <p:spPr>
          <a:xfrm>
            <a:off x="4788000" y="1965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/>
              <a:t>Mitteleinnahmen durch EU-Projekte: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716000" y="2347538"/>
            <a:ext cx="3960000" cy="1274400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 smtClean="0"/>
              <a:t>insg. 98,15 Mio. €</a:t>
            </a:r>
          </a:p>
          <a:p>
            <a:endParaRPr lang="de-DE" altLang="de-DE" sz="1400" dirty="0" smtClean="0"/>
          </a:p>
          <a:p>
            <a:r>
              <a:rPr lang="de-DE" altLang="de-DE" sz="1600" dirty="0" smtClean="0"/>
              <a:t>Dies </a:t>
            </a:r>
            <a:r>
              <a:rPr lang="de-DE" altLang="de-DE" sz="1600" dirty="0"/>
              <a:t>entspricht </a:t>
            </a:r>
            <a:r>
              <a:rPr lang="de-DE" altLang="de-DE" sz="1600" b="1" dirty="0"/>
              <a:t>Platz </a:t>
            </a:r>
            <a:r>
              <a:rPr lang="de-DE" altLang="de-DE" sz="1600" b="1" dirty="0" smtClean="0"/>
              <a:t>6 </a:t>
            </a:r>
            <a:r>
              <a:rPr lang="de-DE" altLang="de-DE" sz="1600" dirty="0" smtClean="0">
                <a:solidFill>
                  <a:schemeClr val="bg1"/>
                </a:solidFill>
              </a:rPr>
              <a:t>unter </a:t>
            </a:r>
            <a:r>
              <a:rPr lang="de-DE" altLang="de-DE" sz="1600" dirty="0">
                <a:solidFill>
                  <a:schemeClr val="bg1"/>
                </a:solidFill>
              </a:rPr>
              <a:t>rund 4000  deutschen Einrichtungen</a:t>
            </a:r>
            <a:r>
              <a:rPr lang="de-DE" altLang="de-DE" sz="1600" dirty="0" smtClean="0">
                <a:solidFill>
                  <a:schemeClr val="bg1"/>
                </a:solidFill>
              </a:rPr>
              <a:t>.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78526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6724" y="377904"/>
            <a:ext cx="8207375" cy="278290"/>
          </a:xfrm>
        </p:spPr>
        <p:txBody>
          <a:bodyPr/>
          <a:lstStyle/>
          <a:p>
            <a:r>
              <a:rPr lang="de-DE" dirty="0" smtClean="0">
                <a:latin typeface="+mn-lt"/>
              </a:rPr>
              <a:t>EU-</a:t>
            </a:r>
            <a:r>
              <a:rPr lang="de-DE" dirty="0" err="1" smtClean="0">
                <a:latin typeface="+mn-lt"/>
              </a:rPr>
              <a:t>Forschungprojekte</a:t>
            </a:r>
            <a:endParaRPr lang="de-D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3" name="Textplatzhalter 26"/>
          <p:cNvSpPr txBox="1">
            <a:spLocks/>
          </p:cNvSpPr>
          <p:nvPr/>
        </p:nvSpPr>
        <p:spPr>
          <a:xfrm>
            <a:off x="466724" y="1584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713232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de-DE" altLang="de-DE" dirty="0" smtClean="0">
                <a:solidFill>
                  <a:schemeClr val="accent2"/>
                </a:solidFill>
              </a:rPr>
              <a:t>Horizon </a:t>
            </a:r>
            <a:r>
              <a:rPr lang="de-DE" altLang="de-DE" dirty="0">
                <a:solidFill>
                  <a:schemeClr val="accent2"/>
                </a:solidFill>
              </a:rPr>
              <a:t>Europe </a:t>
            </a:r>
            <a:r>
              <a:rPr lang="de-DE" altLang="de-DE" dirty="0" smtClean="0">
                <a:solidFill>
                  <a:schemeClr val="accent2"/>
                </a:solidFill>
              </a:rPr>
              <a:t>(2021-2027)</a:t>
            </a:r>
            <a:endParaRPr lang="de-DE" altLang="de-DE" dirty="0">
              <a:solidFill>
                <a:schemeClr val="accent2"/>
              </a:solidFill>
            </a:endParaRPr>
          </a:p>
        </p:txBody>
      </p:sp>
      <p:sp>
        <p:nvSpPr>
          <p:cNvPr id="22" name="Textplatzhalter 26"/>
          <p:cNvSpPr txBox="1">
            <a:spLocks/>
          </p:cNvSpPr>
          <p:nvPr/>
        </p:nvSpPr>
        <p:spPr>
          <a:xfrm>
            <a:off x="466724" y="1965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/>
              <a:t>Beteiligung an EU-Projekten: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342680" y="2347200"/>
            <a:ext cx="3960000" cy="1274400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 smtClean="0">
                <a:solidFill>
                  <a:prstClr val="white"/>
                </a:solidFill>
              </a:rPr>
              <a:t>Stand </a:t>
            </a:r>
            <a:r>
              <a:rPr lang="de-DE" altLang="de-DE" sz="1600" dirty="0">
                <a:solidFill>
                  <a:prstClr val="white"/>
                </a:solidFill>
              </a:rPr>
              <a:t>August </a:t>
            </a:r>
            <a:r>
              <a:rPr lang="de-DE" altLang="de-DE" sz="1600" dirty="0" smtClean="0">
                <a:solidFill>
                  <a:prstClr val="white"/>
                </a:solidFill>
              </a:rPr>
              <a:t>2022:</a:t>
            </a:r>
            <a:r>
              <a:rPr lang="en-GB" altLang="de-DE" sz="1600" dirty="0" smtClean="0">
                <a:solidFill>
                  <a:prstClr val="white"/>
                </a:solidFill>
              </a:rPr>
              <a:t> </a:t>
            </a:r>
            <a:r>
              <a:rPr lang="de-DE" altLang="de-DE" sz="1600" b="1" dirty="0" smtClean="0">
                <a:solidFill>
                  <a:prstClr val="white"/>
                </a:solidFill>
              </a:rPr>
              <a:t>10 Projekte</a:t>
            </a:r>
          </a:p>
          <a:p>
            <a:endParaRPr lang="de-DE" altLang="de-DE" sz="1400" dirty="0" smtClean="0"/>
          </a:p>
          <a:p>
            <a:r>
              <a:rPr lang="de-DE" altLang="de-DE" sz="1600" dirty="0" smtClean="0"/>
              <a:t>Dies </a:t>
            </a:r>
            <a:r>
              <a:rPr lang="de-DE" altLang="de-DE" sz="1600" dirty="0">
                <a:solidFill>
                  <a:schemeClr val="bg1"/>
                </a:solidFill>
              </a:rPr>
              <a:t>entspricht </a:t>
            </a:r>
            <a:r>
              <a:rPr lang="de-DE" altLang="de-DE" sz="1600" b="1" dirty="0">
                <a:solidFill>
                  <a:schemeClr val="bg1"/>
                </a:solidFill>
              </a:rPr>
              <a:t>Platz 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16 </a:t>
            </a:r>
            <a:r>
              <a:rPr lang="de-DE" altLang="de-DE" sz="1600" dirty="0" smtClean="0">
                <a:solidFill>
                  <a:schemeClr val="bg1"/>
                </a:solidFill>
              </a:rPr>
              <a:t>unter rund 4000 deutschen Einrichtungen.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9" name="Textplatzhalter 26"/>
          <p:cNvSpPr txBox="1">
            <a:spLocks/>
          </p:cNvSpPr>
          <p:nvPr/>
        </p:nvSpPr>
        <p:spPr>
          <a:xfrm>
            <a:off x="4788000" y="1965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/>
              <a:t>Mitteleinnahmen durch EU-Projekte: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716000" y="2347538"/>
            <a:ext cx="3960000" cy="1274400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prstClr val="white"/>
                </a:solidFill>
              </a:rPr>
              <a:t>Stand August 2022:</a:t>
            </a:r>
            <a:r>
              <a:rPr lang="en-GB" altLang="de-DE" sz="1600" dirty="0">
                <a:solidFill>
                  <a:prstClr val="white"/>
                </a:solidFill>
              </a:rPr>
              <a:t> </a:t>
            </a:r>
            <a:r>
              <a:rPr lang="de-DE" altLang="de-DE" sz="1600" b="1" dirty="0" smtClean="0"/>
              <a:t>10,74 Mio. €</a:t>
            </a:r>
          </a:p>
          <a:p>
            <a:endParaRPr lang="de-DE" altLang="de-DE" sz="1400" dirty="0" smtClean="0"/>
          </a:p>
          <a:p>
            <a:r>
              <a:rPr lang="de-DE" altLang="de-DE" sz="1600" dirty="0" smtClean="0"/>
              <a:t>Dies </a:t>
            </a:r>
            <a:r>
              <a:rPr lang="de-DE" altLang="de-DE" sz="1600" dirty="0"/>
              <a:t>entspricht </a:t>
            </a:r>
            <a:r>
              <a:rPr lang="de-DE" altLang="de-DE" sz="1600" b="1" dirty="0"/>
              <a:t>Platz </a:t>
            </a:r>
            <a:r>
              <a:rPr lang="de-DE" altLang="de-DE" sz="1600" b="1" dirty="0" smtClean="0"/>
              <a:t>11 </a:t>
            </a:r>
            <a:r>
              <a:rPr lang="de-DE" altLang="de-DE" sz="1600" dirty="0" smtClean="0">
                <a:solidFill>
                  <a:schemeClr val="bg1"/>
                </a:solidFill>
              </a:rPr>
              <a:t>unter </a:t>
            </a:r>
            <a:r>
              <a:rPr lang="de-DE" altLang="de-DE" sz="1600" dirty="0">
                <a:solidFill>
                  <a:schemeClr val="bg1"/>
                </a:solidFill>
              </a:rPr>
              <a:t>rund 4000  deutschen Einrichtungen</a:t>
            </a:r>
            <a:r>
              <a:rPr lang="de-DE" altLang="de-DE" sz="1600" dirty="0" smtClean="0">
                <a:solidFill>
                  <a:schemeClr val="bg1"/>
                </a:solidFill>
              </a:rPr>
              <a:t>.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86895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DFG-Förderung: Förderatlas </a:t>
            </a:r>
            <a:r>
              <a:rPr lang="de-DE" dirty="0" smtClean="0">
                <a:latin typeface="+mn-lt"/>
              </a:rPr>
              <a:t>2021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5" name="Textplatzhalter 25"/>
          <p:cNvSpPr txBox="1">
            <a:spLocks/>
          </p:cNvSpPr>
          <p:nvPr/>
        </p:nvSpPr>
        <p:spPr>
          <a:xfrm>
            <a:off x="468000" y="1597026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chemeClr val="accent2"/>
                </a:solidFill>
              </a:rPr>
              <a:t>Absolute DFG-Bewilligungen</a:t>
            </a:r>
          </a:p>
        </p:txBody>
      </p:sp>
      <p:sp>
        <p:nvSpPr>
          <p:cNvPr id="2" name="Abgerundetes Rechteck 1"/>
          <p:cNvSpPr/>
          <p:nvPr/>
        </p:nvSpPr>
        <p:spPr>
          <a:xfrm>
            <a:off x="468000" y="1980817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Bauwesen und Architektur 	</a:t>
            </a:r>
            <a:r>
              <a:rPr lang="de-DE" altLang="de-DE" sz="1600" b="1" dirty="0"/>
              <a:t>Platz </a:t>
            </a:r>
            <a:r>
              <a:rPr lang="de-DE" altLang="de-DE" sz="1600" b="1" dirty="0" smtClean="0"/>
              <a:t>1</a:t>
            </a:r>
            <a:endParaRPr lang="de-DE" altLang="de-DE" sz="1600" b="1" dirty="0"/>
          </a:p>
        </p:txBody>
      </p:sp>
      <p:sp>
        <p:nvSpPr>
          <p:cNvPr id="28" name="Abgerundetes Rechteck 27"/>
          <p:cNvSpPr/>
          <p:nvPr/>
        </p:nvSpPr>
        <p:spPr>
          <a:xfrm>
            <a:off x="468000" y="2502000"/>
            <a:ext cx="3960000" cy="5976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sz="1600" dirty="0"/>
              <a:t>Informatik, System-/</a:t>
            </a:r>
            <a:br>
              <a:rPr lang="de-DE" sz="1600" dirty="0"/>
            </a:br>
            <a:r>
              <a:rPr lang="de-DE" sz="1600" dirty="0"/>
              <a:t>Elektrotechnik</a:t>
            </a:r>
            <a:r>
              <a:rPr lang="de-DE" altLang="de-DE" sz="1600" dirty="0"/>
              <a:t> 	</a:t>
            </a:r>
            <a:r>
              <a:rPr lang="de-DE" altLang="de-DE" sz="1600" b="1" dirty="0"/>
              <a:t>Platz </a:t>
            </a:r>
            <a:r>
              <a:rPr lang="de-DE" altLang="de-DE" sz="1600" b="1" dirty="0" smtClean="0"/>
              <a:t>2</a:t>
            </a:r>
            <a:endParaRPr lang="de-DE" altLang="de-DE" sz="1600" b="1" dirty="0"/>
          </a:p>
        </p:txBody>
      </p:sp>
      <p:sp>
        <p:nvSpPr>
          <p:cNvPr id="30" name="Abgerundetes Rechteck 29"/>
          <p:cNvSpPr/>
          <p:nvPr/>
        </p:nvSpPr>
        <p:spPr>
          <a:xfrm>
            <a:off x="466725" y="3242783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 err="1" smtClean="0"/>
              <a:t>Ingenieurwiss</a:t>
            </a:r>
            <a:r>
              <a:rPr lang="de-DE" altLang="de-DE" sz="1600" dirty="0"/>
              <a:t>. gesamt </a:t>
            </a:r>
            <a:r>
              <a:rPr lang="de-DE" altLang="de-DE" sz="1600" b="1" dirty="0"/>
              <a:t>	Platz 2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466725" y="3763966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/>
              <a:t>Maschinenbau</a:t>
            </a:r>
            <a:r>
              <a:rPr lang="de-DE" altLang="de-DE" sz="1600" b="1"/>
              <a:t>	Platz 4</a:t>
            </a:r>
            <a:endParaRPr lang="de-DE" altLang="de-DE" sz="1600" b="1" dirty="0"/>
          </a:p>
        </p:txBody>
      </p:sp>
      <p:sp>
        <p:nvSpPr>
          <p:cNvPr id="29" name="Abgerundetes Rechteck 28"/>
          <p:cNvSpPr/>
          <p:nvPr/>
        </p:nvSpPr>
        <p:spPr>
          <a:xfrm>
            <a:off x="466725" y="4285149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sz="1600"/>
              <a:t>Wärme-/Verfahrenstechnik </a:t>
            </a:r>
            <a:r>
              <a:rPr lang="de-DE" altLang="de-DE" sz="1600"/>
              <a:t>	</a:t>
            </a:r>
            <a:r>
              <a:rPr lang="de-DE" altLang="de-DE" sz="1600" b="1"/>
              <a:t>Platz 5</a:t>
            </a:r>
            <a:endParaRPr lang="de-DE" altLang="de-DE" sz="1600" b="1" dirty="0"/>
          </a:p>
        </p:txBody>
      </p:sp>
      <p:sp>
        <p:nvSpPr>
          <p:cNvPr id="16" name="Textplatzhalter 22"/>
          <p:cNvSpPr txBox="1">
            <a:spLocks/>
          </p:cNvSpPr>
          <p:nvPr/>
        </p:nvSpPr>
        <p:spPr>
          <a:xfrm>
            <a:off x="4716000" y="1551625"/>
            <a:ext cx="3960000" cy="59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00BEFF"/>
              </a:buClr>
            </a:pPr>
            <a:r>
              <a:rPr lang="de-DE" sz="1600" dirty="0">
                <a:solidFill>
                  <a:schemeClr val="accent2"/>
                </a:solidFill>
              </a:rPr>
              <a:t>Relative DFG-Bewilligungen Summe pro Prof.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4716000" y="2325600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Ingenieurwissenschaften	</a:t>
            </a:r>
            <a:r>
              <a:rPr lang="de-DE" altLang="de-DE" sz="1600" b="1" dirty="0"/>
              <a:t>Platz </a:t>
            </a:r>
            <a:r>
              <a:rPr lang="de-DE" altLang="de-DE" sz="1600" b="1" dirty="0" smtClean="0"/>
              <a:t>7</a:t>
            </a:r>
            <a:endParaRPr lang="de-DE" altLang="de-DE" sz="1600" b="1" dirty="0"/>
          </a:p>
        </p:txBody>
      </p:sp>
      <p:sp>
        <p:nvSpPr>
          <p:cNvPr id="31" name="Abgerundetes Rechteck 30"/>
          <p:cNvSpPr/>
          <p:nvPr/>
        </p:nvSpPr>
        <p:spPr>
          <a:xfrm>
            <a:off x="4716000" y="2847600"/>
            <a:ext cx="3960000" cy="5976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sz="1600" dirty="0"/>
              <a:t>Geistes- und Sozial-</a:t>
            </a:r>
            <a:br>
              <a:rPr lang="de-DE" sz="1600" dirty="0"/>
            </a:br>
            <a:r>
              <a:rPr lang="de-DE" sz="1600" dirty="0" err="1"/>
              <a:t>wissenschaften</a:t>
            </a:r>
            <a:r>
              <a:rPr lang="de-DE" sz="1600" dirty="0"/>
              <a:t> </a:t>
            </a:r>
            <a:r>
              <a:rPr lang="de-DE" altLang="de-DE" sz="1600" dirty="0"/>
              <a:t>	</a:t>
            </a:r>
            <a:r>
              <a:rPr lang="de-DE" altLang="de-DE" sz="1600" b="1" dirty="0"/>
              <a:t>Platz </a:t>
            </a:r>
            <a:r>
              <a:rPr lang="de-DE" altLang="de-DE" sz="1600" b="1" dirty="0" smtClean="0"/>
              <a:t>11</a:t>
            </a:r>
            <a:endParaRPr lang="de-DE" altLang="de-DE" sz="1600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4195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538"/>
              </a:spcBef>
              <a:buClr>
                <a:srgbClr val="808080"/>
              </a:buClr>
              <a:tabLst>
                <a:tab pos="338985" algn="l"/>
              </a:tabLst>
              <a:defRPr/>
            </a:pPr>
            <a:r>
              <a:rPr lang="de-DE" altLang="de-DE" dirty="0" smtClean="0"/>
              <a:t>Drittmitteleinnahmen</a:t>
            </a:r>
            <a:endParaRPr lang="en-GB" altLang="de-DE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6" name="Textplatzhalter 22"/>
          <p:cNvSpPr txBox="1">
            <a:spLocks/>
          </p:cNvSpPr>
          <p:nvPr/>
        </p:nvSpPr>
        <p:spPr>
          <a:xfrm>
            <a:off x="468000" y="1584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00BEFF"/>
              </a:buClr>
            </a:pPr>
            <a:r>
              <a:rPr lang="de-DE" sz="1600" dirty="0">
                <a:solidFill>
                  <a:schemeClr val="accent2"/>
                </a:solidFill>
              </a:rPr>
              <a:t>Drittmittel pro </a:t>
            </a:r>
            <a:r>
              <a:rPr lang="de-DE" sz="1600" dirty="0" smtClean="0">
                <a:solidFill>
                  <a:schemeClr val="accent2"/>
                </a:solidFill>
              </a:rPr>
              <a:t>Professor*IN</a:t>
            </a:r>
            <a:endParaRPr lang="de-DE" sz="1600" dirty="0">
              <a:solidFill>
                <a:schemeClr val="accent2"/>
              </a:solidFill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466725" y="1998372"/>
            <a:ext cx="3960000" cy="37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/>
              <a:t>Platz </a:t>
            </a:r>
            <a:r>
              <a:rPr lang="de-DE" altLang="de-DE" sz="1600" b="1" dirty="0" smtClean="0"/>
              <a:t>3</a:t>
            </a:r>
            <a:endParaRPr lang="de-DE" altLang="de-DE" sz="1600" b="1" dirty="0"/>
          </a:p>
        </p:txBody>
      </p:sp>
      <p:sp>
        <p:nvSpPr>
          <p:cNvPr id="22" name="Rechteck 21"/>
          <p:cNvSpPr/>
          <p:nvPr/>
        </p:nvSpPr>
        <p:spPr>
          <a:xfrm>
            <a:off x="485734" y="2568953"/>
            <a:ext cx="3985780" cy="878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de-DE" altLang="de-DE" sz="1600" dirty="0"/>
              <a:t>unter deutschen Universitäten</a:t>
            </a:r>
            <a:br>
              <a:rPr lang="de-DE" altLang="de-DE" sz="1600" dirty="0"/>
            </a:br>
            <a:r>
              <a:rPr lang="de-DE" altLang="de-DE" sz="1600" dirty="0"/>
              <a:t>mit rd. </a:t>
            </a:r>
            <a:r>
              <a:rPr lang="de-DE" sz="1600" b="1" dirty="0" smtClean="0"/>
              <a:t>661.000</a:t>
            </a:r>
            <a:r>
              <a:rPr lang="de-DE" altLang="de-DE" sz="1600" b="1" dirty="0" smtClean="0"/>
              <a:t> </a:t>
            </a:r>
            <a:r>
              <a:rPr lang="de-DE" altLang="de-DE" sz="1600" b="1" dirty="0"/>
              <a:t>€ </a:t>
            </a:r>
            <a:r>
              <a:rPr lang="de-DE" altLang="de-DE" sz="1600" dirty="0"/>
              <a:t>pro </a:t>
            </a:r>
            <a:r>
              <a:rPr lang="de-DE" altLang="de-DE" sz="1600" dirty="0" smtClean="0"/>
              <a:t>Professor*in</a:t>
            </a:r>
            <a:r>
              <a:rPr lang="de-DE" altLang="de-DE" sz="1600" dirty="0"/>
              <a:t/>
            </a:r>
            <a:br>
              <a:rPr lang="de-DE" altLang="de-DE" sz="1600" dirty="0"/>
            </a:br>
            <a:r>
              <a:rPr lang="de-DE" altLang="de-DE" sz="1400" dirty="0"/>
              <a:t>(Statistisches Bundesamt, Sept. </a:t>
            </a:r>
            <a:r>
              <a:rPr lang="de-DE" altLang="de-DE" sz="1400" dirty="0" smtClean="0"/>
              <a:t>2022)</a:t>
            </a:r>
            <a:endParaRPr lang="de-DE" altLang="de-DE" sz="1600" dirty="0"/>
          </a:p>
          <a:p>
            <a:pPr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endParaRPr lang="de-DE" sz="16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9386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>
                <a:latin typeface="+mn-lt"/>
              </a:rPr>
              <a:t>CHE-Ranking 2023</a:t>
            </a:r>
            <a:r>
              <a:rPr lang="en-US" dirty="0" smtClean="0">
                <a:solidFill>
                  <a:schemeClr val="bg1"/>
                </a:solidFill>
              </a:rPr>
              <a:t>(1/2</a:t>
            </a:r>
            <a:r>
              <a:rPr lang="en-US" dirty="0">
                <a:solidFill>
                  <a:schemeClr val="bg1"/>
                </a:solidFill>
              </a:rPr>
              <a:t>)</a:t>
            </a:r>
            <a:endParaRPr lang="en-GB" altLang="de-DE" strike="sngStrik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r>
              <a:rPr lang="de-DE" dirty="0"/>
              <a:t>Bereich </a:t>
            </a:r>
            <a:r>
              <a:rPr lang="de-DE" dirty="0" smtClean="0"/>
              <a:t>Lehre: Platzierungen in der Spitzengruppe</a:t>
            </a:r>
            <a:endParaRPr lang="de-DE" dirty="0"/>
          </a:p>
        </p:txBody>
      </p:sp>
      <p:sp>
        <p:nvSpPr>
          <p:cNvPr id="12" name="Textplatzhalter 26"/>
          <p:cNvSpPr txBox="1">
            <a:spLocks/>
          </p:cNvSpPr>
          <p:nvPr/>
        </p:nvSpPr>
        <p:spPr>
          <a:xfrm>
            <a:off x="468000" y="15984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 smtClean="0"/>
              <a:t>„Unterstützung am Studienanfang“</a:t>
            </a:r>
            <a:endParaRPr lang="de-DE" altLang="de-DE" dirty="0"/>
          </a:p>
        </p:txBody>
      </p:sp>
      <p:sp>
        <p:nvSpPr>
          <p:cNvPr id="22" name="Abgerundetes Rechteck 21"/>
          <p:cNvSpPr/>
          <p:nvPr/>
        </p:nvSpPr>
        <p:spPr>
          <a:xfrm>
            <a:off x="466725" y="1843200"/>
            <a:ext cx="3960000" cy="22032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Architektur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Bau- und Umweltingenieurwesen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Elektro- und Informationstechnik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Luft- und Raumfahrttechnik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Maschinenbau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Wirtschaftsinformatik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Materialwissenschaften</a:t>
            </a:r>
          </a:p>
        </p:txBody>
      </p:sp>
      <p:sp>
        <p:nvSpPr>
          <p:cNvPr id="17" name="Textplatzhalter 26"/>
          <p:cNvSpPr txBox="1">
            <a:spLocks/>
          </p:cNvSpPr>
          <p:nvPr/>
        </p:nvSpPr>
        <p:spPr>
          <a:xfrm>
            <a:off x="4716963" y="15984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 smtClean="0"/>
              <a:t>„Abschlüsse </a:t>
            </a:r>
            <a:r>
              <a:rPr lang="de-DE" altLang="de-DE" dirty="0"/>
              <a:t>in angemessener </a:t>
            </a:r>
            <a:r>
              <a:rPr lang="de-DE" altLang="de-DE" dirty="0" smtClean="0"/>
              <a:t>Zeit, B. Sc.“</a:t>
            </a:r>
            <a:endParaRPr lang="de-DE" altLang="de-DE" dirty="0"/>
          </a:p>
        </p:txBody>
      </p:sp>
      <p:sp>
        <p:nvSpPr>
          <p:cNvPr id="18" name="Abgerundetes Rechteck 17"/>
          <p:cNvSpPr/>
          <p:nvPr/>
        </p:nvSpPr>
        <p:spPr>
          <a:xfrm>
            <a:off x="4715375" y="18432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>
                <a:solidFill>
                  <a:schemeClr val="bg1"/>
                </a:solidFill>
              </a:rPr>
              <a:t>Architektur</a:t>
            </a:r>
            <a:endParaRPr lang="de-DE" altLang="de-DE" sz="1600" b="1" dirty="0">
              <a:solidFill>
                <a:srgbClr val="FF0000"/>
              </a:solidFill>
            </a:endParaRPr>
          </a:p>
        </p:txBody>
      </p:sp>
      <p:sp>
        <p:nvSpPr>
          <p:cNvPr id="33" name="Textplatzhalter 26"/>
          <p:cNvSpPr txBox="1">
            <a:spLocks/>
          </p:cNvSpPr>
          <p:nvPr/>
        </p:nvSpPr>
        <p:spPr>
          <a:xfrm>
            <a:off x="4715375" y="24012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 smtClean="0"/>
              <a:t>„Abschlüsse in angemessener Zeit, M. Sc.“</a:t>
            </a:r>
            <a:endParaRPr lang="de-DE" altLang="de-DE" dirty="0"/>
          </a:p>
        </p:txBody>
      </p:sp>
      <p:sp>
        <p:nvSpPr>
          <p:cNvPr id="35" name="Abgerundetes Rechteck 34"/>
          <p:cNvSpPr/>
          <p:nvPr/>
        </p:nvSpPr>
        <p:spPr>
          <a:xfrm>
            <a:off x="4715375" y="26460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Architektur</a:t>
            </a:r>
            <a:r>
              <a:rPr lang="de-DE" altLang="de-DE" sz="1600" b="1" dirty="0">
                <a:solidFill>
                  <a:schemeClr val="bg1"/>
                </a:solidFill>
              </a:rPr>
              <a:t>, 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Bauingenieurwesen, </a:t>
            </a:r>
            <a:r>
              <a:rPr lang="de-DE" altLang="de-DE" sz="1600" b="1" dirty="0">
                <a:solidFill>
                  <a:schemeClr val="bg1"/>
                </a:solidFill>
              </a:rPr>
              <a:t>Luft- und Raumfahrttechnik  </a:t>
            </a:r>
          </a:p>
        </p:txBody>
      </p:sp>
      <p:sp>
        <p:nvSpPr>
          <p:cNvPr id="16" name="Textplatzhalter 26"/>
          <p:cNvSpPr txBox="1">
            <a:spLocks/>
          </p:cNvSpPr>
          <p:nvPr/>
        </p:nvSpPr>
        <p:spPr>
          <a:xfrm>
            <a:off x="4715375" y="34236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/>
              <a:t>„Kontakt zur </a:t>
            </a:r>
            <a:r>
              <a:rPr lang="de-DE" altLang="de-DE" dirty="0" smtClean="0"/>
              <a:t>Berufspraxis, M. Sc.“</a:t>
            </a:r>
            <a:endParaRPr lang="de-DE" altLang="de-DE" dirty="0"/>
          </a:p>
        </p:txBody>
      </p:sp>
      <p:sp>
        <p:nvSpPr>
          <p:cNvPr id="19" name="Abgerundetes Rechteck 18"/>
          <p:cNvSpPr/>
          <p:nvPr/>
        </p:nvSpPr>
        <p:spPr>
          <a:xfrm>
            <a:off x="4715375" y="36684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Elektro- und Informationstechnik 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14097702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>
                <a:latin typeface="+mn-lt"/>
              </a:rPr>
              <a:t>CHE-Ranking 2022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GB" altLang="de-DE" strike="sngStrike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r>
              <a:rPr lang="de-DE" dirty="0"/>
              <a:t>Bereich </a:t>
            </a:r>
            <a:r>
              <a:rPr lang="de-DE" dirty="0" smtClean="0"/>
              <a:t>Lehre: Platzierungen in der Spitzengruppe</a:t>
            </a:r>
            <a:endParaRPr lang="de-DE" dirty="0"/>
          </a:p>
        </p:txBody>
      </p:sp>
      <p:sp>
        <p:nvSpPr>
          <p:cNvPr id="23" name="Textplatzhalter 26"/>
          <p:cNvSpPr txBox="1">
            <a:spLocks/>
          </p:cNvSpPr>
          <p:nvPr/>
        </p:nvSpPr>
        <p:spPr>
          <a:xfrm>
            <a:off x="467038" y="15989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/>
            </a:lvl1pPr>
            <a:lvl2pPr marL="360363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2pPr>
            <a:lvl3pPr marL="536575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3pPr>
            <a:lvl4pPr marL="720725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4pPr>
            <a:lvl5pPr marL="896938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de-DE" dirty="0"/>
              <a:t>„Lehrangebot“</a:t>
            </a:r>
            <a:endParaRPr lang="de-DE" altLang="de-DE" dirty="0"/>
          </a:p>
        </p:txBody>
      </p:sp>
      <p:sp>
        <p:nvSpPr>
          <p:cNvPr id="24" name="Abgerundetes Rechteck 23"/>
          <p:cNvSpPr/>
          <p:nvPr/>
        </p:nvSpPr>
        <p:spPr>
          <a:xfrm>
            <a:off x="468625" y="18437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Architektur, BWL techn. orientiert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27" name="Textplatzhalter 26"/>
          <p:cNvSpPr txBox="1">
            <a:spLocks/>
          </p:cNvSpPr>
          <p:nvPr/>
        </p:nvSpPr>
        <p:spPr>
          <a:xfrm>
            <a:off x="468313" y="24017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 smtClean="0"/>
              <a:t>„IT-Infrastruktur“</a:t>
            </a:r>
            <a:endParaRPr lang="de-DE" altLang="de-DE" dirty="0"/>
          </a:p>
        </p:txBody>
      </p:sp>
      <p:sp>
        <p:nvSpPr>
          <p:cNvPr id="28" name="Abgerundetes Rechteck 27"/>
          <p:cNvSpPr/>
          <p:nvPr/>
        </p:nvSpPr>
        <p:spPr>
          <a:xfrm>
            <a:off x="466725" y="26465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Architektur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25" name="Textplatzhalter 26"/>
          <p:cNvSpPr txBox="1">
            <a:spLocks/>
          </p:cNvSpPr>
          <p:nvPr/>
        </p:nvSpPr>
        <p:spPr>
          <a:xfrm>
            <a:off x="468313" y="32045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 smtClean="0"/>
              <a:t>„Prüfungen“</a:t>
            </a:r>
            <a:endParaRPr lang="de-DE" altLang="de-DE" dirty="0"/>
          </a:p>
        </p:txBody>
      </p:sp>
      <p:sp>
        <p:nvSpPr>
          <p:cNvPr id="26" name="Abgerundetes Rechteck 25"/>
          <p:cNvSpPr/>
          <p:nvPr/>
        </p:nvSpPr>
        <p:spPr>
          <a:xfrm>
            <a:off x="466725" y="34493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Architektur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20" name="Textplatzhalter 26"/>
          <p:cNvSpPr txBox="1">
            <a:spLocks/>
          </p:cNvSpPr>
          <p:nvPr/>
        </p:nvSpPr>
        <p:spPr>
          <a:xfrm>
            <a:off x="4716000" y="15989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 smtClean="0"/>
              <a:t>„Bibliotheksausstattung“</a:t>
            </a:r>
            <a:endParaRPr lang="de-DE" altLang="de-DE" dirty="0"/>
          </a:p>
        </p:txBody>
      </p:sp>
      <p:sp>
        <p:nvSpPr>
          <p:cNvPr id="21" name="Abgerundetes Rechteck 20"/>
          <p:cNvSpPr/>
          <p:nvPr/>
        </p:nvSpPr>
        <p:spPr>
          <a:xfrm>
            <a:off x="4716000" y="18437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>
                <a:solidFill>
                  <a:schemeClr val="bg1"/>
                </a:solidFill>
              </a:rPr>
              <a:t>Elektro- und Informationstechnik</a:t>
            </a:r>
          </a:p>
        </p:txBody>
      </p:sp>
      <p:sp>
        <p:nvSpPr>
          <p:cNvPr id="14" name="Textplatzhalter 26"/>
          <p:cNvSpPr txBox="1">
            <a:spLocks/>
          </p:cNvSpPr>
          <p:nvPr/>
        </p:nvSpPr>
        <p:spPr>
          <a:xfrm>
            <a:off x="4716000" y="24017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/>
            </a:lvl1pPr>
            <a:lvl2pPr marL="360363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2pPr>
            <a:lvl3pPr marL="536575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3pPr>
            <a:lvl4pPr marL="720725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4pPr>
            <a:lvl5pPr marL="896938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de-DE" dirty="0"/>
              <a:t>„Ausstattung Praktikumslabore“</a:t>
            </a:r>
            <a:endParaRPr lang="de-DE" altLang="de-DE" dirty="0"/>
          </a:p>
        </p:txBody>
      </p:sp>
      <p:sp>
        <p:nvSpPr>
          <p:cNvPr id="15" name="Abgerundetes Rechteck 14"/>
          <p:cNvSpPr/>
          <p:nvPr/>
        </p:nvSpPr>
        <p:spPr>
          <a:xfrm>
            <a:off x="4716000" y="26460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>
                <a:solidFill>
                  <a:schemeClr val="bg1"/>
                </a:solidFill>
              </a:rPr>
              <a:t>Elektro- und Informationstechnik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  <p:sp>
        <p:nvSpPr>
          <p:cNvPr id="16" name="Textplatzhalter 26"/>
          <p:cNvSpPr txBox="1">
            <a:spLocks/>
          </p:cNvSpPr>
          <p:nvPr/>
        </p:nvSpPr>
        <p:spPr>
          <a:xfrm>
            <a:off x="4715688" y="32045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/>
            </a:lvl1pPr>
            <a:lvl2pPr marL="360363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2pPr>
            <a:lvl3pPr marL="536575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3pPr>
            <a:lvl4pPr marL="720725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4pPr>
            <a:lvl5pPr marL="896938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de-DE" dirty="0" smtClean="0"/>
              <a:t>„Studienorganisation“</a:t>
            </a:r>
            <a:endParaRPr lang="de-DE" altLang="de-DE" dirty="0"/>
          </a:p>
        </p:txBody>
      </p:sp>
      <p:sp>
        <p:nvSpPr>
          <p:cNvPr id="18" name="Abgerundetes Rechteck 17"/>
          <p:cNvSpPr/>
          <p:nvPr/>
        </p:nvSpPr>
        <p:spPr>
          <a:xfrm>
            <a:off x="4715688" y="3437864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BWL techn. orientiert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7213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>
                <a:latin typeface="+mn-lt"/>
              </a:rPr>
              <a:t>CHE-Ranking 2022</a:t>
            </a:r>
            <a:endParaRPr lang="en-GB" altLang="de-DE" strike="sngStrik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7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r>
              <a:rPr lang="de-DE" dirty="0" smtClean="0"/>
              <a:t>Bereich Forschung: Platzierungen in der Spitzengruppe</a:t>
            </a:r>
            <a:endParaRPr lang="de-DE" dirty="0"/>
          </a:p>
        </p:txBody>
      </p:sp>
      <p:sp>
        <p:nvSpPr>
          <p:cNvPr id="13" name="Textplatzhalter 26"/>
          <p:cNvSpPr txBox="1">
            <a:spLocks/>
          </p:cNvSpPr>
          <p:nvPr/>
        </p:nvSpPr>
        <p:spPr>
          <a:xfrm>
            <a:off x="468312" y="15984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 smtClean="0"/>
              <a:t>„Promotionen pro Professor*in“</a:t>
            </a:r>
            <a:endParaRPr lang="de-DE" altLang="de-DE" dirty="0"/>
          </a:p>
        </p:txBody>
      </p:sp>
      <p:sp>
        <p:nvSpPr>
          <p:cNvPr id="18" name="Abgerundetes Rechteck 17"/>
          <p:cNvSpPr/>
          <p:nvPr/>
        </p:nvSpPr>
        <p:spPr>
          <a:xfrm>
            <a:off x="468312" y="1843200"/>
            <a:ext cx="3960000" cy="142474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Bauingenieurwesen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Luft-/Raumfahrttechnik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Maschinenbau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Umweltingenieurwesen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Verfahrenstechnik</a:t>
            </a:r>
          </a:p>
        </p:txBody>
      </p:sp>
      <p:sp>
        <p:nvSpPr>
          <p:cNvPr id="20" name="Textplatzhalter 26"/>
          <p:cNvSpPr txBox="1">
            <a:spLocks/>
          </p:cNvSpPr>
          <p:nvPr/>
        </p:nvSpPr>
        <p:spPr>
          <a:xfrm>
            <a:off x="468312" y="34488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 smtClean="0"/>
              <a:t>„Forschungsgelder </a:t>
            </a:r>
            <a:r>
              <a:rPr lang="de-DE" dirty="0"/>
              <a:t>pro </a:t>
            </a:r>
            <a:r>
              <a:rPr lang="de-DE" dirty="0" smtClean="0"/>
              <a:t>Wissenschaftler*in“</a:t>
            </a:r>
            <a:endParaRPr lang="de-DE" altLang="de-DE" dirty="0"/>
          </a:p>
        </p:txBody>
      </p:sp>
      <p:sp>
        <p:nvSpPr>
          <p:cNvPr id="22" name="Abgerundetes Rechteck 21"/>
          <p:cNvSpPr/>
          <p:nvPr/>
        </p:nvSpPr>
        <p:spPr>
          <a:xfrm>
            <a:off x="468312" y="36936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>
                <a:solidFill>
                  <a:schemeClr val="bg1"/>
                </a:solidFill>
              </a:rPr>
              <a:t>Luft- und Raumfahrttechnik</a:t>
            </a:r>
            <a:endParaRPr lang="de-DE" altLang="de-DE" sz="1600" b="1" dirty="0">
              <a:solidFill>
                <a:srgbClr val="FF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4" y="5271286"/>
            <a:ext cx="6063501" cy="126000"/>
          </a:xfrm>
        </p:spPr>
        <p:txBody>
          <a:bodyPr/>
          <a:lstStyle/>
          <a:p>
            <a:r>
              <a:rPr lang="en-US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39330956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2400"/>
            <a:ext cx="8207375" cy="278290"/>
          </a:xfrm>
        </p:spPr>
        <p:txBody>
          <a:bodyPr/>
          <a:lstStyle/>
          <a:p>
            <a:r>
              <a:rPr lang="de-DE" altLang="de-DE" dirty="0" smtClean="0">
                <a:latin typeface="+mn-lt"/>
              </a:rPr>
              <a:t>U-Multirank 2022</a:t>
            </a:r>
            <a:endParaRPr lang="en-GB" altLang="de-DE" strike="sngStrik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Gesamtwertungen</a:t>
            </a:r>
            <a:endParaRPr lang="de-DE" dirty="0"/>
          </a:p>
        </p:txBody>
      </p:sp>
      <p:sp>
        <p:nvSpPr>
          <p:cNvPr id="30" name="Rechteck 29"/>
          <p:cNvSpPr/>
          <p:nvPr/>
        </p:nvSpPr>
        <p:spPr>
          <a:xfrm>
            <a:off x="467688" y="1602108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cap="all" dirty="0" smtClean="0">
                <a:solidFill>
                  <a:schemeClr val="accent2"/>
                </a:solidFill>
              </a:rPr>
              <a:t>Fächer</a:t>
            </a:r>
            <a:endParaRPr lang="de-DE" altLang="de-DE" sz="1600" cap="all" dirty="0">
              <a:solidFill>
                <a:schemeClr val="accent2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467688" y="1969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dirty="0"/>
              <a:t>Physik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467688" y="2278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bg1"/>
                </a:solidFill>
              </a:rPr>
              <a:t>9x Bestnote A</a:t>
            </a:r>
          </a:p>
          <a:p>
            <a:r>
              <a:rPr lang="de-DE" altLang="de-DE" sz="1600" dirty="0">
                <a:solidFill>
                  <a:schemeClr val="bg1"/>
                </a:solidFill>
              </a:rPr>
              <a:t>entspricht </a:t>
            </a:r>
            <a:r>
              <a:rPr lang="de-DE" altLang="de-DE" sz="1600" b="1" dirty="0">
                <a:solidFill>
                  <a:schemeClr val="bg1"/>
                </a:solidFill>
              </a:rPr>
              <a:t>Platz 1 </a:t>
            </a:r>
            <a:r>
              <a:rPr lang="de-DE" altLang="de-DE" sz="1600" dirty="0">
                <a:solidFill>
                  <a:schemeClr val="bg1"/>
                </a:solidFill>
              </a:rPr>
              <a:t>in Deutschland</a:t>
            </a:r>
          </a:p>
        </p:txBody>
      </p:sp>
      <p:sp>
        <p:nvSpPr>
          <p:cNvPr id="36" name="Rechteck 35"/>
          <p:cNvSpPr/>
          <p:nvPr/>
        </p:nvSpPr>
        <p:spPr>
          <a:xfrm>
            <a:off x="467688" y="30564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dirty="0"/>
              <a:t>Verfahrenstechnik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688" y="33660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bg1"/>
                </a:solidFill>
              </a:rPr>
              <a:t>8x Bestnote A</a:t>
            </a:r>
          </a:p>
          <a:p>
            <a:r>
              <a:rPr lang="de-DE" altLang="de-DE" sz="1600" dirty="0" smtClean="0">
                <a:solidFill>
                  <a:schemeClr val="bg1"/>
                </a:solidFill>
              </a:rPr>
              <a:t>entspricht </a:t>
            </a:r>
            <a:r>
              <a:rPr lang="de-DE" altLang="de-DE" sz="1600" b="1" dirty="0">
                <a:solidFill>
                  <a:schemeClr val="bg1"/>
                </a:solidFill>
              </a:rPr>
              <a:t>Platz 1* </a:t>
            </a:r>
            <a:r>
              <a:rPr lang="de-DE" altLang="de-DE" sz="1600" dirty="0">
                <a:solidFill>
                  <a:schemeClr val="bg1"/>
                </a:solidFill>
              </a:rPr>
              <a:t>in Deutschland</a:t>
            </a:r>
          </a:p>
        </p:txBody>
      </p:sp>
      <p:sp>
        <p:nvSpPr>
          <p:cNvPr id="37" name="Rechteck 36"/>
          <p:cNvSpPr/>
          <p:nvPr/>
        </p:nvSpPr>
        <p:spPr>
          <a:xfrm>
            <a:off x="467688" y="4143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dirty="0"/>
              <a:t>Informatik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467688" y="4453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bg1"/>
                </a:solidFill>
              </a:rPr>
              <a:t>8</a:t>
            </a:r>
            <a:r>
              <a:rPr lang="de-DE" altLang="de-DE" sz="1600" dirty="0" smtClean="0">
                <a:solidFill>
                  <a:schemeClr val="bg1"/>
                </a:solidFill>
              </a:rPr>
              <a:t>x Bestnote A</a:t>
            </a:r>
          </a:p>
          <a:p>
            <a:r>
              <a:rPr lang="de-DE" altLang="de-DE" sz="1600" dirty="0" smtClean="0">
                <a:solidFill>
                  <a:schemeClr val="bg1"/>
                </a:solidFill>
              </a:rPr>
              <a:t>entspricht 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Platz 2* </a:t>
            </a:r>
            <a:r>
              <a:rPr lang="de-DE" altLang="de-DE" sz="1600" dirty="0" smtClean="0">
                <a:solidFill>
                  <a:schemeClr val="bg1"/>
                </a:solidFill>
              </a:rPr>
              <a:t>in Deutschland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4715688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cap="all" dirty="0" smtClean="0">
                <a:solidFill>
                  <a:schemeClr val="accent2"/>
                </a:solidFill>
              </a:rPr>
              <a:t>Universität </a:t>
            </a:r>
            <a:endParaRPr lang="de-DE" altLang="de-DE" sz="1600" cap="all" dirty="0">
              <a:solidFill>
                <a:schemeClr val="accent2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4715688" y="2278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13232"/>
            <a:r>
              <a:rPr lang="de-DE" altLang="de-DE" sz="1600" dirty="0" smtClean="0">
                <a:solidFill>
                  <a:schemeClr val="bg1"/>
                </a:solidFill>
              </a:rPr>
              <a:t>Bestnote in 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12 Kategorien,</a:t>
            </a:r>
          </a:p>
          <a:p>
            <a:pPr defTabSz="713232"/>
            <a:r>
              <a:rPr lang="de-DE" altLang="de-DE" sz="1600" dirty="0" smtClean="0">
                <a:solidFill>
                  <a:schemeClr val="bg1"/>
                </a:solidFill>
              </a:rPr>
              <a:t>entspricht 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Platz 7*</a:t>
            </a:r>
            <a:r>
              <a:rPr lang="de-DE" altLang="de-DE" sz="1600" dirty="0" smtClean="0">
                <a:solidFill>
                  <a:schemeClr val="bg1"/>
                </a:solidFill>
              </a:rPr>
              <a:t> in Deutschland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6119999" y="4759200"/>
            <a:ext cx="2631035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1200" dirty="0" smtClean="0"/>
              <a:t>*gemeinsam mit anderen Universitäten</a:t>
            </a:r>
          </a:p>
        </p:txBody>
      </p:sp>
      <p:sp>
        <p:nvSpPr>
          <p:cNvPr id="3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4" y="5418000"/>
            <a:ext cx="6063501" cy="126000"/>
          </a:xfrm>
        </p:spPr>
        <p:txBody>
          <a:bodyPr/>
          <a:lstStyle/>
          <a:p>
            <a:r>
              <a:rPr lang="de-DE" dirty="0" smtClean="0"/>
              <a:t>Universität</a:t>
            </a:r>
            <a:r>
              <a:rPr lang="en-US" dirty="0" smtClean="0"/>
              <a:t> </a:t>
            </a:r>
            <a:r>
              <a:rPr lang="en-US" dirty="0"/>
              <a:t>Stuttgart</a:t>
            </a:r>
          </a:p>
        </p:txBody>
      </p:sp>
    </p:spTree>
    <p:extLst>
      <p:ext uri="{BB962C8B-B14F-4D97-AF65-F5344CB8AC3E}">
        <p14:creationId xmlns:p14="http://schemas.microsoft.com/office/powerpoint/2010/main" val="14357591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Rankings</a:t>
            </a:r>
          </a:p>
        </p:txBody>
      </p:sp>
    </p:spTree>
    <p:extLst>
      <p:ext uri="{BB962C8B-B14F-4D97-AF65-F5344CB8AC3E}">
        <p14:creationId xmlns:p14="http://schemas.microsoft.com/office/powerpoint/2010/main" val="16471080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U-Multirank 2022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Einzelindikatoren national</a:t>
            </a:r>
            <a:endParaRPr lang="de-DE" dirty="0"/>
          </a:p>
        </p:txBody>
      </p:sp>
      <p:sp>
        <p:nvSpPr>
          <p:cNvPr id="7" name="Textplatzhalter 26"/>
          <p:cNvSpPr txBox="1">
            <a:spLocks/>
          </p:cNvSpPr>
          <p:nvPr/>
        </p:nvSpPr>
        <p:spPr>
          <a:xfrm>
            <a:off x="467038" y="15989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indent="0" defTabSz="685800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/>
            </a:lvl1pPr>
            <a:lvl2pPr marL="360363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2pPr>
            <a:lvl3pPr marL="536575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3pPr>
            <a:lvl4pPr marL="720725" indent="-184150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4pPr>
            <a:lvl5pPr marL="896938" indent="-176213" defTabSz="685800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de-DE" dirty="0" smtClean="0"/>
              <a:t>„Gender Balance“</a:t>
            </a:r>
            <a:endParaRPr lang="de-DE" altLang="de-DE" dirty="0"/>
          </a:p>
        </p:txBody>
      </p:sp>
      <p:sp>
        <p:nvSpPr>
          <p:cNvPr id="8" name="Abgerundetes Rechteck 7"/>
          <p:cNvSpPr/>
          <p:nvPr/>
        </p:nvSpPr>
        <p:spPr>
          <a:xfrm>
            <a:off x="468625" y="18437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Informatik in Top 4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11" name="Textplatzhalter 26"/>
          <p:cNvSpPr txBox="1">
            <a:spLocks/>
          </p:cNvSpPr>
          <p:nvPr/>
        </p:nvSpPr>
        <p:spPr>
          <a:xfrm>
            <a:off x="468313" y="24017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„Income from private sources“</a:t>
            </a:r>
            <a:endParaRPr lang="en-US" altLang="de-DE" dirty="0"/>
          </a:p>
        </p:txBody>
      </p:sp>
      <p:sp>
        <p:nvSpPr>
          <p:cNvPr id="12" name="Abgerundetes Rechteck 11"/>
          <p:cNvSpPr/>
          <p:nvPr/>
        </p:nvSpPr>
        <p:spPr>
          <a:xfrm>
            <a:off x="466725" y="26465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Chemie in Top 4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13" name="Textplatzhalter 26"/>
          <p:cNvSpPr txBox="1">
            <a:spLocks/>
          </p:cNvSpPr>
          <p:nvPr/>
        </p:nvSpPr>
        <p:spPr>
          <a:xfrm>
            <a:off x="468313" y="32045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„Co-publications with industrial partners“</a:t>
            </a:r>
            <a:endParaRPr lang="en-US" altLang="de-DE" dirty="0"/>
          </a:p>
        </p:txBody>
      </p:sp>
      <p:sp>
        <p:nvSpPr>
          <p:cNvPr id="14" name="Abgerundetes Rechteck 13"/>
          <p:cNvSpPr/>
          <p:nvPr/>
        </p:nvSpPr>
        <p:spPr>
          <a:xfrm>
            <a:off x="466725" y="34493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Mathematik in Top 4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16" name="Textplatzhalter 26"/>
          <p:cNvSpPr txBox="1">
            <a:spLocks/>
          </p:cNvSpPr>
          <p:nvPr/>
        </p:nvSpPr>
        <p:spPr>
          <a:xfrm>
            <a:off x="468313" y="4006800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„Income with industrial partners“</a:t>
            </a:r>
            <a:endParaRPr lang="en-US" altLang="de-DE" dirty="0"/>
          </a:p>
        </p:txBody>
      </p:sp>
      <p:sp>
        <p:nvSpPr>
          <p:cNvPr id="17" name="Abgerundetes Rechteck 16"/>
          <p:cNvSpPr/>
          <p:nvPr/>
        </p:nvSpPr>
        <p:spPr>
          <a:xfrm>
            <a:off x="466725" y="42516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Elektrotechnik in Top 4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21" name="Textplatzhalter 26"/>
          <p:cNvSpPr txBox="1">
            <a:spLocks/>
          </p:cNvSpPr>
          <p:nvPr/>
        </p:nvSpPr>
        <p:spPr>
          <a:xfrm>
            <a:off x="4716000" y="1598945"/>
            <a:ext cx="3960000" cy="23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„Research publications (absolute numbers)“</a:t>
            </a:r>
            <a:endParaRPr lang="en-US" altLang="de-DE" dirty="0"/>
          </a:p>
        </p:txBody>
      </p:sp>
      <p:sp>
        <p:nvSpPr>
          <p:cNvPr id="22" name="Abgerundetes Rechteck 21"/>
          <p:cNvSpPr/>
          <p:nvPr/>
        </p:nvSpPr>
        <p:spPr>
          <a:xfrm>
            <a:off x="4716000" y="1843745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Bauingenieurwesen </a:t>
            </a:r>
            <a:r>
              <a:rPr lang="de-DE" altLang="de-DE" sz="1600" b="1" dirty="0">
                <a:solidFill>
                  <a:schemeClr val="bg1"/>
                </a:solidFill>
              </a:rPr>
              <a:t>in Top 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5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9" name="Textplatzhalter 26"/>
          <p:cNvSpPr txBox="1">
            <a:spLocks/>
          </p:cNvSpPr>
          <p:nvPr/>
        </p:nvSpPr>
        <p:spPr>
          <a:xfrm>
            <a:off x="4715688" y="2401200"/>
            <a:ext cx="3960000" cy="597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„International orientation of master programs“</a:t>
            </a:r>
            <a:endParaRPr lang="en-US" altLang="de-DE" dirty="0"/>
          </a:p>
        </p:txBody>
      </p:sp>
      <p:sp>
        <p:nvSpPr>
          <p:cNvPr id="10" name="Abgerundetes Rechteck 9"/>
          <p:cNvSpPr/>
          <p:nvPr/>
        </p:nvSpPr>
        <p:spPr>
          <a:xfrm>
            <a:off x="4715688" y="30060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151063" algn="l"/>
                <a:tab pos="2243138" algn="l"/>
              </a:tabLst>
            </a:pPr>
            <a:r>
              <a:rPr lang="de-DE" altLang="de-DE" sz="1600" b="1" dirty="0" smtClean="0">
                <a:solidFill>
                  <a:schemeClr val="bg1"/>
                </a:solidFill>
              </a:rPr>
              <a:t>Maschinenbau in Top 5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1248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+mn-lt"/>
              </a:rPr>
              <a:t>Preise und Auszeichnungen</a:t>
            </a:r>
            <a:br>
              <a:rPr lang="de-DE" dirty="0">
                <a:latin typeface="+mn-lt"/>
              </a:rPr>
            </a:br>
            <a:r>
              <a:rPr lang="de-DE" sz="2000" dirty="0">
                <a:latin typeface="+mn-lt"/>
              </a:rPr>
              <a:t>(Auswahl)</a:t>
            </a:r>
          </a:p>
        </p:txBody>
      </p:sp>
    </p:spTree>
    <p:extLst>
      <p:ext uri="{BB962C8B-B14F-4D97-AF65-F5344CB8AC3E}">
        <p14:creationId xmlns:p14="http://schemas.microsoft.com/office/powerpoint/2010/main" val="550583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latin typeface="+mn-lt"/>
              </a:rPr>
              <a:t>Leibnizpreise seit </a:t>
            </a:r>
            <a:r>
              <a:rPr lang="de-DE" altLang="de-DE" dirty="0" smtClean="0">
                <a:latin typeface="+mn-lt"/>
              </a:rPr>
              <a:t>2000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9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740" y="1431831"/>
            <a:ext cx="2814006" cy="822570"/>
          </a:xfrm>
        </p:spPr>
        <p:txBody>
          <a:bodyPr/>
          <a:lstStyle/>
          <a:p>
            <a:r>
              <a:rPr lang="de-DE" altLang="de-DE" b="1" dirty="0"/>
              <a:t>Prof. Achim Menges</a:t>
            </a:r>
            <a:br>
              <a:rPr lang="de-DE" altLang="de-DE" b="1" dirty="0"/>
            </a:br>
            <a:r>
              <a:rPr lang="de-DE" dirty="0"/>
              <a:t>Leibnizpreis </a:t>
            </a:r>
            <a:r>
              <a:rPr lang="de-DE" dirty="0" smtClean="0"/>
              <a:t>Architektur </a:t>
            </a:r>
            <a:r>
              <a:rPr lang="de-DE" sz="1100" dirty="0" smtClean="0"/>
              <a:t>- </a:t>
            </a:r>
            <a:r>
              <a:rPr lang="de-DE" altLang="de-DE" sz="1100" dirty="0" smtClean="0"/>
              <a:t>2023</a:t>
            </a:r>
            <a:endParaRPr lang="en-GB" sz="1100" dirty="0"/>
          </a:p>
        </p:txBody>
      </p:sp>
      <p:pic>
        <p:nvPicPr>
          <p:cNvPr id="22" name="Bildplatzhalter 21" descr="Porträt von Achim Menges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84" t="21190" r="31310" b="48923"/>
          <a:stretch/>
        </p:blipFill>
        <p:spPr/>
      </p:pic>
      <p:sp>
        <p:nvSpPr>
          <p:cNvPr id="20" name="Textfeld 19"/>
          <p:cNvSpPr txBox="1"/>
          <p:nvPr/>
        </p:nvSpPr>
        <p:spPr>
          <a:xfrm>
            <a:off x="4824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Uli </a:t>
            </a:r>
            <a:r>
              <a:rPr lang="de-DE" sz="700" dirty="0" smtClean="0">
                <a:solidFill>
                  <a:schemeClr val="bg2"/>
                </a:solidFill>
              </a:rPr>
              <a:t>Regenscheit</a:t>
            </a:r>
            <a:endParaRPr lang="de-DE" sz="700" dirty="0">
              <a:solidFill>
                <a:schemeClr val="bg2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600" y="2777331"/>
            <a:ext cx="2700000" cy="822570"/>
          </a:xfrm>
        </p:spPr>
        <p:txBody>
          <a:bodyPr/>
          <a:lstStyle/>
          <a:p>
            <a:r>
              <a:rPr lang="de-DE" b="1" dirty="0"/>
              <a:t>Prof. Artemis </a:t>
            </a:r>
            <a:r>
              <a:rPr lang="de-DE" b="1" dirty="0" err="1"/>
              <a:t>Alexiadou</a:t>
            </a:r>
            <a:r>
              <a:rPr lang="de-DE" b="1" dirty="0"/>
              <a:t/>
            </a:r>
            <a:br>
              <a:rPr lang="de-DE" b="1" dirty="0"/>
            </a:br>
            <a:r>
              <a:rPr lang="de-DE" dirty="0"/>
              <a:t>Leibnizpreis Linguistik </a:t>
            </a:r>
            <a:r>
              <a:rPr lang="de-DE" sz="1100" dirty="0"/>
              <a:t>- 2014</a:t>
            </a:r>
            <a:endParaRPr lang="en-GB" sz="1100" dirty="0"/>
          </a:p>
        </p:txBody>
      </p:sp>
      <p:pic>
        <p:nvPicPr>
          <p:cNvPr id="82" name="Bildplatzhalter 18" descr="Porträt von Artemis Alexiadou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1" b="2841"/>
          <a:stretch>
            <a:fillRect/>
          </a:stretch>
        </p:blipFill>
        <p:spPr>
          <a:xfrm>
            <a:off x="482400" y="2650500"/>
            <a:ext cx="1080000" cy="1080000"/>
          </a:xfrm>
          <a:prstGeom prst="ellipse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482400" y="3754800"/>
            <a:ext cx="1240936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smtClean="0">
                <a:solidFill>
                  <a:schemeClr val="bg2"/>
                </a:solidFill>
              </a:rPr>
              <a:t>Foto</a:t>
            </a:r>
            <a:r>
              <a:rPr lang="de-DE" sz="700" dirty="0">
                <a:solidFill>
                  <a:schemeClr val="bg2"/>
                </a:solidFill>
              </a:rPr>
              <a:t>: David </a:t>
            </a:r>
            <a:r>
              <a:rPr lang="de-DE" sz="700" dirty="0" smtClean="0">
                <a:solidFill>
                  <a:schemeClr val="bg2"/>
                </a:solidFill>
              </a:rPr>
              <a:t>Ausserhofer/DFG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8"/>
          </p:nvPr>
        </p:nvSpPr>
        <p:spPr>
          <a:xfrm>
            <a:off x="1731600" y="4126599"/>
            <a:ext cx="2700000" cy="818802"/>
          </a:xfrm>
        </p:spPr>
        <p:txBody>
          <a:bodyPr/>
          <a:lstStyle/>
          <a:p>
            <a:r>
              <a:rPr lang="de-DE" b="1" dirty="0"/>
              <a:t>Prof. Jörg Wrachtrup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Leibnizpreis Experimentelle Physik </a:t>
            </a:r>
            <a:r>
              <a:rPr lang="de-DE" sz="1100" dirty="0"/>
              <a:t>- 2011</a:t>
            </a:r>
          </a:p>
        </p:txBody>
      </p:sp>
      <p:pic>
        <p:nvPicPr>
          <p:cNvPr id="5" name="Bildplatzhalter 4" descr="Porträt von Jörg Wrachtrup"/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" t="872" r="372" b="1244"/>
          <a:stretch/>
        </p:blipFill>
        <p:spPr>
          <a:xfrm>
            <a:off x="482400" y="3996000"/>
            <a:ext cx="1080000" cy="1080000"/>
          </a:xfrm>
        </p:spPr>
      </p:pic>
      <p:sp>
        <p:nvSpPr>
          <p:cNvPr id="8" name="Textfeld 7"/>
          <p:cNvSpPr txBox="1"/>
          <p:nvPr/>
        </p:nvSpPr>
        <p:spPr>
          <a:xfrm>
            <a:off x="482224" y="51003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smtClean="0">
                <a:solidFill>
                  <a:schemeClr val="bg2"/>
                </a:solidFill>
              </a:rPr>
              <a:t>Foto</a:t>
            </a:r>
            <a:r>
              <a:rPr lang="de-DE" sz="700" dirty="0">
                <a:solidFill>
                  <a:schemeClr val="bg2"/>
                </a:solidFill>
              </a:rPr>
              <a:t>: David Ausserhofer</a:t>
            </a:r>
            <a:endParaRPr lang="de-DE" sz="700" dirty="0" smtClean="0">
              <a:solidFill>
                <a:schemeClr val="bg2"/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de-DE" b="1" dirty="0"/>
              <a:t>Prof. Frank </a:t>
            </a:r>
            <a:r>
              <a:rPr lang="de-DE" b="1" dirty="0" err="1"/>
              <a:t>Allgöwer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Leibnizpreis </a:t>
            </a:r>
            <a:r>
              <a:rPr lang="de-DE" dirty="0" smtClean="0"/>
              <a:t>Regelungs-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technik</a:t>
            </a:r>
            <a:r>
              <a:rPr lang="de-DE" dirty="0"/>
              <a:t> </a:t>
            </a:r>
            <a:r>
              <a:rPr lang="de-DE" sz="1100" dirty="0"/>
              <a:t>- 2004</a:t>
            </a:r>
          </a:p>
          <a:p>
            <a:endParaRPr lang="en-GB" dirty="0"/>
          </a:p>
          <a:p>
            <a:endParaRPr lang="de-DE" dirty="0"/>
          </a:p>
        </p:txBody>
      </p:sp>
      <p:pic>
        <p:nvPicPr>
          <p:cNvPr id="28" name="Bildplatzhalter 23552" descr="Porträt von Frank Allgöwer"/>
          <p:cNvPicPr>
            <a:picLocks noGrp="1" noChangeAspect="1"/>
          </p:cNvPicPr>
          <p:nvPr>
            <p:ph type="pic" sz="quarter" idx="29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" r="1742"/>
          <a:stretch>
            <a:fillRect/>
          </a:stretch>
        </p:blipFill>
        <p:spPr/>
      </p:pic>
      <p:sp>
        <p:nvSpPr>
          <p:cNvPr id="16" name="Textfeld 15"/>
          <p:cNvSpPr txBox="1"/>
          <p:nvPr/>
        </p:nvSpPr>
        <p:spPr>
          <a:xfrm>
            <a:off x="47160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smtClean="0">
                <a:solidFill>
                  <a:schemeClr val="bg2"/>
                </a:solidFill>
              </a:rPr>
              <a:t>Foto</a:t>
            </a:r>
            <a:r>
              <a:rPr lang="de-DE" sz="700" dirty="0">
                <a:solidFill>
                  <a:schemeClr val="bg2"/>
                </a:solidFill>
              </a:rPr>
              <a:t>: Uli </a:t>
            </a:r>
            <a:r>
              <a:rPr lang="de-DE" sz="700" dirty="0" smtClean="0">
                <a:solidFill>
                  <a:schemeClr val="bg2"/>
                </a:solidFill>
              </a:rPr>
              <a:t>Regenscheit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DE" b="1" dirty="0"/>
              <a:t>Prof. Hans-Joachim Werner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Leibnizpreis Theoretische</a:t>
            </a:r>
            <a:br>
              <a:rPr lang="de-DE" dirty="0"/>
            </a:br>
            <a:r>
              <a:rPr lang="de-DE" dirty="0"/>
              <a:t>Chemie </a:t>
            </a:r>
            <a:r>
              <a:rPr lang="de-DE" sz="1100" dirty="0"/>
              <a:t>- 2000</a:t>
            </a:r>
          </a:p>
        </p:txBody>
      </p:sp>
      <p:pic>
        <p:nvPicPr>
          <p:cNvPr id="9" name="Bildplatzhalter 8" descr="Porträt von Hans-Joachim Werner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9" t="3811" r="20472" b="11426"/>
          <a:stretch/>
        </p:blipFill>
        <p:spPr/>
      </p:pic>
      <p:sp>
        <p:nvSpPr>
          <p:cNvPr id="17" name="Textfeld 16"/>
          <p:cNvSpPr txBox="1"/>
          <p:nvPr/>
        </p:nvSpPr>
        <p:spPr>
          <a:xfrm>
            <a:off x="471600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smtClean="0">
                <a:solidFill>
                  <a:schemeClr val="bg2"/>
                </a:solidFill>
              </a:rPr>
              <a:t>Foto</a:t>
            </a:r>
            <a:r>
              <a:rPr lang="de-DE" sz="700" dirty="0">
                <a:solidFill>
                  <a:schemeClr val="bg2"/>
                </a:solidFill>
              </a:rPr>
              <a:t>: Uli Regenscheit</a:t>
            </a:r>
            <a:endParaRPr lang="de-DE" sz="700" dirty="0" smtClean="0">
              <a:solidFill>
                <a:schemeClr val="bg2"/>
              </a:solidFill>
            </a:endParaRPr>
          </a:p>
        </p:txBody>
      </p:sp>
      <p:sp>
        <p:nvSpPr>
          <p:cNvPr id="14" name="Ellipse 13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e-DE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3182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84841" y="414832"/>
            <a:ext cx="3963740" cy="279350"/>
          </a:xfrm>
        </p:spPr>
        <p:txBody>
          <a:bodyPr/>
          <a:lstStyle/>
          <a:p>
            <a:r>
              <a:rPr lang="de-DE" altLang="de-DE" dirty="0">
                <a:latin typeface="+mn-lt"/>
              </a:rPr>
              <a:t>Alexander von Humboldt-Professur</a:t>
            </a:r>
            <a:endParaRPr lang="en-GB" dirty="0">
              <a:latin typeface="+mn-lt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740" y="1431831"/>
            <a:ext cx="2814006" cy="822570"/>
          </a:xfrm>
        </p:spPr>
        <p:txBody>
          <a:bodyPr/>
          <a:lstStyle/>
          <a:p>
            <a:r>
              <a:rPr lang="de-DE" altLang="de-DE" b="1" dirty="0"/>
              <a:t>Prof. </a:t>
            </a:r>
            <a:r>
              <a:rPr lang="de-DE" altLang="de-DE" b="1" dirty="0" smtClean="0"/>
              <a:t>Dr. Dieter Schmalstieg</a:t>
            </a:r>
            <a:r>
              <a:rPr lang="de-DE" altLang="de-DE" b="1" dirty="0"/>
              <a:t/>
            </a:r>
            <a:br>
              <a:rPr lang="de-DE" altLang="de-DE" b="1" dirty="0"/>
            </a:br>
            <a:r>
              <a:rPr lang="de-DE" altLang="de-DE" dirty="0" smtClean="0"/>
              <a:t>Visual Computing, </a:t>
            </a:r>
            <a:r>
              <a:rPr lang="de-DE" altLang="de-DE" dirty="0"/>
              <a:t>Alexander von Humboldt-Professur          </a:t>
            </a:r>
            <a:r>
              <a:rPr lang="de-DE" altLang="de-DE" dirty="0" smtClean="0"/>
              <a:t>   </a:t>
            </a:r>
            <a:r>
              <a:rPr lang="de-DE" altLang="de-DE" dirty="0"/>
              <a:t> </a:t>
            </a:r>
            <a:r>
              <a:rPr lang="de-DE" altLang="de-DE" dirty="0" smtClean="0"/>
              <a:t>     </a:t>
            </a:r>
            <a:r>
              <a:rPr lang="de-DE" altLang="de-DE" sz="1100" dirty="0" smtClean="0"/>
              <a:t>2023</a:t>
            </a:r>
            <a:endParaRPr lang="en-GB" sz="1100" dirty="0"/>
          </a:p>
        </p:txBody>
      </p:sp>
      <p:pic>
        <p:nvPicPr>
          <p:cNvPr id="4" name="Bildplatzhalter 3" descr="Porträt von Dieter Schmalstieg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82" t="6773" r="43078" b="63572"/>
          <a:stretch/>
        </p:blipFill>
        <p:spPr>
          <a:xfrm>
            <a:off x="482400" y="1306800"/>
            <a:ext cx="1080000" cy="1078403"/>
          </a:xfrm>
        </p:spPr>
      </p:pic>
      <p:sp>
        <p:nvSpPr>
          <p:cNvPr id="13" name="Textfeld 12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smtClean="0">
                <a:solidFill>
                  <a:schemeClr val="bg2"/>
                </a:solidFill>
              </a:rPr>
              <a:t>Foto: Humboldt-Stiftung</a:t>
            </a:r>
          </a:p>
        </p:txBody>
      </p:sp>
      <p:sp>
        <p:nvSpPr>
          <p:cNvPr id="15" name="Textplatzhalter 1"/>
          <p:cNvSpPr>
            <a:spLocks noGrp="1"/>
          </p:cNvSpPr>
          <p:nvPr>
            <p:ph type="body" sz="quarter" idx="16"/>
          </p:nvPr>
        </p:nvSpPr>
        <p:spPr>
          <a:xfrm>
            <a:off x="1731600" y="2779200"/>
            <a:ext cx="2814006" cy="822570"/>
          </a:xfrm>
        </p:spPr>
        <p:txBody>
          <a:bodyPr/>
          <a:lstStyle/>
          <a:p>
            <a:r>
              <a:rPr lang="de-DE" altLang="de-DE" b="1" dirty="0"/>
              <a:t>Prof. </a:t>
            </a:r>
            <a:r>
              <a:rPr lang="de-DE" altLang="de-DE" b="1" dirty="0" err="1"/>
              <a:t>Hidenori</a:t>
            </a:r>
            <a:r>
              <a:rPr lang="de-DE" altLang="de-DE" b="1" dirty="0"/>
              <a:t> </a:t>
            </a:r>
            <a:r>
              <a:rPr lang="de-DE" altLang="de-DE" b="1" dirty="0" err="1"/>
              <a:t>Takagi</a:t>
            </a:r>
            <a:r>
              <a:rPr lang="de-DE" altLang="de-DE" b="1" dirty="0"/>
              <a:t/>
            </a:r>
            <a:br>
              <a:rPr lang="de-DE" altLang="de-DE" b="1" dirty="0"/>
            </a:br>
            <a:r>
              <a:rPr lang="de-DE" altLang="de-DE" dirty="0"/>
              <a:t>Festkörperforschung, Alexander von Humboldt-Professur          </a:t>
            </a:r>
            <a:r>
              <a:rPr lang="de-DE" altLang="de-DE" dirty="0" smtClean="0"/>
              <a:t>   </a:t>
            </a:r>
            <a:r>
              <a:rPr lang="de-DE" altLang="de-DE" sz="1100" dirty="0"/>
              <a:t>2013</a:t>
            </a:r>
            <a:endParaRPr lang="en-GB" sz="1100" dirty="0"/>
          </a:p>
        </p:txBody>
      </p:sp>
      <p:pic>
        <p:nvPicPr>
          <p:cNvPr id="16" name="Bildplatzhalter 3" descr="Porträt von Hidenori Takagi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400" y="2649600"/>
            <a:ext cx="1080000" cy="1080000"/>
          </a:xfrm>
        </p:spPr>
      </p:pic>
      <p:sp>
        <p:nvSpPr>
          <p:cNvPr id="17" name="Textfeld 16"/>
          <p:cNvSpPr txBox="1"/>
          <p:nvPr/>
        </p:nvSpPr>
        <p:spPr>
          <a:xfrm>
            <a:off x="514800" y="37224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smtClean="0">
                <a:solidFill>
                  <a:schemeClr val="bg2"/>
                </a:solidFill>
              </a:rPr>
              <a:t>Foto</a:t>
            </a:r>
            <a:r>
              <a:rPr lang="de-DE" sz="700" dirty="0">
                <a:solidFill>
                  <a:schemeClr val="bg2"/>
                </a:solidFill>
              </a:rPr>
              <a:t>: MPI-FKF</a:t>
            </a:r>
            <a:endParaRPr lang="de-DE" sz="700" dirty="0" smtClean="0">
              <a:solidFill>
                <a:schemeClr val="bg2"/>
              </a:solidFill>
            </a:endParaRPr>
          </a:p>
        </p:txBody>
      </p:sp>
      <p:sp>
        <p:nvSpPr>
          <p:cNvPr id="14" name="Titel 10"/>
          <p:cNvSpPr txBox="1">
            <a:spLocks/>
          </p:cNvSpPr>
          <p:nvPr/>
        </p:nvSpPr>
        <p:spPr>
          <a:xfrm>
            <a:off x="4716000" y="397060"/>
            <a:ext cx="4241862" cy="27829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de-DE" dirty="0">
                <a:latin typeface="+mn-lt"/>
              </a:rPr>
              <a:t>Max-Planck-</a:t>
            </a:r>
            <a:r>
              <a:rPr lang="en-GB" altLang="de-DE" dirty="0" err="1">
                <a:latin typeface="+mn-lt"/>
              </a:rPr>
              <a:t>Forschungspreis</a:t>
            </a:r>
            <a:endParaRPr lang="en-GB" dirty="0">
              <a:latin typeface="+mn-lt"/>
            </a:endParaRPr>
          </a:p>
        </p:txBody>
      </p:sp>
      <p:sp>
        <p:nvSpPr>
          <p:cNvPr id="24" name="Textplatzhalter 37"/>
          <p:cNvSpPr>
            <a:spLocks noGrp="1"/>
          </p:cNvSpPr>
          <p:nvPr>
            <p:ph type="body" sz="quarter" idx="26"/>
          </p:nvPr>
        </p:nvSpPr>
        <p:spPr>
          <a:xfrm>
            <a:off x="5965340" y="1436400"/>
            <a:ext cx="2700000" cy="818802"/>
          </a:xfrm>
        </p:spPr>
        <p:txBody>
          <a:bodyPr/>
          <a:lstStyle/>
          <a:p>
            <a:r>
              <a:rPr lang="de-DE" altLang="de-DE" b="1" dirty="0"/>
              <a:t>Prof. Jörg Wrachtrup</a:t>
            </a:r>
            <a:r>
              <a:rPr lang="de-DE" altLang="de-DE" dirty="0"/>
              <a:t/>
            </a:r>
            <a:br>
              <a:rPr lang="de-DE" altLang="de-DE" dirty="0"/>
            </a:br>
            <a:r>
              <a:rPr lang="de-DE" altLang="de-DE" dirty="0"/>
              <a:t>Physik – Quanten-Nanowissenschaft </a:t>
            </a:r>
            <a:r>
              <a:rPr lang="de-DE" altLang="de-DE" sz="1100" dirty="0"/>
              <a:t> </a:t>
            </a:r>
            <a:r>
              <a:rPr lang="de-DE" altLang="de-DE" sz="1100" dirty="0" smtClean="0"/>
              <a:t>                       2014</a:t>
            </a:r>
            <a:endParaRPr lang="en-GB" dirty="0"/>
          </a:p>
        </p:txBody>
      </p:sp>
      <p:pic>
        <p:nvPicPr>
          <p:cNvPr id="3" name="Grafik 2" descr="Porträt von Jörg Wrachtru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00" y="1306800"/>
            <a:ext cx="1079086" cy="1079086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47160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smtClean="0">
                <a:solidFill>
                  <a:schemeClr val="bg2"/>
                </a:solidFill>
              </a:rPr>
              <a:t>Foto</a:t>
            </a:r>
            <a:r>
              <a:rPr lang="de-DE" sz="700" dirty="0">
                <a:solidFill>
                  <a:schemeClr val="bg2"/>
                </a:solidFill>
              </a:rPr>
              <a:t>: David Ausserhofer</a:t>
            </a:r>
            <a:endParaRPr lang="de-DE" sz="700" dirty="0" smtClean="0">
              <a:solidFill>
                <a:schemeClr val="bg2"/>
              </a:solidFill>
            </a:endParaRPr>
          </a:p>
        </p:txBody>
      </p:sp>
      <p:sp>
        <p:nvSpPr>
          <p:cNvPr id="12" name="Ellipse 11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e-DE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4341527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>
                <a:latin typeface="+mn-lt"/>
              </a:rPr>
              <a:t>Aktuelle ERC </a:t>
            </a:r>
            <a:r>
              <a:rPr lang="de-DE" altLang="de-DE" dirty="0" err="1" smtClean="0">
                <a:latin typeface="+mn-lt"/>
              </a:rPr>
              <a:t>Starting</a:t>
            </a:r>
            <a:r>
              <a:rPr lang="de-DE" altLang="de-DE" dirty="0" smtClean="0">
                <a:latin typeface="+mn-lt"/>
              </a:rPr>
              <a:t> Grants</a:t>
            </a:r>
            <a:endParaRPr lang="de-DE" altLang="de-DE" dirty="0">
              <a:solidFill>
                <a:srgbClr val="FF552D"/>
              </a:solidFill>
              <a:latin typeface="+mn-lt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20"/>
          </p:nvPr>
        </p:nvSpPr>
        <p:spPr>
          <a:xfrm>
            <a:off x="1733138" y="1436400"/>
            <a:ext cx="2700000" cy="818802"/>
          </a:xfrm>
        </p:spPr>
        <p:txBody>
          <a:bodyPr/>
          <a:lstStyle/>
          <a:p>
            <a:pPr lvl="0">
              <a:buClr>
                <a:srgbClr val="00BEFF"/>
              </a:buClr>
            </a:pPr>
            <a:r>
              <a:rPr lang="de-DE" b="1" dirty="0"/>
              <a:t>Prof. Dr. </a:t>
            </a:r>
            <a:r>
              <a:rPr lang="de-DE" b="1" dirty="0" smtClean="0"/>
              <a:t>Sara Kleindienst</a:t>
            </a:r>
            <a:r>
              <a:rPr lang="de-DE" b="1" dirty="0"/>
              <a:t> </a:t>
            </a:r>
            <a:r>
              <a:rPr lang="de-DE" b="1" dirty="0" smtClean="0"/>
              <a:t> </a:t>
            </a:r>
            <a:r>
              <a:rPr lang="de-DE" b="1" dirty="0"/>
              <a:t> </a:t>
            </a:r>
            <a:r>
              <a:rPr lang="de-DE" b="1" dirty="0" smtClean="0"/>
              <a:t> </a:t>
            </a:r>
            <a:r>
              <a:rPr lang="de-DE" dirty="0" smtClean="0"/>
              <a:t>Rolle der Tenside beim Abbau </a:t>
            </a:r>
            <a:r>
              <a:rPr lang="de-DE" dirty="0"/>
              <a:t>von </a:t>
            </a:r>
            <a:r>
              <a:rPr lang="de-DE" dirty="0" err="1"/>
              <a:t>Glyphosat</a:t>
            </a:r>
            <a:r>
              <a:rPr lang="de-DE" dirty="0"/>
              <a:t> und Emissionen </a:t>
            </a:r>
            <a:r>
              <a:rPr lang="de-DE" dirty="0" smtClean="0"/>
              <a:t>klima-relevanter Gase</a:t>
            </a:r>
            <a:r>
              <a:rPr lang="de-DE" sz="1100" dirty="0" smtClean="0"/>
              <a:t> </a:t>
            </a:r>
            <a:r>
              <a:rPr lang="de-DE" sz="1090" dirty="0"/>
              <a:t>– </a:t>
            </a:r>
            <a:r>
              <a:rPr lang="de-DE" sz="1090" dirty="0" err="1" smtClean="0"/>
              <a:t>vsl</a:t>
            </a:r>
            <a:r>
              <a:rPr lang="de-DE" sz="1090" dirty="0" smtClean="0"/>
              <a:t>. 07/2023-06/2028</a:t>
            </a:r>
            <a:endParaRPr lang="de-DE" sz="1090" dirty="0"/>
          </a:p>
        </p:txBody>
      </p:sp>
      <p:pic>
        <p:nvPicPr>
          <p:cNvPr id="9" name="Bildplatzhalter 8" descr="Porträt von Sara Kleindienst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7" t="2624" r="14459" b="37148"/>
          <a:stretch/>
        </p:blipFill>
        <p:spPr>
          <a:xfrm>
            <a:off x="482400" y="1306800"/>
            <a:ext cx="1079500" cy="1079500"/>
          </a:xfrm>
        </p:spPr>
      </p:pic>
      <p:sp>
        <p:nvSpPr>
          <p:cNvPr id="22" name="Textfeld 21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Simon Kleindienst</a:t>
            </a: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/>
          </p:nvPr>
        </p:nvSpPr>
        <p:spPr>
          <a:xfrm>
            <a:off x="1731740" y="2781349"/>
            <a:ext cx="2856444" cy="818802"/>
          </a:xfrm>
        </p:spPr>
        <p:txBody>
          <a:bodyPr/>
          <a:lstStyle/>
          <a:p>
            <a:pPr lvl="0">
              <a:buClr>
                <a:srgbClr val="00BEFF"/>
              </a:buClr>
            </a:pPr>
            <a:r>
              <a:rPr lang="en-GB" b="1" dirty="0" err="1" smtClean="0"/>
              <a:t>Dr.</a:t>
            </a:r>
            <a:r>
              <a:rPr lang="en-GB" b="1" dirty="0" smtClean="0"/>
              <a:t> Tian </a:t>
            </a:r>
            <a:r>
              <a:rPr lang="en-GB" b="1" dirty="0" err="1" smtClean="0"/>
              <a:t>Qiu</a:t>
            </a:r>
            <a:r>
              <a:rPr lang="en-GB" b="1" dirty="0" smtClean="0"/>
              <a:t>                     </a:t>
            </a:r>
            <a:r>
              <a:rPr lang="de-DE" dirty="0" smtClean="0"/>
              <a:t>Mikroroboter für minimal-invasive Eingriffe </a:t>
            </a:r>
            <a:r>
              <a:rPr lang="de-DE" sz="1100" dirty="0" smtClean="0"/>
              <a:t>– 01/2023-12/2027</a:t>
            </a:r>
            <a:endParaRPr lang="de-DE" sz="1100" dirty="0"/>
          </a:p>
        </p:txBody>
      </p:sp>
      <p:pic>
        <p:nvPicPr>
          <p:cNvPr id="7" name="Bildplatzhalter 6" descr="Porträt von Tian Qiu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8" r="12344" b="18262"/>
          <a:stretch/>
        </p:blipFill>
        <p:spPr>
          <a:xfrm>
            <a:off x="482600" y="2649538"/>
            <a:ext cx="1079500" cy="1079500"/>
          </a:xfrm>
        </p:spPr>
      </p:pic>
      <p:sp>
        <p:nvSpPr>
          <p:cNvPr id="23" name="Textfeld 22"/>
          <p:cNvSpPr txBox="1"/>
          <p:nvPr/>
        </p:nvSpPr>
        <p:spPr>
          <a:xfrm>
            <a:off x="51758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smtClean="0">
                <a:solidFill>
                  <a:schemeClr val="bg2"/>
                </a:solidFill>
              </a:rPr>
              <a:t>Foto</a:t>
            </a:r>
            <a:r>
              <a:rPr lang="de-DE" sz="700" dirty="0">
                <a:solidFill>
                  <a:schemeClr val="bg2"/>
                </a:solidFill>
              </a:rPr>
              <a:t>: Alejandro Posada</a:t>
            </a:r>
            <a:endParaRPr lang="de-DE" sz="700" dirty="0" smtClean="0">
              <a:solidFill>
                <a:schemeClr val="bg2"/>
              </a:solidFill>
            </a:endParaRPr>
          </a:p>
        </p:txBody>
      </p:sp>
      <p:sp>
        <p:nvSpPr>
          <p:cNvPr id="13" name="Textplatzhalter 45"/>
          <p:cNvSpPr>
            <a:spLocks noGrp="1"/>
          </p:cNvSpPr>
          <p:nvPr>
            <p:ph type="body" sz="quarter" idx="25"/>
          </p:nvPr>
        </p:nvSpPr>
        <p:spPr>
          <a:xfrm>
            <a:off x="1731740" y="4123961"/>
            <a:ext cx="2700000" cy="818802"/>
          </a:xfrm>
        </p:spPr>
        <p:txBody>
          <a:bodyPr/>
          <a:lstStyle/>
          <a:p>
            <a:r>
              <a:rPr lang="de-DE" b="1" dirty="0"/>
              <a:t>Prof. Michael </a:t>
            </a:r>
            <a:r>
              <a:rPr lang="de-DE" b="1" dirty="0" err="1"/>
              <a:t>Saliba</a:t>
            </a:r>
            <a:r>
              <a:rPr lang="de-DE" b="1" dirty="0"/>
              <a:t>                    </a:t>
            </a:r>
            <a:r>
              <a:rPr lang="de-DE" dirty="0"/>
              <a:t>Mit </a:t>
            </a:r>
            <a:r>
              <a:rPr lang="de-DE" dirty="0" err="1"/>
              <a:t>Perowskiten</a:t>
            </a:r>
            <a:r>
              <a:rPr lang="de-DE" dirty="0"/>
              <a:t> zu nachhaltigen, stabilen und leistungsfähigen Halbleitern </a:t>
            </a:r>
            <a:r>
              <a:rPr lang="de-DE" sz="1100" dirty="0"/>
              <a:t>– </a:t>
            </a:r>
            <a:r>
              <a:rPr lang="de-DE" sz="1100" dirty="0" smtClean="0"/>
              <a:t>09/2022-08/2027</a:t>
            </a:r>
            <a:endParaRPr lang="de-DE" sz="1100" dirty="0"/>
          </a:p>
        </p:txBody>
      </p:sp>
      <p:pic>
        <p:nvPicPr>
          <p:cNvPr id="34" name="Bildplatzhalter 33" descr="Porträt von Michael Saliba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8" t="8317" r="22505" b="7703"/>
          <a:stretch/>
        </p:blipFill>
        <p:spPr/>
      </p:pic>
      <p:sp>
        <p:nvSpPr>
          <p:cNvPr id="26" name="Textfeld 25"/>
          <p:cNvSpPr txBox="1"/>
          <p:nvPr/>
        </p:nvSpPr>
        <p:spPr>
          <a:xfrm>
            <a:off x="518400" y="50976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Uli Regenscheit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0"/>
          </p:nvPr>
        </p:nvSpPr>
        <p:spPr>
          <a:xfrm>
            <a:off x="5965200" y="1435599"/>
            <a:ext cx="2823200" cy="818802"/>
          </a:xfrm>
        </p:spPr>
        <p:txBody>
          <a:bodyPr/>
          <a:lstStyle/>
          <a:p>
            <a:r>
              <a:rPr lang="en-GB" altLang="de-DE" b="1" dirty="0" err="1"/>
              <a:t>Dr.</a:t>
            </a:r>
            <a:r>
              <a:rPr lang="en-GB" altLang="de-DE" b="1" dirty="0"/>
              <a:t> Tim </a:t>
            </a:r>
            <a:r>
              <a:rPr lang="en-GB" altLang="de-DE" b="1" dirty="0" err="1"/>
              <a:t>Langen</a:t>
            </a:r>
            <a:r>
              <a:rPr lang="en-GB" altLang="de-DE" dirty="0"/>
              <a:t/>
            </a:r>
            <a:br>
              <a:rPr lang="en-GB" altLang="de-DE" dirty="0"/>
            </a:br>
            <a:r>
              <a:rPr lang="en-US" dirty="0" err="1" smtClean="0"/>
              <a:t>Supersolids</a:t>
            </a:r>
            <a:r>
              <a:rPr lang="en-US" dirty="0" smtClean="0"/>
              <a:t> and beyond: Exploring </a:t>
            </a:r>
            <a:r>
              <a:rPr lang="en-US" dirty="0"/>
              <a:t>new states of matter with </a:t>
            </a:r>
            <a:r>
              <a:rPr lang="en-US" dirty="0" smtClean="0"/>
              <a:t>laser-cooled </a:t>
            </a:r>
            <a:r>
              <a:rPr lang="en-US" dirty="0"/>
              <a:t>dipolar </a:t>
            </a:r>
            <a:r>
              <a:rPr lang="en-US" dirty="0" smtClean="0"/>
              <a:t>molecules</a:t>
            </a:r>
            <a:r>
              <a:rPr lang="en-US" sz="1100" dirty="0" smtClean="0"/>
              <a:t> </a:t>
            </a:r>
            <a:r>
              <a:rPr lang="de-DE" sz="1100" dirty="0" smtClean="0"/>
              <a:t>– 04/</a:t>
            </a:r>
            <a:r>
              <a:rPr lang="en-US" sz="1100" dirty="0" smtClean="0"/>
              <a:t>2021-03/2026</a:t>
            </a:r>
            <a:endParaRPr lang="en-GB" sz="1100" dirty="0"/>
          </a:p>
          <a:p>
            <a:endParaRPr lang="en-GB" dirty="0"/>
          </a:p>
        </p:txBody>
      </p:sp>
      <p:pic>
        <p:nvPicPr>
          <p:cNvPr id="35" name="Bildplatzhalter 34" descr="Porträt von Tim Langen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71" r="2911"/>
          <a:stretch/>
        </p:blipFill>
        <p:spPr>
          <a:xfrm>
            <a:off x="4714875" y="1306800"/>
            <a:ext cx="1081088" cy="1081088"/>
          </a:xfrm>
        </p:spPr>
      </p:pic>
      <p:sp>
        <p:nvSpPr>
          <p:cNvPr id="24" name="Textfeld 23"/>
          <p:cNvSpPr txBox="1"/>
          <p:nvPr/>
        </p:nvSpPr>
        <p:spPr>
          <a:xfrm>
            <a:off x="4716000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Christa Müller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5965200" y="2781349"/>
            <a:ext cx="2823200" cy="822570"/>
          </a:xfrm>
        </p:spPr>
        <p:txBody>
          <a:bodyPr/>
          <a:lstStyle/>
          <a:p>
            <a:r>
              <a:rPr lang="de-DE" b="1" dirty="0"/>
              <a:t>Dr. Marcel Pfeiffer</a:t>
            </a:r>
            <a:r>
              <a:rPr lang="de-DE" dirty="0"/>
              <a:t/>
            </a:r>
            <a:br>
              <a:rPr lang="de-DE" dirty="0"/>
            </a:br>
            <a:r>
              <a:rPr lang="en-US" dirty="0"/>
              <a:t>Multiscale Fluid and Plasma Dynamics using </a:t>
            </a:r>
            <a:r>
              <a:rPr lang="en-US" dirty="0" smtClean="0"/>
              <a:t>Particles                    </a:t>
            </a:r>
            <a:r>
              <a:rPr lang="de-DE" sz="1100" dirty="0" smtClean="0"/>
              <a:t>– 01/</a:t>
            </a:r>
            <a:r>
              <a:rPr lang="en-US" sz="1100" dirty="0" smtClean="0"/>
              <a:t>2021-12/2025</a:t>
            </a:r>
            <a:endParaRPr lang="de-DE" sz="1100" dirty="0"/>
          </a:p>
        </p:txBody>
      </p:sp>
      <p:pic>
        <p:nvPicPr>
          <p:cNvPr id="33" name="Bildplatzhalter 14" descr="Porträt von Marcel Pfeiffer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5" t="713" r="19975" b="4050"/>
          <a:stretch/>
        </p:blipFill>
        <p:spPr>
          <a:xfrm>
            <a:off x="4716463" y="2649600"/>
            <a:ext cx="1079500" cy="1079500"/>
          </a:xfrm>
          <a:effectLst/>
        </p:spPr>
      </p:pic>
      <p:sp>
        <p:nvSpPr>
          <p:cNvPr id="25" name="Textfeld 24"/>
          <p:cNvSpPr txBox="1"/>
          <p:nvPr/>
        </p:nvSpPr>
        <p:spPr>
          <a:xfrm>
            <a:off x="471600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Norman Pfeiffer</a:t>
            </a:r>
          </a:p>
        </p:txBody>
      </p:sp>
      <p:sp>
        <p:nvSpPr>
          <p:cNvPr id="20" name="Ellipse 19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33"/>
          </p:nvPr>
        </p:nvSpPr>
        <p:spPr>
          <a:xfrm>
            <a:off x="468000" y="5418000"/>
            <a:ext cx="6063501" cy="126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45522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 err="1" smtClean="0">
                <a:latin typeface="+mn-lt"/>
              </a:rPr>
              <a:t>Aktuelle</a:t>
            </a:r>
            <a:r>
              <a:rPr lang="en-GB" altLang="de-DE" dirty="0" smtClean="0">
                <a:latin typeface="+mn-lt"/>
              </a:rPr>
              <a:t> ERC Starting Grants</a:t>
            </a:r>
            <a:endParaRPr lang="en-GB" altLang="de-DE" dirty="0">
              <a:solidFill>
                <a:srgbClr val="FF552D"/>
              </a:solidFill>
              <a:latin typeface="+mn-lt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20"/>
          </p:nvPr>
        </p:nvSpPr>
        <p:spPr>
          <a:xfrm>
            <a:off x="1733138" y="1436400"/>
            <a:ext cx="2700000" cy="818802"/>
          </a:xfrm>
        </p:spPr>
        <p:txBody>
          <a:bodyPr/>
          <a:lstStyle/>
          <a:p>
            <a:r>
              <a:rPr lang="de-DE" b="1" dirty="0"/>
              <a:t>Prof. Michael Pradel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Mit künstlicher Intelligenz zu zuverlässiger Software </a:t>
            </a:r>
            <a:r>
              <a:rPr lang="de-DE" dirty="0" smtClean="0"/>
              <a:t>                    </a:t>
            </a:r>
            <a:r>
              <a:rPr lang="de-DE" sz="1100" dirty="0" smtClean="0"/>
              <a:t>– 03/2020-02/2025</a:t>
            </a:r>
            <a:endParaRPr lang="de-DE" sz="1100" dirty="0"/>
          </a:p>
        </p:txBody>
      </p:sp>
      <p:pic>
        <p:nvPicPr>
          <p:cNvPr id="12" name="Bildplatzhalter 11" descr="Porträt von Michael Pradel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9" b="1309"/>
          <a:stretch>
            <a:fillRect/>
          </a:stretch>
        </p:blipFill>
        <p:spPr/>
      </p:pic>
      <p:sp>
        <p:nvSpPr>
          <p:cNvPr id="22" name="Textfeld 21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Katrin </a:t>
            </a:r>
            <a:r>
              <a:rPr lang="de-DE" sz="700" dirty="0" err="1">
                <a:solidFill>
                  <a:schemeClr val="bg2"/>
                </a:solidFill>
              </a:rPr>
              <a:t>Binner</a:t>
            </a:r>
            <a:endParaRPr lang="de-DE" sz="700" dirty="0">
              <a:solidFill>
                <a:schemeClr val="bg2"/>
              </a:solidFill>
            </a:endParaRPr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/>
          </p:nvPr>
        </p:nvSpPr>
        <p:spPr>
          <a:xfrm>
            <a:off x="1731740" y="2781349"/>
            <a:ext cx="2856444" cy="818802"/>
          </a:xfrm>
        </p:spPr>
        <p:txBody>
          <a:bodyPr/>
          <a:lstStyle/>
          <a:p>
            <a:r>
              <a:rPr lang="de-DE" b="1" dirty="0"/>
              <a:t>Prof. Andreas </a:t>
            </a:r>
            <a:r>
              <a:rPr lang="de-DE" b="1" dirty="0" err="1"/>
              <a:t>Bulling</a:t>
            </a:r>
            <a:r>
              <a:rPr lang="de-DE" dirty="0"/>
              <a:t> </a:t>
            </a:r>
            <a:r>
              <a:rPr lang="de-DE" dirty="0" err="1"/>
              <a:t>Antizipatorische</a:t>
            </a:r>
            <a:r>
              <a:rPr lang="de-DE" dirty="0"/>
              <a:t> Mensch-Computer Interaktion </a:t>
            </a:r>
            <a:r>
              <a:rPr lang="de-DE" sz="1100" dirty="0"/>
              <a:t>– </a:t>
            </a:r>
            <a:r>
              <a:rPr lang="de-DE" sz="1100" dirty="0" smtClean="0"/>
              <a:t>02/2019-01/2024</a:t>
            </a:r>
            <a:endParaRPr lang="de-DE" sz="1100" dirty="0"/>
          </a:p>
        </p:txBody>
      </p:sp>
      <p:pic>
        <p:nvPicPr>
          <p:cNvPr id="9" name="Bildplatzhalter 8" descr="Porträt von Andreas Bulling"/>
          <p:cNvPicPr>
            <a:picLocks noGrp="1" noChangeAspect="1"/>
          </p:cNvPicPr>
          <p:nvPr>
            <p:ph type="pic" sz="quarter" idx="2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" b="2363"/>
          <a:stretch>
            <a:fillRect/>
          </a:stretch>
        </p:blipFill>
        <p:spPr>
          <a:xfrm>
            <a:off x="482600" y="2649600"/>
            <a:ext cx="1079500" cy="1079500"/>
          </a:xfrm>
        </p:spPr>
      </p:pic>
      <p:sp>
        <p:nvSpPr>
          <p:cNvPr id="23" name="Textfeld 22"/>
          <p:cNvSpPr txBox="1"/>
          <p:nvPr/>
        </p:nvSpPr>
        <p:spPr>
          <a:xfrm>
            <a:off x="51758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Uli Regenscheit</a:t>
            </a:r>
          </a:p>
        </p:txBody>
      </p:sp>
      <p:sp>
        <p:nvSpPr>
          <p:cNvPr id="20" name="Ellipse 19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33"/>
          </p:nvPr>
        </p:nvSpPr>
        <p:spPr>
          <a:xfrm>
            <a:off x="468000" y="5418000"/>
            <a:ext cx="6063501" cy="126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57050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 err="1"/>
              <a:t>Aktuelle</a:t>
            </a:r>
            <a:r>
              <a:rPr lang="en-GB" altLang="de-DE" dirty="0"/>
              <a:t> </a:t>
            </a:r>
            <a:r>
              <a:rPr lang="en-GB" altLang="de-DE" dirty="0" smtClean="0">
                <a:latin typeface="+mn-lt"/>
              </a:rPr>
              <a:t>ERC </a:t>
            </a:r>
            <a:r>
              <a:rPr lang="en-GB" altLang="de-DE" dirty="0">
                <a:latin typeface="+mn-lt"/>
              </a:rPr>
              <a:t>Consolidator </a:t>
            </a:r>
            <a:r>
              <a:rPr lang="en-GB" altLang="de-DE" dirty="0" smtClean="0">
                <a:latin typeface="+mn-lt"/>
              </a:rPr>
              <a:t>Grants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3" name="Textplatzhalter 3"/>
          <p:cNvSpPr>
            <a:spLocks noGrp="1"/>
          </p:cNvSpPr>
          <p:nvPr>
            <p:ph type="body" sz="quarter" idx="18"/>
          </p:nvPr>
        </p:nvSpPr>
        <p:spPr>
          <a:xfrm>
            <a:off x="1731740" y="1432800"/>
            <a:ext cx="2700000" cy="818802"/>
          </a:xfrm>
        </p:spPr>
        <p:txBody>
          <a:bodyPr/>
          <a:lstStyle/>
          <a:p>
            <a:r>
              <a:rPr lang="de-DE" b="1" dirty="0"/>
              <a:t>Prof. </a:t>
            </a:r>
            <a:r>
              <a:rPr lang="de-DE" b="1" dirty="0" err="1"/>
              <a:t>Blazej</a:t>
            </a:r>
            <a:r>
              <a:rPr lang="de-DE" b="1" dirty="0"/>
              <a:t> Grabowski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MATERIALS 4.0 – Materialdesign mit quantenmechanischen Simulationen </a:t>
            </a:r>
            <a:r>
              <a:rPr lang="de-DE" sz="1100" dirty="0"/>
              <a:t>– </a:t>
            </a:r>
            <a:r>
              <a:rPr lang="de-DE" sz="1100" dirty="0" smtClean="0"/>
              <a:t>01/2021-12/2025</a:t>
            </a:r>
            <a:endParaRPr lang="en-GB" sz="1100" dirty="0"/>
          </a:p>
          <a:p>
            <a:endParaRPr lang="de-DE" dirty="0">
              <a:solidFill>
                <a:srgbClr val="FF0000"/>
              </a:solidFill>
            </a:endParaRPr>
          </a:p>
          <a:p>
            <a:endParaRPr lang="de-DE" dirty="0"/>
          </a:p>
        </p:txBody>
      </p:sp>
      <p:pic>
        <p:nvPicPr>
          <p:cNvPr id="12" name="Bildplatzhalter 6" descr="Porträt von Blazej Grabowski"/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" y="1306800"/>
            <a:ext cx="1080000" cy="1080000"/>
          </a:xfrm>
        </p:spPr>
      </p:pic>
      <p:sp>
        <p:nvSpPr>
          <p:cNvPr id="9" name="Textfeld 8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>
                <a:solidFill>
                  <a:schemeClr val="bg2"/>
                </a:solidFill>
              </a:rPr>
              <a:t>Foto: Jan Will </a:t>
            </a:r>
            <a:endParaRPr lang="de-DE" sz="700" dirty="0" smtClean="0">
              <a:solidFill>
                <a:schemeClr val="bg2"/>
              </a:solidFill>
            </a:endParaRPr>
          </a:p>
        </p:txBody>
      </p:sp>
      <p:sp>
        <p:nvSpPr>
          <p:cNvPr id="19" name="Ellipse 18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e-DE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32057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66725" y="396000"/>
            <a:ext cx="8193462" cy="278290"/>
          </a:xfrm>
        </p:spPr>
        <p:txBody>
          <a:bodyPr/>
          <a:lstStyle/>
          <a:p>
            <a:r>
              <a:rPr lang="en-GB" altLang="de-DE" dirty="0" err="1"/>
              <a:t>Aktuelle</a:t>
            </a:r>
            <a:r>
              <a:rPr lang="en-GB" altLang="de-DE" dirty="0"/>
              <a:t> </a:t>
            </a:r>
            <a:r>
              <a:rPr lang="en-GB" altLang="de-DE" dirty="0" smtClean="0">
                <a:latin typeface="+mn-lt"/>
              </a:rPr>
              <a:t>ERC Advanced Grants</a:t>
            </a:r>
            <a:endParaRPr lang="en-GB" altLang="de-D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1" name="Textplatzhalter 4"/>
          <p:cNvSpPr>
            <a:spLocks noGrp="1"/>
          </p:cNvSpPr>
          <p:nvPr>
            <p:ph type="body" sz="quarter" idx="20"/>
          </p:nvPr>
        </p:nvSpPr>
        <p:spPr>
          <a:xfrm>
            <a:off x="1731600" y="1432800"/>
            <a:ext cx="2700000" cy="818802"/>
          </a:xfrm>
        </p:spPr>
        <p:txBody>
          <a:bodyPr/>
          <a:lstStyle/>
          <a:p>
            <a:r>
              <a:rPr lang="de-DE" b="1" dirty="0" smtClean="0"/>
              <a:t>Prof</a:t>
            </a:r>
            <a:r>
              <a:rPr lang="de-DE" b="1" dirty="0"/>
              <a:t>. André Bächtiger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en-US" sz="1350" dirty="0" err="1" smtClean="0"/>
              <a:t>Erforschung</a:t>
            </a:r>
            <a:r>
              <a:rPr lang="en-US" sz="1350" dirty="0" smtClean="0"/>
              <a:t> </a:t>
            </a:r>
            <a:r>
              <a:rPr lang="en-US" sz="1350" dirty="0" err="1"/>
              <a:t>demokratischer</a:t>
            </a:r>
            <a:r>
              <a:rPr lang="en-US" sz="1350" dirty="0"/>
              <a:t> </a:t>
            </a:r>
            <a:r>
              <a:rPr lang="en-US" sz="1350" dirty="0" err="1" smtClean="0"/>
              <a:t>Präferenzen</a:t>
            </a:r>
            <a:r>
              <a:rPr lang="en-US" sz="1350" dirty="0" smtClean="0"/>
              <a:t> </a:t>
            </a:r>
            <a:r>
              <a:rPr lang="en-US" sz="1350" dirty="0"/>
              <a:t>der </a:t>
            </a:r>
            <a:r>
              <a:rPr lang="en-US" sz="1350" dirty="0" err="1"/>
              <a:t>Bürger</a:t>
            </a:r>
            <a:r>
              <a:rPr lang="en-US" sz="1350" dirty="0"/>
              <a:t> in </a:t>
            </a:r>
            <a:r>
              <a:rPr lang="en-US" sz="1350" dirty="0" err="1"/>
              <a:t>einem</a:t>
            </a:r>
            <a:r>
              <a:rPr lang="en-US" sz="1350" dirty="0"/>
              <a:t> </a:t>
            </a:r>
            <a:r>
              <a:rPr lang="en-US" sz="1350" dirty="0" err="1"/>
              <a:t>deliberativen</a:t>
            </a:r>
            <a:r>
              <a:rPr lang="en-US" sz="1350" dirty="0"/>
              <a:t>, </a:t>
            </a:r>
            <a:r>
              <a:rPr lang="en-US" sz="1350" dirty="0" err="1"/>
              <a:t>ko-kreativen</a:t>
            </a:r>
            <a:r>
              <a:rPr lang="en-US" sz="1350" dirty="0"/>
              <a:t> Design </a:t>
            </a:r>
            <a:r>
              <a:rPr lang="de-DE" sz="1100" dirty="0" smtClean="0"/>
              <a:t>– 08/2022-07/2027</a:t>
            </a:r>
          </a:p>
        </p:txBody>
      </p:sp>
      <p:pic>
        <p:nvPicPr>
          <p:cNvPr id="5" name="Bildplatzhalter 4" descr="Porträt von André Bächtiger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0" t="81" r="6564" b="10373"/>
          <a:stretch/>
        </p:blipFill>
        <p:spPr>
          <a:xfrm>
            <a:off x="482600" y="1306513"/>
            <a:ext cx="1079500" cy="1079500"/>
          </a:xfrm>
        </p:spPr>
      </p:pic>
      <p:sp>
        <p:nvSpPr>
          <p:cNvPr id="22" name="Textfeld 21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smtClean="0">
                <a:solidFill>
                  <a:schemeClr val="bg2"/>
                </a:solidFill>
              </a:rPr>
              <a:t>Foto</a:t>
            </a:r>
            <a:r>
              <a:rPr lang="de-DE" sz="700" dirty="0">
                <a:solidFill>
                  <a:schemeClr val="bg2"/>
                </a:solidFill>
              </a:rPr>
              <a:t>: Jenny Stadthaus</a:t>
            </a:r>
            <a:endParaRPr lang="de-DE" sz="700" dirty="0" smtClean="0">
              <a:solidFill>
                <a:schemeClr val="bg2"/>
              </a:solidFill>
            </a:endParaRPr>
          </a:p>
        </p:txBody>
      </p:sp>
      <p:sp>
        <p:nvSpPr>
          <p:cNvPr id="19" name="Textplatzhalter 45"/>
          <p:cNvSpPr>
            <a:spLocks noGrp="1"/>
          </p:cNvSpPr>
          <p:nvPr>
            <p:ph type="body" sz="quarter" idx="25"/>
          </p:nvPr>
        </p:nvSpPr>
        <p:spPr>
          <a:xfrm>
            <a:off x="1731600" y="2782800"/>
            <a:ext cx="2700000" cy="818802"/>
          </a:xfrm>
        </p:spPr>
        <p:txBody>
          <a:bodyPr/>
          <a:lstStyle/>
          <a:p>
            <a:r>
              <a:rPr lang="de-DE" b="1" dirty="0" smtClean="0"/>
              <a:t>Prof</a:t>
            </a:r>
            <a:r>
              <a:rPr lang="de-DE" b="1" dirty="0"/>
              <a:t>. Oliver </a:t>
            </a:r>
            <a:r>
              <a:rPr lang="de-DE" b="1" dirty="0" smtClean="0"/>
              <a:t>Röhrle</a:t>
            </a:r>
            <a:r>
              <a:rPr lang="de-DE" dirty="0"/>
              <a:t/>
            </a:r>
            <a:br>
              <a:rPr lang="de-DE" dirty="0"/>
            </a:br>
            <a:r>
              <a:rPr lang="de-DE" sz="1350" dirty="0" smtClean="0"/>
              <a:t>Simulationsgestützte Sensoren </a:t>
            </a:r>
            <a:r>
              <a:rPr lang="de-DE" sz="1350" dirty="0"/>
              <a:t>zur Entschlüsselung </a:t>
            </a:r>
            <a:r>
              <a:rPr lang="de-DE" sz="1350" dirty="0" smtClean="0"/>
              <a:t>neuro-muskulärer </a:t>
            </a:r>
            <a:r>
              <a:rPr lang="de-DE" sz="1350" dirty="0"/>
              <a:t>Steuerung </a:t>
            </a:r>
            <a:r>
              <a:rPr lang="de-DE" sz="1100" dirty="0"/>
              <a:t>– </a:t>
            </a:r>
            <a:r>
              <a:rPr lang="de-DE" sz="1100" dirty="0" smtClean="0"/>
              <a:t>09/2022-08/2027</a:t>
            </a:r>
            <a:endParaRPr lang="de-DE" sz="1100" dirty="0"/>
          </a:p>
        </p:txBody>
      </p:sp>
      <p:pic>
        <p:nvPicPr>
          <p:cNvPr id="4" name="Bildplatzhalter 3" descr="Porträt von Oliver Röhrle"/>
          <p:cNvPicPr>
            <a:picLocks noGrp="1" noChangeAspect="1"/>
          </p:cNvPicPr>
          <p:nvPr>
            <p:ph type="pic" sz="quarter" idx="2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5" name="Textfeld 24"/>
          <p:cNvSpPr txBox="1"/>
          <p:nvPr/>
        </p:nvSpPr>
        <p:spPr>
          <a:xfrm>
            <a:off x="517580" y="37548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smtClean="0">
                <a:solidFill>
                  <a:schemeClr val="bg2"/>
                </a:solidFill>
              </a:rPr>
              <a:t>Foto</a:t>
            </a:r>
            <a:r>
              <a:rPr lang="de-DE" sz="700" dirty="0">
                <a:solidFill>
                  <a:schemeClr val="bg2"/>
                </a:solidFill>
              </a:rPr>
              <a:t>: Max Kovalenko</a:t>
            </a:r>
            <a:endParaRPr lang="de-DE" sz="700" dirty="0" smtClean="0">
              <a:solidFill>
                <a:schemeClr val="bg2"/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GB" b="1" dirty="0" err="1" smtClean="0"/>
              <a:t>Prof.</a:t>
            </a:r>
            <a:r>
              <a:rPr lang="en-GB" b="1" dirty="0" smtClean="0"/>
              <a:t> </a:t>
            </a:r>
            <a:r>
              <a:rPr lang="en-GB" b="1" dirty="0" err="1" smtClean="0"/>
              <a:t>Tilman</a:t>
            </a:r>
            <a:r>
              <a:rPr lang="en-GB" b="1" dirty="0" smtClean="0"/>
              <a:t> </a:t>
            </a:r>
            <a:r>
              <a:rPr lang="en-GB" b="1" dirty="0" err="1" smtClean="0"/>
              <a:t>Pfau</a:t>
            </a:r>
            <a:r>
              <a:rPr lang="en-GB" b="1" dirty="0"/>
              <a:t> </a:t>
            </a:r>
            <a:r>
              <a:rPr lang="en-GB" b="1" dirty="0" smtClean="0"/>
              <a:t>                               </a:t>
            </a:r>
            <a:r>
              <a:rPr lang="en-GB" sz="1350" dirty="0" err="1" smtClean="0"/>
              <a:t>Fermionische</a:t>
            </a:r>
            <a:r>
              <a:rPr lang="en-GB" sz="1350" dirty="0" smtClean="0"/>
              <a:t> </a:t>
            </a:r>
            <a:r>
              <a:rPr lang="en-GB" sz="1350" dirty="0" err="1"/>
              <a:t>Materie</a:t>
            </a:r>
            <a:r>
              <a:rPr lang="en-GB" sz="1350" dirty="0"/>
              <a:t> </a:t>
            </a:r>
            <a:r>
              <a:rPr lang="en-GB" sz="1350" dirty="0" err="1"/>
              <a:t>mit</a:t>
            </a:r>
            <a:r>
              <a:rPr lang="en-GB" sz="1350" dirty="0"/>
              <a:t> </a:t>
            </a:r>
            <a:r>
              <a:rPr lang="en-GB" sz="1350" dirty="0" err="1"/>
              <a:t>langreichweitigen</a:t>
            </a:r>
            <a:r>
              <a:rPr lang="en-GB" sz="1350" dirty="0"/>
              <a:t> </a:t>
            </a:r>
            <a:r>
              <a:rPr lang="en-GB" sz="1350" dirty="0" err="1" smtClean="0"/>
              <a:t>Wechsel-wirkungen</a:t>
            </a:r>
            <a:r>
              <a:rPr lang="en-GB" sz="1330" dirty="0" smtClean="0"/>
              <a:t> </a:t>
            </a:r>
            <a:r>
              <a:rPr lang="de-DE" sz="1100" dirty="0"/>
              <a:t>– </a:t>
            </a:r>
            <a:r>
              <a:rPr lang="de-DE" sz="1100" dirty="0" smtClean="0"/>
              <a:t>10/</a:t>
            </a:r>
            <a:r>
              <a:rPr lang="en-GB" sz="1100" dirty="0" smtClean="0"/>
              <a:t>2021-09/2026</a:t>
            </a:r>
            <a:endParaRPr lang="en-GB" sz="1100" dirty="0"/>
          </a:p>
        </p:txBody>
      </p:sp>
      <p:pic>
        <p:nvPicPr>
          <p:cNvPr id="15" name="Bildplatzhalter 14" descr="Porträt von Tilman Pfau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6" t="11504" r="10513" b="13135"/>
          <a:stretch/>
        </p:blipFill>
        <p:spPr/>
      </p:pic>
      <p:sp>
        <p:nvSpPr>
          <p:cNvPr id="17" name="Textfeld 16"/>
          <p:cNvSpPr txBox="1"/>
          <p:nvPr/>
        </p:nvSpPr>
        <p:spPr>
          <a:xfrm>
            <a:off x="517578" y="5097266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smtClean="0">
                <a:solidFill>
                  <a:schemeClr val="bg2"/>
                </a:solidFill>
              </a:rPr>
              <a:t>Foto</a:t>
            </a:r>
            <a:r>
              <a:rPr lang="de-DE" sz="700" dirty="0">
                <a:solidFill>
                  <a:schemeClr val="bg2"/>
                </a:solidFill>
              </a:rPr>
              <a:t>: Max Kovalenko</a:t>
            </a:r>
            <a:endParaRPr lang="de-DE" sz="700" dirty="0" smtClean="0">
              <a:solidFill>
                <a:schemeClr val="bg2"/>
              </a:solidFill>
            </a:endParaRPr>
          </a:p>
        </p:txBody>
      </p:sp>
      <p:sp>
        <p:nvSpPr>
          <p:cNvPr id="23" name="Ellipse 22" descr="Grafisches Element"/>
          <p:cNvSpPr/>
          <p:nvPr/>
        </p:nvSpPr>
        <p:spPr>
          <a:xfrm>
            <a:off x="3639312" y="4136904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e-DE" dirty="0" smtClean="0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67059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66725" y="396000"/>
            <a:ext cx="8193462" cy="278290"/>
          </a:xfrm>
        </p:spPr>
        <p:txBody>
          <a:bodyPr/>
          <a:lstStyle/>
          <a:p>
            <a:r>
              <a:rPr lang="en-GB" altLang="de-DE" dirty="0" err="1"/>
              <a:t>Aktuelle</a:t>
            </a:r>
            <a:r>
              <a:rPr lang="en-GB" altLang="de-DE" dirty="0"/>
              <a:t> </a:t>
            </a:r>
            <a:r>
              <a:rPr lang="en-GB" altLang="de-DE" dirty="0" smtClean="0">
                <a:latin typeface="+mn-lt"/>
              </a:rPr>
              <a:t>ERC Synergy Grants </a:t>
            </a:r>
            <a:endParaRPr lang="en-GB" altLang="de-DE" dirty="0">
              <a:latin typeface="+mn-lt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b="1" dirty="0" smtClean="0"/>
              <a:t>Prof. Jörn Birkmann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en-GB" altLang="de-DE" dirty="0" err="1" smtClean="0"/>
              <a:t>Dynamiken</a:t>
            </a:r>
            <a:r>
              <a:rPr lang="en-GB" altLang="de-DE" dirty="0" smtClean="0"/>
              <a:t> und </a:t>
            </a:r>
            <a:r>
              <a:rPr lang="en-GB" altLang="de-DE" dirty="0" err="1" smtClean="0"/>
              <a:t>Risiken</a:t>
            </a:r>
            <a:r>
              <a:rPr lang="en-GB" altLang="de-DE" dirty="0" smtClean="0"/>
              <a:t> </a:t>
            </a:r>
            <a:r>
              <a:rPr lang="en-GB" altLang="de-DE" dirty="0" err="1" smtClean="0"/>
              <a:t>zwischen</a:t>
            </a:r>
            <a:r>
              <a:rPr lang="en-GB" altLang="de-DE" dirty="0" smtClean="0"/>
              <a:t> </a:t>
            </a:r>
            <a:r>
              <a:rPr lang="en-GB" altLang="de-DE" dirty="0" err="1" smtClean="0"/>
              <a:t>Stadt</a:t>
            </a:r>
            <a:r>
              <a:rPr lang="en-GB" altLang="de-DE" dirty="0" smtClean="0"/>
              <a:t> und </a:t>
            </a:r>
            <a:r>
              <a:rPr lang="en-GB" altLang="de-DE" dirty="0" err="1" smtClean="0"/>
              <a:t>Klima</a:t>
            </a:r>
            <a:r>
              <a:rPr lang="en-GB" altLang="de-DE" dirty="0"/>
              <a:t> </a:t>
            </a:r>
            <a:r>
              <a:rPr lang="de-DE" sz="1100" dirty="0"/>
              <a:t>– 04/2020-03/2026</a:t>
            </a:r>
            <a:endParaRPr lang="en-GB" sz="1100" dirty="0"/>
          </a:p>
        </p:txBody>
      </p:sp>
      <p:pic>
        <p:nvPicPr>
          <p:cNvPr id="10" name="Bildplatzhalter 9" descr="Porträt von Jörn Birkmann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7" t="559" r="22604" b="26002"/>
          <a:stretch/>
        </p:blipFill>
        <p:spPr/>
      </p:pic>
      <p:sp>
        <p:nvSpPr>
          <p:cNvPr id="8" name="Textfeld 7"/>
          <p:cNvSpPr txBox="1"/>
          <p:nvPr/>
        </p:nvSpPr>
        <p:spPr>
          <a:xfrm>
            <a:off x="517579" y="2401200"/>
            <a:ext cx="1009291" cy="1227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de-DE" sz="700" dirty="0" smtClean="0">
                <a:solidFill>
                  <a:schemeClr val="bg2"/>
                </a:solidFill>
              </a:rPr>
              <a:t>Foto</a:t>
            </a:r>
            <a:r>
              <a:rPr lang="de-DE" sz="700" dirty="0">
                <a:solidFill>
                  <a:schemeClr val="bg2"/>
                </a:solidFill>
              </a:rPr>
              <a:t>: </a:t>
            </a:r>
            <a:r>
              <a:rPr lang="de-DE" sz="700" dirty="0" smtClean="0">
                <a:solidFill>
                  <a:schemeClr val="bg2"/>
                </a:solidFill>
              </a:rPr>
              <a:t>Jörn Birkmann </a:t>
            </a:r>
          </a:p>
        </p:txBody>
      </p:sp>
      <p:sp>
        <p:nvSpPr>
          <p:cNvPr id="28" name="Ellipse 27" descr="Grafisches Element"/>
          <p:cNvSpPr/>
          <p:nvPr/>
        </p:nvSpPr>
        <p:spPr>
          <a:xfrm>
            <a:off x="3639312" y="3730500"/>
            <a:ext cx="8516488" cy="8516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e-DE" dirty="0" smtClean="0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41768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QS World University </a:t>
            </a:r>
            <a:r>
              <a:rPr lang="en-GB" altLang="de-DE" dirty="0" smtClean="0">
                <a:latin typeface="+mn-lt"/>
              </a:rPr>
              <a:t>Ranking 2024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1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Gesamtwertung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466725" y="1969200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/>
              <a:t>Erstmals in den </a:t>
            </a:r>
            <a:r>
              <a:rPr lang="de-DE" altLang="de-DE" sz="1600" b="1" dirty="0"/>
              <a:t>besten </a:t>
            </a:r>
            <a:r>
              <a:rPr lang="de-DE" altLang="de-DE" sz="1600" b="1" dirty="0" smtClean="0"/>
              <a:t>21% </a:t>
            </a:r>
            <a:r>
              <a:rPr lang="de-DE" altLang="de-DE" sz="1600" dirty="0"/>
              <a:t>der im QS-Ranking gelisteten </a:t>
            </a:r>
            <a:r>
              <a:rPr lang="de-DE" altLang="de-DE" sz="1600" dirty="0" smtClean="0"/>
              <a:t>Universitäten </a:t>
            </a:r>
            <a:r>
              <a:rPr lang="de-DE" altLang="de-DE" sz="1600" dirty="0"/>
              <a:t>weltweit.</a:t>
            </a:r>
          </a:p>
        </p:txBody>
      </p:sp>
      <p:sp>
        <p:nvSpPr>
          <p:cNvPr id="18" name="Textplatzhalter 25"/>
          <p:cNvSpPr txBox="1">
            <a:spLocks/>
          </p:cNvSpPr>
          <p:nvPr/>
        </p:nvSpPr>
        <p:spPr>
          <a:xfrm>
            <a:off x="468000" y="3081600"/>
            <a:ext cx="3960000" cy="5259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Zitationen pro </a:t>
            </a:r>
            <a:r>
              <a:rPr lang="de-DE" altLang="de-DE" sz="1600" dirty="0" err="1" smtClean="0">
                <a:solidFill>
                  <a:schemeClr val="accent2"/>
                </a:solidFill>
              </a:rPr>
              <a:t>forschendeM</a:t>
            </a:r>
            <a:r>
              <a:rPr lang="de-DE" altLang="de-DE" sz="1600" dirty="0" smtClean="0">
                <a:solidFill>
                  <a:schemeClr val="accent2"/>
                </a:solidFill>
              </a:rPr>
              <a:t>/ Forschender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466725" y="3736800"/>
            <a:ext cx="3960000" cy="9324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 smtClean="0"/>
              <a:t>International auf </a:t>
            </a:r>
            <a:r>
              <a:rPr lang="de-DE" altLang="de-DE" sz="1600" b="1" dirty="0" smtClean="0"/>
              <a:t>Platz 177 </a:t>
            </a:r>
            <a:r>
              <a:rPr lang="de-DE" altLang="de-DE" sz="1600" dirty="0" smtClean="0"/>
              <a:t>von 1499 gelisteten Universitäten und           national auf </a:t>
            </a:r>
            <a:r>
              <a:rPr lang="de-DE" altLang="de-DE" sz="1600" b="1" dirty="0" smtClean="0"/>
              <a:t>Platz </a:t>
            </a:r>
            <a:r>
              <a:rPr lang="de-DE" altLang="de-DE" sz="1600" b="1" dirty="0"/>
              <a:t>8 </a:t>
            </a:r>
            <a:r>
              <a:rPr lang="de-DE" altLang="de-DE" sz="1600" dirty="0" smtClean="0"/>
              <a:t>von </a:t>
            </a:r>
            <a:r>
              <a:rPr lang="de-DE" altLang="de-DE" sz="1600" smtClean="0"/>
              <a:t>insgesamt 49.</a:t>
            </a:r>
            <a:endParaRPr lang="de-DE" altLang="de-DE" sz="16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29024074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>
                <a:latin typeface="+mn-lt"/>
              </a:rPr>
              <a:t>QS World University </a:t>
            </a:r>
            <a:r>
              <a:rPr lang="en-GB" altLang="de-DE" dirty="0" smtClean="0">
                <a:latin typeface="+mn-lt"/>
              </a:rPr>
              <a:t>Ranking by Subject 2023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de-DE" dirty="0" smtClean="0"/>
              <a:t>Erzielter Rang</a:t>
            </a:r>
            <a:endParaRPr lang="de-DE" dirty="0"/>
          </a:p>
        </p:txBody>
      </p:sp>
      <p:sp>
        <p:nvSpPr>
          <p:cNvPr id="12" name="Textplatzhalter 25"/>
          <p:cNvSpPr txBox="1">
            <a:spLocks/>
          </p:cNvSpPr>
          <p:nvPr/>
        </p:nvSpPr>
        <p:spPr>
          <a:xfrm>
            <a:off x="466725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… Weltweit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466725" y="1969876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Maschinenbau, </a:t>
            </a:r>
            <a:r>
              <a:rPr lang="de-DE" altLang="de-DE" sz="1600" dirty="0" smtClean="0"/>
              <a:t>Luftfahrt- und </a:t>
            </a:r>
            <a:r>
              <a:rPr lang="de-DE" altLang="de-DE" sz="1600" dirty="0"/>
              <a:t>Fertigungstechnik  </a:t>
            </a:r>
            <a:r>
              <a:rPr lang="de-DE" altLang="de-DE" sz="1600" dirty="0" smtClean="0"/>
              <a:t>                     </a:t>
            </a:r>
            <a:r>
              <a:rPr lang="en-US" altLang="de-DE" sz="1600" b="1" dirty="0" smtClean="0"/>
              <a:t>Rang 43</a:t>
            </a:r>
            <a:endParaRPr lang="en-US" altLang="de-DE" sz="1600" b="1" dirty="0"/>
          </a:p>
        </p:txBody>
      </p:sp>
      <p:sp>
        <p:nvSpPr>
          <p:cNvPr id="10" name="Abgerundetes Rechteck 9"/>
          <p:cNvSpPr/>
          <p:nvPr/>
        </p:nvSpPr>
        <p:spPr>
          <a:xfrm>
            <a:off x="466725" y="2782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 smtClean="0"/>
              <a:t>Architektur  </a:t>
            </a:r>
            <a:r>
              <a:rPr lang="en-US" altLang="de-DE" sz="1600" dirty="0" smtClean="0"/>
              <a:t>                            </a:t>
            </a:r>
            <a:r>
              <a:rPr lang="en-US" altLang="de-DE" sz="1600" b="1" dirty="0" smtClean="0"/>
              <a:t>Top </a:t>
            </a:r>
            <a:r>
              <a:rPr lang="en-US" altLang="de-DE" sz="1600" b="1" dirty="0"/>
              <a:t>51-100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466725" y="3376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Bauingenieurwesen </a:t>
            </a:r>
            <a:r>
              <a:rPr lang="de-DE" altLang="de-DE" sz="1600" dirty="0" smtClean="0"/>
              <a:t>und             Baustatik                              </a:t>
            </a:r>
            <a:r>
              <a:rPr lang="en-US" altLang="de-DE" sz="1600" b="1" dirty="0" smtClean="0"/>
              <a:t>Top 101-150</a:t>
            </a:r>
            <a:endParaRPr lang="en-US" altLang="de-DE" sz="1600" b="1" dirty="0"/>
          </a:p>
        </p:txBody>
      </p:sp>
      <p:sp>
        <p:nvSpPr>
          <p:cNvPr id="14" name="Abgerundetes Rechteck 13"/>
          <p:cNvSpPr/>
          <p:nvPr/>
        </p:nvSpPr>
        <p:spPr>
          <a:xfrm>
            <a:off x="466725" y="41904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 smtClean="0"/>
              <a:t>Materialwissenschaften        </a:t>
            </a:r>
            <a:r>
              <a:rPr lang="en-US" altLang="de-DE" sz="1600" b="1" dirty="0" smtClean="0"/>
              <a:t>Top 101-150</a:t>
            </a:r>
            <a:endParaRPr lang="en-US" altLang="de-DE" sz="1600" b="1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1553032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3878"/>
            <a:ext cx="8207375" cy="278290"/>
          </a:xfrm>
        </p:spPr>
        <p:txBody>
          <a:bodyPr/>
          <a:lstStyle/>
          <a:p>
            <a:r>
              <a:rPr lang="en-GB" altLang="de-DE" dirty="0"/>
              <a:t>QS World University Ranking by Subject </a:t>
            </a:r>
            <a:r>
              <a:rPr lang="en-GB" altLang="de-DE" dirty="0" smtClean="0"/>
              <a:t>2023</a:t>
            </a:r>
            <a:endParaRPr lang="de-D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Erzielter Rang</a:t>
            </a:r>
            <a:endParaRPr lang="de-DE" dirty="0"/>
          </a:p>
        </p:txBody>
      </p:sp>
      <p:sp>
        <p:nvSpPr>
          <p:cNvPr id="15" name="Textplatzhalter 25"/>
          <p:cNvSpPr txBox="1">
            <a:spLocks/>
          </p:cNvSpPr>
          <p:nvPr/>
        </p:nvSpPr>
        <p:spPr>
          <a:xfrm>
            <a:off x="466725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… unter </a:t>
            </a:r>
            <a:r>
              <a:rPr lang="de-DE" altLang="de-DE" sz="1600" dirty="0">
                <a:solidFill>
                  <a:schemeClr val="accent2"/>
                </a:solidFill>
              </a:rPr>
              <a:t>deutschen Universitäten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466725" y="19692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 smtClean="0"/>
              <a:t>Architektur                                   </a:t>
            </a:r>
            <a:r>
              <a:rPr lang="de-DE" altLang="de-DE" sz="1600" b="1" dirty="0" smtClean="0"/>
              <a:t>Rang 3*</a:t>
            </a:r>
            <a:endParaRPr lang="de-DE" altLang="de-DE" sz="1600" b="1" dirty="0"/>
          </a:p>
        </p:txBody>
      </p:sp>
      <p:sp>
        <p:nvSpPr>
          <p:cNvPr id="9" name="Abgerundetes Rechteck 8"/>
          <p:cNvSpPr/>
          <p:nvPr/>
        </p:nvSpPr>
        <p:spPr>
          <a:xfrm>
            <a:off x="466725" y="256453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sz="1600" dirty="0" smtClean="0"/>
              <a:t>Maschinenbau, Luftfahrt- und Fertigungstechnik                        </a:t>
            </a:r>
            <a:r>
              <a:rPr lang="de-DE" sz="1600" b="1" dirty="0" smtClean="0"/>
              <a:t>Rang 5</a:t>
            </a:r>
            <a:endParaRPr lang="de-DE" sz="1600" dirty="0"/>
          </a:p>
        </p:txBody>
      </p:sp>
      <p:sp>
        <p:nvSpPr>
          <p:cNvPr id="13" name="Abgerundetes Rechteck 12"/>
          <p:cNvSpPr/>
          <p:nvPr/>
        </p:nvSpPr>
        <p:spPr>
          <a:xfrm>
            <a:off x="466725" y="3376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 smtClean="0"/>
              <a:t>Bauingenieurwesen, Baustatik    </a:t>
            </a:r>
            <a:r>
              <a:rPr lang="de-DE" altLang="de-DE" sz="1600" b="1" dirty="0" smtClean="0"/>
              <a:t>Rang </a:t>
            </a:r>
            <a:r>
              <a:rPr lang="de-DE" altLang="de-DE" sz="1600" b="1" dirty="0"/>
              <a:t>3</a:t>
            </a:r>
            <a:r>
              <a:rPr lang="de-DE" altLang="de-DE" sz="1600" b="1" dirty="0" smtClean="0"/>
              <a:t>*</a:t>
            </a:r>
            <a:endParaRPr lang="de-DE" altLang="de-DE" sz="1600" b="1" dirty="0"/>
          </a:p>
        </p:txBody>
      </p:sp>
      <p:sp>
        <p:nvSpPr>
          <p:cNvPr id="10" name="Abgerundetes Rechteck 9"/>
          <p:cNvSpPr/>
          <p:nvPr/>
        </p:nvSpPr>
        <p:spPr>
          <a:xfrm>
            <a:off x="466725" y="3970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 smtClean="0"/>
              <a:t>Chemieingenieurwesen 	</a:t>
            </a:r>
            <a:r>
              <a:rPr lang="de-DE" altLang="de-DE" sz="1600" b="1" dirty="0" smtClean="0"/>
              <a:t>Rang 6*</a:t>
            </a:r>
            <a:endParaRPr lang="de-DE" altLang="de-DE" sz="1600" b="1" dirty="0"/>
          </a:p>
        </p:txBody>
      </p:sp>
      <p:sp>
        <p:nvSpPr>
          <p:cNvPr id="11" name="Abgerundetes Rechteck 10"/>
          <p:cNvSpPr/>
          <p:nvPr/>
        </p:nvSpPr>
        <p:spPr>
          <a:xfrm>
            <a:off x="466725" y="45648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 smtClean="0"/>
              <a:t>Elektrotechnik und Elektronik	</a:t>
            </a:r>
            <a:r>
              <a:rPr lang="de-DE" altLang="de-DE" sz="1600" b="1" dirty="0" smtClean="0"/>
              <a:t>Rang 6*</a:t>
            </a:r>
            <a:endParaRPr lang="de-DE" altLang="de-DE" sz="1600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6119999" y="4759200"/>
            <a:ext cx="2631035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1200" dirty="0" smtClean="0"/>
              <a:t>*gemeinsam mit anderen Universitäten</a:t>
            </a:r>
          </a:p>
        </p:txBody>
      </p:sp>
      <p:sp>
        <p:nvSpPr>
          <p:cNvPr id="14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5" y="5418000"/>
            <a:ext cx="6063501" cy="126000"/>
          </a:xfrm>
        </p:spPr>
        <p:txBody>
          <a:bodyPr/>
          <a:lstStyle/>
          <a:p>
            <a:r>
              <a:rPr lang="de-DE" dirty="0" smtClean="0"/>
              <a:t>Universität Stuttgart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32801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 smtClean="0">
                <a:latin typeface="+mn-lt"/>
              </a:rPr>
              <a:t>THE </a:t>
            </a:r>
            <a:r>
              <a:rPr lang="en-GB" altLang="de-DE" dirty="0">
                <a:latin typeface="+mn-lt"/>
              </a:rPr>
              <a:t>World Reputation </a:t>
            </a:r>
            <a:r>
              <a:rPr lang="en-GB" altLang="de-DE" dirty="0" smtClean="0">
                <a:latin typeface="+mn-lt"/>
              </a:rPr>
              <a:t>Ranking 2022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9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>
                <a:solidFill>
                  <a:schemeClr val="accent2"/>
                </a:solidFill>
              </a:rPr>
              <a:t>Weltweite </a:t>
            </a:r>
            <a:r>
              <a:rPr lang="de-DE" altLang="de-DE" sz="1600" dirty="0" smtClean="0">
                <a:solidFill>
                  <a:schemeClr val="accent2"/>
                </a:solidFill>
              </a:rPr>
              <a:t>Reputation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6" name="Abgerundetes Rechteck 15"/>
          <p:cNvSpPr/>
          <p:nvPr/>
        </p:nvSpPr>
        <p:spPr>
          <a:xfrm>
            <a:off x="466725" y="1969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Unter den </a:t>
            </a:r>
            <a:r>
              <a:rPr lang="de-DE" altLang="de-DE" sz="1600" b="1" dirty="0">
                <a:solidFill>
                  <a:schemeClr val="bg1"/>
                </a:solidFill>
              </a:rPr>
              <a:t>200</a:t>
            </a:r>
            <a:r>
              <a:rPr lang="de-DE" altLang="de-DE" sz="1600" dirty="0">
                <a:solidFill>
                  <a:schemeClr val="bg1"/>
                </a:solidFill>
              </a:rPr>
              <a:t> angesehensten Universitäten weltweit.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42257768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 smtClean="0">
                <a:latin typeface="+mn-lt"/>
              </a:rPr>
              <a:t>THE </a:t>
            </a:r>
            <a:r>
              <a:rPr lang="en-GB" altLang="de-DE" dirty="0">
                <a:latin typeface="+mn-lt"/>
              </a:rPr>
              <a:t>World University </a:t>
            </a:r>
            <a:r>
              <a:rPr lang="en-GB" altLang="de-DE" dirty="0" smtClean="0">
                <a:latin typeface="+mn-lt"/>
              </a:rPr>
              <a:t>Ranking by Subject 2023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de-DE" dirty="0" smtClean="0"/>
              <a:t>Ingenieurwissenschaften</a:t>
            </a:r>
            <a:endParaRPr lang="de-DE" dirty="0"/>
          </a:p>
        </p:txBody>
      </p:sp>
      <p:sp>
        <p:nvSpPr>
          <p:cNvPr id="19" name="Textplatzhalter 25"/>
          <p:cNvSpPr txBox="1">
            <a:spLocks/>
          </p:cNvSpPr>
          <p:nvPr/>
        </p:nvSpPr>
        <p:spPr>
          <a:xfrm>
            <a:off x="466725" y="1602319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International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466725" y="1969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>
                <a:solidFill>
                  <a:schemeClr val="bg1"/>
                </a:solidFill>
              </a:rPr>
              <a:t>Unter den </a:t>
            </a:r>
            <a:r>
              <a:rPr lang="de-DE" altLang="de-DE" sz="1600" b="1" dirty="0">
                <a:solidFill>
                  <a:schemeClr val="bg1"/>
                </a:solidFill>
              </a:rPr>
              <a:t>125 besten von 1.306</a:t>
            </a:r>
            <a:r>
              <a:rPr lang="de-DE" altLang="de-DE" sz="1600" dirty="0">
                <a:solidFill>
                  <a:schemeClr val="bg1"/>
                </a:solidFill>
              </a:rPr>
              <a:t> gelisteten Universitäten </a:t>
            </a:r>
            <a:r>
              <a:rPr lang="de-DE" altLang="de-DE" sz="1600" dirty="0" smtClean="0">
                <a:solidFill>
                  <a:schemeClr val="bg1"/>
                </a:solidFill>
              </a:rPr>
              <a:t>weltweit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24" name="Textplatzhalter 25"/>
          <p:cNvSpPr txBox="1">
            <a:spLocks/>
          </p:cNvSpPr>
          <p:nvPr/>
        </p:nvSpPr>
        <p:spPr>
          <a:xfrm>
            <a:off x="466725" y="2746800"/>
            <a:ext cx="3960000" cy="2391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national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6" name="Abgerundetes Rechteck 15"/>
          <p:cNvSpPr/>
          <p:nvPr/>
        </p:nvSpPr>
        <p:spPr>
          <a:xfrm>
            <a:off x="466725" y="3114000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Platz 6 von 23 </a:t>
            </a:r>
            <a:r>
              <a:rPr lang="de-DE" altLang="de-DE" sz="1600" dirty="0">
                <a:solidFill>
                  <a:schemeClr val="bg1"/>
                </a:solidFill>
              </a:rPr>
              <a:t>gelisteten </a:t>
            </a:r>
            <a:r>
              <a:rPr lang="de-DE" altLang="de-DE" sz="1600" dirty="0" smtClean="0">
                <a:solidFill>
                  <a:schemeClr val="bg1"/>
                </a:solidFill>
              </a:rPr>
              <a:t>Universitäten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715688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ct val="120000"/>
              </a:lnSpc>
              <a:spcBef>
                <a:spcPts val="750"/>
              </a:spcBef>
              <a:buClr>
                <a:srgbClr val="00BEFF"/>
              </a:buClr>
            </a:pPr>
            <a:r>
              <a:rPr lang="de-DE" altLang="de-DE" sz="1600" cap="all" dirty="0" smtClean="0">
                <a:solidFill>
                  <a:schemeClr val="accent2"/>
                </a:solidFill>
              </a:rPr>
              <a:t>Einzelindikatoren </a:t>
            </a:r>
            <a:endParaRPr lang="de-DE" altLang="de-DE" sz="1600" cap="all" dirty="0">
              <a:solidFill>
                <a:schemeClr val="accent2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4715688" y="1969200"/>
            <a:ext cx="3960000" cy="118963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dirty="0" smtClean="0">
                <a:solidFill>
                  <a:schemeClr val="bg1"/>
                </a:solidFill>
              </a:rPr>
              <a:t>Mit den </a:t>
            </a:r>
            <a:r>
              <a:rPr lang="de-DE" sz="1600" dirty="0"/>
              <a:t>sehr gut bewerteten Indikatoren „Research“, „Teaching“ </a:t>
            </a:r>
            <a:r>
              <a:rPr lang="de-DE" sz="1600" dirty="0" smtClean="0"/>
              <a:t>und </a:t>
            </a:r>
            <a:r>
              <a:rPr lang="de-DE" sz="1600" dirty="0"/>
              <a:t>„</a:t>
            </a:r>
            <a:r>
              <a:rPr lang="de-DE" sz="1600" dirty="0" err="1"/>
              <a:t>Industry</a:t>
            </a:r>
            <a:r>
              <a:rPr lang="de-DE" sz="1600" dirty="0"/>
              <a:t> </a:t>
            </a:r>
            <a:r>
              <a:rPr lang="de-DE" sz="1600" dirty="0" smtClean="0"/>
              <a:t>Income“ liegt </a:t>
            </a:r>
            <a:r>
              <a:rPr lang="de-DE" sz="1600" dirty="0"/>
              <a:t>die Universität Stuttgart unter den </a:t>
            </a:r>
            <a:r>
              <a:rPr lang="de-DE" sz="1600" b="1" dirty="0"/>
              <a:t>TOP 10 Prozent weltweit</a:t>
            </a:r>
            <a:r>
              <a:rPr lang="de-DE" sz="1600" dirty="0" smtClean="0"/>
              <a:t>.</a:t>
            </a:r>
            <a:endParaRPr lang="de-DE" sz="16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16370177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 smtClean="0">
                <a:latin typeface="+mn-lt"/>
              </a:rPr>
              <a:t>THE </a:t>
            </a:r>
            <a:r>
              <a:rPr lang="en-GB" altLang="de-DE" dirty="0">
                <a:latin typeface="+mn-lt"/>
              </a:rPr>
              <a:t>World University </a:t>
            </a:r>
            <a:r>
              <a:rPr lang="en-GB" altLang="de-DE" dirty="0" smtClean="0">
                <a:latin typeface="+mn-lt"/>
              </a:rPr>
              <a:t>Ranking by Subject 2023</a:t>
            </a:r>
            <a:endParaRPr lang="en-GB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8000" y="716400"/>
            <a:ext cx="8208000" cy="276225"/>
          </a:xfrm>
        </p:spPr>
        <p:txBody>
          <a:bodyPr/>
          <a:lstStyle/>
          <a:p>
            <a:r>
              <a:rPr lang="de-DE" dirty="0"/>
              <a:t>Erzielter </a:t>
            </a:r>
            <a:r>
              <a:rPr lang="de-DE" dirty="0" smtClean="0"/>
              <a:t>Rang</a:t>
            </a:r>
            <a:endParaRPr lang="de-DE" dirty="0"/>
          </a:p>
        </p:txBody>
      </p:sp>
      <p:sp>
        <p:nvSpPr>
          <p:cNvPr id="9" name="Textplatzhalter 25"/>
          <p:cNvSpPr txBox="1">
            <a:spLocks/>
          </p:cNvSpPr>
          <p:nvPr/>
        </p:nvSpPr>
        <p:spPr>
          <a:xfrm>
            <a:off x="466725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… Weltweit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466725" y="1969876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 smtClean="0"/>
              <a:t>Computer Science</a:t>
            </a:r>
            <a:r>
              <a:rPr lang="en-US" altLang="de-DE" sz="1600" dirty="0" smtClean="0"/>
              <a:t>               </a:t>
            </a:r>
            <a:r>
              <a:rPr lang="en-US" altLang="de-DE" sz="1600" b="1" dirty="0" smtClean="0"/>
              <a:t>Top 151-175</a:t>
            </a:r>
            <a:endParaRPr lang="en-US" altLang="de-DE" sz="1600" b="1" dirty="0"/>
          </a:p>
        </p:txBody>
      </p:sp>
      <p:sp>
        <p:nvSpPr>
          <p:cNvPr id="11" name="Abgerundetes Rechteck 10"/>
          <p:cNvSpPr/>
          <p:nvPr/>
        </p:nvSpPr>
        <p:spPr>
          <a:xfrm>
            <a:off x="466725" y="2478152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de-DE" altLang="de-DE" sz="1600" dirty="0" smtClean="0"/>
              <a:t>Life </a:t>
            </a:r>
            <a:r>
              <a:rPr lang="en-US" altLang="de-DE" sz="1600" dirty="0" smtClean="0"/>
              <a:t>Sciences</a:t>
            </a:r>
            <a:r>
              <a:rPr lang="de-DE" altLang="de-DE" sz="1600" dirty="0" smtClean="0"/>
              <a:t>  </a:t>
            </a:r>
            <a:r>
              <a:rPr lang="en-US" altLang="de-DE" sz="1600" dirty="0" smtClean="0"/>
              <a:t>                     </a:t>
            </a:r>
            <a:r>
              <a:rPr lang="en-US" altLang="de-DE" sz="1600" b="1" dirty="0" smtClean="0"/>
              <a:t>Top 151-175</a:t>
            </a:r>
            <a:endParaRPr lang="en-US" altLang="de-DE" sz="1600" b="1" dirty="0"/>
          </a:p>
        </p:txBody>
      </p:sp>
      <p:sp>
        <p:nvSpPr>
          <p:cNvPr id="15" name="Abgerundetes Rechteck 14"/>
          <p:cNvSpPr/>
          <p:nvPr/>
        </p:nvSpPr>
        <p:spPr>
          <a:xfrm>
            <a:off x="466725" y="2986428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55925" algn="l"/>
              </a:tabLst>
            </a:pPr>
            <a:r>
              <a:rPr lang="de-DE" altLang="de-DE" sz="1600" dirty="0"/>
              <a:t>Arts &amp; </a:t>
            </a:r>
            <a:r>
              <a:rPr lang="en-US" altLang="de-DE" sz="1600" dirty="0" smtClean="0"/>
              <a:t>Humanities</a:t>
            </a:r>
            <a:r>
              <a:rPr lang="de-DE" altLang="de-DE" sz="1600" dirty="0" smtClean="0"/>
              <a:t>                </a:t>
            </a:r>
            <a:r>
              <a:rPr lang="en-US" altLang="de-DE" sz="1600" b="1" dirty="0"/>
              <a:t>Top 251-300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466725" y="3494704"/>
            <a:ext cx="3960000" cy="378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963863" algn="l"/>
              </a:tabLst>
            </a:pPr>
            <a:r>
              <a:rPr lang="en-US" altLang="de-DE" sz="1600" dirty="0" smtClean="0"/>
              <a:t>Physical Sciences                </a:t>
            </a:r>
            <a:r>
              <a:rPr lang="en-US" altLang="de-DE" sz="1600" b="1" dirty="0" smtClean="0"/>
              <a:t>Top 301-400</a:t>
            </a:r>
            <a:endParaRPr lang="en-US" altLang="de-DE" sz="1600" b="1" dirty="0"/>
          </a:p>
        </p:txBody>
      </p:sp>
      <p:sp>
        <p:nvSpPr>
          <p:cNvPr id="8" name="Pfeil nach rechts 7"/>
          <p:cNvSpPr/>
          <p:nvPr/>
        </p:nvSpPr>
        <p:spPr>
          <a:xfrm>
            <a:off x="4654978" y="2774556"/>
            <a:ext cx="382954" cy="296985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smtClean="0"/>
          </a:p>
        </p:txBody>
      </p:sp>
      <p:sp>
        <p:nvSpPr>
          <p:cNvPr id="6" name="Rechteck 5"/>
          <p:cNvSpPr/>
          <p:nvPr/>
        </p:nvSpPr>
        <p:spPr>
          <a:xfrm>
            <a:off x="5132264" y="2570929"/>
            <a:ext cx="34079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/>
              <a:t>Diese Fachbereiche gehören beim Indikator „</a:t>
            </a:r>
            <a:r>
              <a:rPr lang="en-US" sz="1600" dirty="0"/>
              <a:t>Industry</a:t>
            </a:r>
            <a:r>
              <a:rPr lang="de-DE" sz="1600" dirty="0"/>
              <a:t> Income“ zu den </a:t>
            </a:r>
            <a:r>
              <a:rPr lang="de-DE" sz="1600" dirty="0" smtClean="0"/>
              <a:t>   </a:t>
            </a:r>
            <a:r>
              <a:rPr lang="de-DE" sz="1600" b="1" dirty="0" smtClean="0"/>
              <a:t>TOP </a:t>
            </a:r>
            <a:r>
              <a:rPr lang="de-DE" sz="1600" b="1" dirty="0"/>
              <a:t>15</a:t>
            </a:r>
            <a:r>
              <a:rPr lang="de-DE" sz="1600" dirty="0"/>
              <a:t> </a:t>
            </a:r>
            <a:r>
              <a:rPr lang="de-DE" sz="1600" b="1" dirty="0"/>
              <a:t>Prozent</a:t>
            </a:r>
            <a:r>
              <a:rPr lang="de-DE" sz="1600" dirty="0"/>
              <a:t> </a:t>
            </a:r>
            <a:r>
              <a:rPr lang="de-DE" sz="1600" b="1" dirty="0" smtClean="0"/>
              <a:t>weltweit</a:t>
            </a:r>
            <a:r>
              <a:rPr lang="de-DE" sz="1600" dirty="0" smtClean="0"/>
              <a:t>.</a:t>
            </a:r>
            <a:endParaRPr lang="de-DE" sz="16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Universität Stuttgart</a:t>
            </a:r>
          </a:p>
        </p:txBody>
      </p:sp>
    </p:spTree>
    <p:extLst>
      <p:ext uri="{BB962C8B-B14F-4D97-AF65-F5344CB8AC3E}">
        <p14:creationId xmlns:p14="http://schemas.microsoft.com/office/powerpoint/2010/main" val="33059812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8313" y="392400"/>
            <a:ext cx="8207375" cy="27829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Shanghai Ranking 2022</a:t>
            </a:r>
            <a:endParaRPr lang="de-DE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2" name="Textplatzhalter 21"/>
          <p:cNvSpPr>
            <a:spLocks noGrp="1"/>
          </p:cNvSpPr>
          <p:nvPr>
            <p:ph type="body" sz="quarter" idx="13"/>
          </p:nvPr>
        </p:nvSpPr>
        <p:spPr>
          <a:xfrm>
            <a:off x="467688" y="716400"/>
            <a:ext cx="8208000" cy="276225"/>
          </a:xfrm>
        </p:spPr>
        <p:txBody>
          <a:bodyPr/>
          <a:lstStyle/>
          <a:p>
            <a:r>
              <a:rPr lang="en-US" dirty="0"/>
              <a:t>Global Ranking of Academic Subjects (GRAS</a:t>
            </a:r>
            <a:r>
              <a:rPr lang="en-US" dirty="0" smtClean="0"/>
              <a:t>)</a:t>
            </a:r>
            <a:endParaRPr lang="de-DE" dirty="0"/>
          </a:p>
        </p:txBody>
      </p:sp>
      <p:sp>
        <p:nvSpPr>
          <p:cNvPr id="14" name="Textplatzhalter 25"/>
          <p:cNvSpPr txBox="1">
            <a:spLocks/>
          </p:cNvSpPr>
          <p:nvPr/>
        </p:nvSpPr>
        <p:spPr>
          <a:xfrm>
            <a:off x="468000" y="1602000"/>
            <a:ext cx="3960000" cy="2376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4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1600" dirty="0" smtClean="0">
                <a:solidFill>
                  <a:schemeClr val="accent2"/>
                </a:solidFill>
              </a:rPr>
              <a:t>Gesamtwertung</a:t>
            </a:r>
            <a:endParaRPr lang="de-DE" altLang="de-DE" sz="1600" dirty="0">
              <a:solidFill>
                <a:schemeClr val="accent2"/>
              </a:solidFill>
            </a:endParaRPr>
          </a:p>
        </p:txBody>
      </p:sp>
      <p:sp>
        <p:nvSpPr>
          <p:cNvPr id="20" name="Textplatzhalter 26"/>
          <p:cNvSpPr txBox="1">
            <a:spLocks/>
          </p:cNvSpPr>
          <p:nvPr/>
        </p:nvSpPr>
        <p:spPr>
          <a:xfrm>
            <a:off x="466724" y="19692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 smtClean="0"/>
              <a:t>Bauingenieurwesen</a:t>
            </a:r>
            <a:endParaRPr lang="de-DE" altLang="de-DE" dirty="0"/>
          </a:p>
        </p:txBody>
      </p:sp>
      <p:sp>
        <p:nvSpPr>
          <p:cNvPr id="11" name="Abgerundetes Rechteck 10"/>
          <p:cNvSpPr/>
          <p:nvPr/>
        </p:nvSpPr>
        <p:spPr>
          <a:xfrm>
            <a:off x="466724" y="22788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Platz 1 in Deutschland</a:t>
            </a:r>
          </a:p>
          <a:p>
            <a:r>
              <a:rPr lang="de-DE" altLang="de-DE" sz="1600" b="1" dirty="0">
                <a:solidFill>
                  <a:schemeClr val="bg1"/>
                </a:solidFill>
              </a:rPr>
              <a:t>Platz 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51-75 </a:t>
            </a:r>
            <a:r>
              <a:rPr lang="de-DE" altLang="de-DE" sz="1600" b="1" dirty="0">
                <a:solidFill>
                  <a:schemeClr val="bg1"/>
                </a:solidFill>
              </a:rPr>
              <a:t>weltweit </a:t>
            </a:r>
          </a:p>
        </p:txBody>
      </p:sp>
      <p:sp>
        <p:nvSpPr>
          <p:cNvPr id="22" name="Textplatzhalter 26"/>
          <p:cNvSpPr txBox="1">
            <a:spLocks/>
          </p:cNvSpPr>
          <p:nvPr/>
        </p:nvSpPr>
        <p:spPr>
          <a:xfrm>
            <a:off x="466724" y="30564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 smtClean="0"/>
              <a:t>Maschinenbau</a:t>
            </a:r>
            <a:endParaRPr lang="de-DE" altLang="de-DE" dirty="0"/>
          </a:p>
        </p:txBody>
      </p:sp>
      <p:sp>
        <p:nvSpPr>
          <p:cNvPr id="10" name="Abgerundetes Rechteck 9"/>
          <p:cNvSpPr/>
          <p:nvPr/>
        </p:nvSpPr>
        <p:spPr>
          <a:xfrm>
            <a:off x="466724" y="33660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 smtClean="0">
                <a:solidFill>
                  <a:schemeClr val="bg1"/>
                </a:solidFill>
              </a:rPr>
              <a:t>Platz 1 in Deutschland* </a:t>
            </a:r>
          </a:p>
          <a:p>
            <a:r>
              <a:rPr lang="de-DE" altLang="de-DE" sz="1600" b="1" dirty="0" smtClean="0">
                <a:solidFill>
                  <a:schemeClr val="bg1"/>
                </a:solidFill>
              </a:rPr>
              <a:t>Platz 51-75 weltweit</a:t>
            </a:r>
            <a:endParaRPr lang="de-DE" altLang="de-DE" sz="1600" b="1" dirty="0">
              <a:solidFill>
                <a:schemeClr val="bg1"/>
              </a:solidFill>
            </a:endParaRPr>
          </a:p>
        </p:txBody>
      </p:sp>
      <p:sp>
        <p:nvSpPr>
          <p:cNvPr id="13" name="Textplatzhalter 26"/>
          <p:cNvSpPr txBox="1">
            <a:spLocks/>
          </p:cNvSpPr>
          <p:nvPr/>
        </p:nvSpPr>
        <p:spPr>
          <a:xfrm>
            <a:off x="466724" y="4143600"/>
            <a:ext cx="3960000" cy="237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7145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725" indent="-1841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76213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altLang="de-DE" dirty="0" smtClean="0"/>
              <a:t>Regelungstechnik (Automation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Control)</a:t>
            </a:r>
            <a:endParaRPr lang="de-DE" altLang="de-DE" dirty="0"/>
          </a:p>
        </p:txBody>
      </p:sp>
      <p:sp>
        <p:nvSpPr>
          <p:cNvPr id="15" name="Abgerundetes Rechteck 14"/>
          <p:cNvSpPr/>
          <p:nvPr/>
        </p:nvSpPr>
        <p:spPr>
          <a:xfrm>
            <a:off x="466724" y="4453200"/>
            <a:ext cx="3960000" cy="597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altLang="de-DE" sz="1600" b="1" dirty="0">
                <a:solidFill>
                  <a:schemeClr val="bg1"/>
                </a:solidFill>
              </a:rPr>
              <a:t>Platz 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3 </a:t>
            </a:r>
            <a:r>
              <a:rPr lang="de-DE" altLang="de-DE" sz="1600" b="1" dirty="0">
                <a:solidFill>
                  <a:schemeClr val="bg1"/>
                </a:solidFill>
              </a:rPr>
              <a:t>in </a:t>
            </a:r>
            <a:r>
              <a:rPr lang="de-DE" altLang="de-DE" sz="1600" b="1" dirty="0" smtClean="0">
                <a:solidFill>
                  <a:schemeClr val="bg1"/>
                </a:solidFill>
              </a:rPr>
              <a:t>Deutschland </a:t>
            </a:r>
            <a:endParaRPr lang="de-DE" altLang="de-DE" sz="1600" b="1" dirty="0">
              <a:solidFill>
                <a:schemeClr val="bg1"/>
              </a:solidFill>
            </a:endParaRPr>
          </a:p>
          <a:p>
            <a:r>
              <a:rPr lang="de-DE" altLang="de-DE" sz="1600" b="1" dirty="0">
                <a:solidFill>
                  <a:schemeClr val="bg1"/>
                </a:solidFill>
              </a:rPr>
              <a:t>Platz 101-150 weltweit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120000" y="4759200"/>
            <a:ext cx="2556000" cy="446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1200" dirty="0" smtClean="0"/>
              <a:t>*gemeinsam mit RWTH Aachen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6724" y="5418000"/>
            <a:ext cx="6063501" cy="126000"/>
          </a:xfrm>
        </p:spPr>
        <p:txBody>
          <a:bodyPr/>
          <a:lstStyle/>
          <a:p>
            <a:r>
              <a:rPr lang="de-DE" dirty="0" smtClean="0"/>
              <a:t>Universität</a:t>
            </a:r>
            <a:r>
              <a:rPr lang="en-US" dirty="0" smtClean="0"/>
              <a:t> </a:t>
            </a:r>
            <a:r>
              <a:rPr lang="en-US" dirty="0"/>
              <a:t>Stuttgart</a:t>
            </a:r>
          </a:p>
        </p:txBody>
      </p:sp>
    </p:spTree>
    <p:extLst>
      <p:ext uri="{BB962C8B-B14F-4D97-AF65-F5344CB8AC3E}">
        <p14:creationId xmlns:p14="http://schemas.microsoft.com/office/powerpoint/2010/main" val="3334736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_Stuttgart">
  <a:themeElements>
    <a:clrScheme name="UNI COLOR">
      <a:dk1>
        <a:srgbClr val="3E444C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519E"/>
      </a:accent2>
      <a:accent3>
        <a:srgbClr val="3E444C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3E444C"/>
      </a:folHlink>
    </a:clrScheme>
    <a:fontScheme name="Universitaet_Stuttgart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179388" indent="-179388">
          <a:buClr>
            <a:schemeClr val="accent1"/>
          </a:buClr>
          <a:buFont typeface="Arial" panose="020B0604020202020204" pitchFamily="34" charset="0"/>
          <a:buChar char="•"/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 Vorlage D_16zu10_2016 FINAL.pptx" id="{8DB6FAF9-6A4F-4D75-A683-D48AEF9AAE50}" vid="{57EAAEE8-FD76-4127-9847-2D51CF0FFF07}"/>
    </a:ext>
  </a:extLst>
</a:theme>
</file>

<file path=ppt/theme/theme2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 Vorlage D_16zu10</Template>
  <TotalTime>0</TotalTime>
  <Words>1255</Words>
  <Application>Microsoft Office PowerPoint</Application>
  <PresentationFormat>Bildschirmpräsentation (16:10)</PresentationFormat>
  <Paragraphs>286</Paragraphs>
  <Slides>28</Slides>
  <Notes>25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1" baseType="lpstr">
      <vt:lpstr>ＭＳ Ｐゴシック</vt:lpstr>
      <vt:lpstr>Arial</vt:lpstr>
      <vt:lpstr>Uni_Stuttgart</vt:lpstr>
      <vt:lpstr>Rankings, Preise, Auszeichnungen</vt:lpstr>
      <vt:lpstr>Rankings</vt:lpstr>
      <vt:lpstr>QS World University Ranking 2024</vt:lpstr>
      <vt:lpstr>QS World University Ranking by Subject 2023</vt:lpstr>
      <vt:lpstr>QS World University Ranking by Subject 2023</vt:lpstr>
      <vt:lpstr>THE World Reputation Ranking 2022</vt:lpstr>
      <vt:lpstr>THE World University Ranking by Subject 2023</vt:lpstr>
      <vt:lpstr>THE World University Ranking by Subject 2023</vt:lpstr>
      <vt:lpstr>Shanghai Ranking 2022</vt:lpstr>
      <vt:lpstr>Shanghai Ranking 2022</vt:lpstr>
      <vt:lpstr>THE World Impact Ranking 2023</vt:lpstr>
      <vt:lpstr>EU-Forschungprojekte </vt:lpstr>
      <vt:lpstr>EU-Forschungprojekte</vt:lpstr>
      <vt:lpstr>DFG-Förderung: Förderatlas 2021</vt:lpstr>
      <vt:lpstr>Drittmitteleinnahmen</vt:lpstr>
      <vt:lpstr>CHE-Ranking 2023(1/2)</vt:lpstr>
      <vt:lpstr>CHE-Ranking 2022)</vt:lpstr>
      <vt:lpstr>CHE-Ranking 2022</vt:lpstr>
      <vt:lpstr>U-Multirank 2022</vt:lpstr>
      <vt:lpstr>U-Multirank 2022</vt:lpstr>
      <vt:lpstr>Preise und Auszeichnungen (Auswahl)</vt:lpstr>
      <vt:lpstr>Leibnizpreise seit 2000</vt:lpstr>
      <vt:lpstr>Alexander von Humboldt-Professur</vt:lpstr>
      <vt:lpstr>Aktuelle ERC Starting Grants</vt:lpstr>
      <vt:lpstr>Aktuelle ERC Starting Grants</vt:lpstr>
      <vt:lpstr>Aktuelle ERC Consolidator Grants</vt:lpstr>
      <vt:lpstr>Aktuelle ERC Advanced Grants</vt:lpstr>
      <vt:lpstr>Aktuelle ERC Synergy Grants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2016-06-16T05:37:21Z</dcterms:created>
  <dcterms:modified xsi:type="dcterms:W3CDTF">2023-08-31T09:24:21Z</dcterms:modified>
</cp:coreProperties>
</file>