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94" r:id="rId1"/>
  </p:sldMasterIdLst>
  <p:notesMasterIdLst>
    <p:notesMasterId r:id="rId42"/>
  </p:notesMasterIdLst>
  <p:handoutMasterIdLst>
    <p:handoutMasterId r:id="rId43"/>
  </p:handoutMasterIdLst>
  <p:sldIdLst>
    <p:sldId id="463" r:id="rId2"/>
    <p:sldId id="349" r:id="rId3"/>
    <p:sldId id="455" r:id="rId4"/>
    <p:sldId id="466" r:id="rId5"/>
    <p:sldId id="541" r:id="rId6"/>
    <p:sldId id="609" r:id="rId7"/>
    <p:sldId id="626" r:id="rId8"/>
    <p:sldId id="572" r:id="rId9"/>
    <p:sldId id="625" r:id="rId10"/>
    <p:sldId id="513" r:id="rId11"/>
    <p:sldId id="599" r:id="rId12"/>
    <p:sldId id="512" r:id="rId13"/>
    <p:sldId id="350" r:id="rId14"/>
    <p:sldId id="471" r:id="rId15"/>
    <p:sldId id="439" r:id="rId16"/>
    <p:sldId id="413" r:id="rId17"/>
    <p:sldId id="560" r:id="rId18"/>
    <p:sldId id="631" r:id="rId19"/>
    <p:sldId id="480" r:id="rId20"/>
    <p:sldId id="613" r:id="rId21"/>
    <p:sldId id="458" r:id="rId22"/>
    <p:sldId id="552" r:id="rId23"/>
    <p:sldId id="390" r:id="rId24"/>
    <p:sldId id="472" r:id="rId25"/>
    <p:sldId id="394" r:id="rId26"/>
    <p:sldId id="634" r:id="rId27"/>
    <p:sldId id="639" r:id="rId28"/>
    <p:sldId id="400" r:id="rId29"/>
    <p:sldId id="496" r:id="rId30"/>
    <p:sldId id="351" r:id="rId31"/>
    <p:sldId id="482" r:id="rId32"/>
    <p:sldId id="638" r:id="rId33"/>
    <p:sldId id="475" r:id="rId34"/>
    <p:sldId id="616" r:id="rId35"/>
    <p:sldId id="406" r:id="rId36"/>
    <p:sldId id="407" r:id="rId37"/>
    <p:sldId id="352" r:id="rId38"/>
    <p:sldId id="642" r:id="rId39"/>
    <p:sldId id="612" r:id="rId40"/>
    <p:sldId id="341" r:id="rId41"/>
  </p:sldIdLst>
  <p:sldSz cx="9144000" cy="5715000" type="screen16x10"/>
  <p:notesSz cx="6797675" cy="9926638"/>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07">
          <p15:clr>
            <a:srgbClr val="A4A3A4"/>
          </p15:clr>
        </p15:guide>
        <p15:guide id="2" orient="horz" pos="3206">
          <p15:clr>
            <a:srgbClr val="A4A3A4"/>
          </p15:clr>
        </p15:guide>
        <p15:guide id="3" pos="294">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or" initials="A" lastIdx="1369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70" autoAdjust="0"/>
    <p:restoredTop sz="92541" autoAdjust="0"/>
  </p:normalViewPr>
  <p:slideViewPr>
    <p:cSldViewPr snapToGrid="0">
      <p:cViewPr varScale="1">
        <p:scale>
          <a:sx n="127" d="100"/>
          <a:sy n="127" d="100"/>
        </p:scale>
        <p:origin x="1194" y="120"/>
      </p:cViewPr>
      <p:guideLst>
        <p:guide orient="horz" pos="1007"/>
        <p:guide orient="horz" pos="3206"/>
        <p:guide pos="294"/>
      </p:guideLst>
    </p:cSldViewPr>
  </p:slideViewPr>
  <p:notesTextViewPr>
    <p:cViewPr>
      <p:scale>
        <a:sx n="3" d="2"/>
        <a:sy n="3" d="2"/>
      </p:scale>
      <p:origin x="0" y="0"/>
    </p:cViewPr>
  </p:notesTextViewPr>
  <p:sorterViewPr>
    <p:cViewPr>
      <p:scale>
        <a:sx n="120" d="100"/>
        <a:sy n="120" d="100"/>
      </p:scale>
      <p:origin x="0" y="0"/>
    </p:cViewPr>
  </p:sorterViewPr>
  <p:notesViewPr>
    <p:cSldViewPr snapToGrid="0" showGuides="1">
      <p:cViewPr varScale="1">
        <p:scale>
          <a:sx n="81" d="100"/>
          <a:sy n="81" d="100"/>
        </p:scale>
        <p:origin x="3996"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64194" y="263873"/>
            <a:ext cx="5851979" cy="498056"/>
          </a:xfrm>
          <a:prstGeom prst="rect">
            <a:avLst/>
          </a:prstGeom>
        </p:spPr>
        <p:txBody>
          <a:bodyPr vert="horz" lIns="0" tIns="0" rIns="0" bIns="0" rtlCol="0"/>
          <a:lstStyle>
            <a:lvl1pPr algn="l">
              <a:defRPr sz="1200"/>
            </a:lvl1pPr>
          </a:lstStyle>
          <a:p>
            <a:r>
              <a:rPr lang="en-US" b="1"/>
              <a:t>Titel der Präsentation</a:t>
            </a:r>
          </a:p>
        </p:txBody>
      </p:sp>
      <p:sp>
        <p:nvSpPr>
          <p:cNvPr id="3" name="Datumsplatzhalter 2"/>
          <p:cNvSpPr>
            <a:spLocks noGrp="1"/>
          </p:cNvSpPr>
          <p:nvPr>
            <p:ph type="dt" sz="quarter" idx="1"/>
          </p:nvPr>
        </p:nvSpPr>
        <p:spPr>
          <a:xfrm>
            <a:off x="5435271" y="9529108"/>
            <a:ext cx="642300" cy="156325"/>
          </a:xfrm>
          <a:prstGeom prst="rect">
            <a:avLst/>
          </a:prstGeom>
        </p:spPr>
        <p:txBody>
          <a:bodyPr vert="horz" lIns="0" tIns="0" rIns="0" bIns="0" rtlCol="0" anchor="t"/>
          <a:lstStyle>
            <a:lvl1pPr algn="r">
              <a:defRPr sz="1200"/>
            </a:lvl1pPr>
          </a:lstStyle>
          <a:p>
            <a:pPr algn="l"/>
            <a:fld id="{BB8442AE-6577-4DC2-8107-FC52BA2F805F}" type="datetime1">
              <a:rPr lang="de-DE" sz="800" smtClean="0"/>
              <a:t>07.03.2023</a:t>
            </a:fld>
            <a:endParaRPr lang="en-US" sz="800"/>
          </a:p>
        </p:txBody>
      </p:sp>
      <p:sp>
        <p:nvSpPr>
          <p:cNvPr id="4" name="Fußzeilenplatzhalter 3"/>
          <p:cNvSpPr>
            <a:spLocks noGrp="1"/>
          </p:cNvSpPr>
          <p:nvPr>
            <p:ph type="ftr" sz="quarter" idx="2"/>
          </p:nvPr>
        </p:nvSpPr>
        <p:spPr>
          <a:xfrm>
            <a:off x="464193" y="9529109"/>
            <a:ext cx="4460417" cy="156325"/>
          </a:xfrm>
          <a:prstGeom prst="rect">
            <a:avLst/>
          </a:prstGeom>
        </p:spPr>
        <p:txBody>
          <a:bodyPr vert="horz" lIns="0" tIns="0" rIns="0" bIns="0" rtlCol="0" anchor="t"/>
          <a:lstStyle>
            <a:lvl1pPr algn="l">
              <a:defRPr sz="1200"/>
            </a:lvl1pPr>
          </a:lstStyle>
          <a:p>
            <a:r>
              <a:rPr lang="en-US" sz="800"/>
              <a:t>Universität Stuttgart</a:t>
            </a:r>
          </a:p>
        </p:txBody>
      </p:sp>
      <p:sp>
        <p:nvSpPr>
          <p:cNvPr id="5" name="Foliennummernplatzhalter 4"/>
          <p:cNvSpPr>
            <a:spLocks noGrp="1"/>
          </p:cNvSpPr>
          <p:nvPr>
            <p:ph type="sldNum" sz="quarter" idx="3"/>
          </p:nvPr>
        </p:nvSpPr>
        <p:spPr>
          <a:xfrm>
            <a:off x="6215041" y="9529109"/>
            <a:ext cx="356833" cy="156325"/>
          </a:xfrm>
          <a:prstGeom prst="rect">
            <a:avLst/>
          </a:prstGeom>
        </p:spPr>
        <p:txBody>
          <a:bodyPr vert="horz" lIns="0" tIns="0" rIns="0" bIns="0" rtlCol="0" anchor="t"/>
          <a:lstStyle>
            <a:lvl1pPr algn="r">
              <a:defRPr sz="1200"/>
            </a:lvl1pPr>
          </a:lstStyle>
          <a:p>
            <a:pPr algn="l"/>
            <a:fld id="{EE9A79A6-2547-4C8F-B0ED-316280A1A122}" type="slidenum">
              <a:rPr lang="en-US" sz="800" smtClean="0"/>
              <a:pPr algn="l"/>
              <a:t>‹Nr.›</a:t>
            </a:fld>
            <a:endParaRPr lang="en-US" sz="800"/>
          </a:p>
        </p:txBody>
      </p:sp>
    </p:spTree>
    <p:extLst>
      <p:ext uri="{BB962C8B-B14F-4D97-AF65-F5344CB8AC3E}">
        <p14:creationId xmlns:p14="http://schemas.microsoft.com/office/powerpoint/2010/main" val="2561533372"/>
      </p:ext>
    </p:extLst>
  </p:cSld>
  <p:clrMap bg1="lt1" tx1="dk1" bg2="lt2" tx2="dk2" accent1="accent1" accent2="accent2" accent3="accent3" accent4="accent4" accent5="accent5" accent6="accent6" hlink="hlink" folHlink="folHlink"/>
  <p:hf/>
  <p:extLst>
    <p:ext uri="{56416CCD-93CA-4268-BC5B-53C4BB910035}">
      <p15:sldGuideLst xmlns:p15="http://schemas.microsoft.com/office/powerpoint/2012/main">
        <p15:guide id="1" orient="horz" pos="2880" userDrawn="1">
          <p15:clr>
            <a:srgbClr val="F26B43"/>
          </p15:clr>
        </p15:guide>
        <p15:guide id="2" pos="295" userDrawn="1">
          <p15:clr>
            <a:srgbClr val="F26B43"/>
          </p15:clr>
        </p15:guide>
        <p15:guide id="3" pos="4014"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63883" y="265752"/>
            <a:ext cx="5852067" cy="498056"/>
          </a:xfrm>
          <a:prstGeom prst="rect">
            <a:avLst/>
          </a:prstGeom>
        </p:spPr>
        <p:txBody>
          <a:bodyPr vert="horz" lIns="0" tIns="0" rIns="0" bIns="0" rtlCol="0"/>
          <a:lstStyle>
            <a:lvl1pPr algn="l">
              <a:defRPr sz="1200" b="1"/>
            </a:lvl1pPr>
          </a:lstStyle>
          <a:p>
            <a:r>
              <a:rPr lang="en-US"/>
              <a:t>Titel der Präsentation</a:t>
            </a:r>
          </a:p>
        </p:txBody>
      </p:sp>
      <p:sp>
        <p:nvSpPr>
          <p:cNvPr id="3" name="Datumsplatzhalter 2"/>
          <p:cNvSpPr>
            <a:spLocks noGrp="1"/>
          </p:cNvSpPr>
          <p:nvPr>
            <p:ph type="dt" idx="1"/>
          </p:nvPr>
        </p:nvSpPr>
        <p:spPr>
          <a:xfrm>
            <a:off x="5434572" y="9528009"/>
            <a:ext cx="642300" cy="156325"/>
          </a:xfrm>
          <a:prstGeom prst="rect">
            <a:avLst/>
          </a:prstGeom>
        </p:spPr>
        <p:txBody>
          <a:bodyPr vert="horz" lIns="0" tIns="0" rIns="0" bIns="0" rtlCol="0" anchor="t"/>
          <a:lstStyle>
            <a:lvl1pPr algn="l">
              <a:defRPr sz="800"/>
            </a:lvl1pPr>
          </a:lstStyle>
          <a:p>
            <a:fld id="{937324DB-2275-49CE-B8F6-964295C472CF}" type="datetime1">
              <a:rPr lang="de-DE" smtClean="0"/>
              <a:t>07.03.2023</a:t>
            </a:fld>
            <a:endParaRPr lang="en-US"/>
          </a:p>
        </p:txBody>
      </p:sp>
      <p:sp>
        <p:nvSpPr>
          <p:cNvPr id="4" name="Folienbildplatzhalter 3"/>
          <p:cNvSpPr>
            <a:spLocks noGrp="1" noRot="1" noChangeAspect="1"/>
          </p:cNvSpPr>
          <p:nvPr>
            <p:ph type="sldImg" idx="2"/>
          </p:nvPr>
        </p:nvSpPr>
        <p:spPr>
          <a:xfrm>
            <a:off x="231775" y="1095375"/>
            <a:ext cx="5357813" cy="3349625"/>
          </a:xfrm>
          <a:prstGeom prst="rect">
            <a:avLst/>
          </a:prstGeom>
          <a:noFill/>
          <a:ln w="6350">
            <a:solidFill>
              <a:schemeClr val="tx1"/>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464194" y="4777194"/>
            <a:ext cx="5851979" cy="3908614"/>
          </a:xfrm>
          <a:prstGeom prst="rect">
            <a:avLst/>
          </a:prstGeom>
        </p:spPr>
        <p:txBody>
          <a:bodyPr vert="horz" lIns="0" tIns="0" rIns="0" bIns="0" rtlCol="0"/>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6" name="Fußzeilenplatzhalter 5"/>
          <p:cNvSpPr>
            <a:spLocks noGrp="1"/>
          </p:cNvSpPr>
          <p:nvPr>
            <p:ph type="ftr" sz="quarter" idx="4"/>
          </p:nvPr>
        </p:nvSpPr>
        <p:spPr>
          <a:xfrm>
            <a:off x="463883" y="9528009"/>
            <a:ext cx="4460417" cy="156325"/>
          </a:xfrm>
          <a:prstGeom prst="rect">
            <a:avLst/>
          </a:prstGeom>
        </p:spPr>
        <p:txBody>
          <a:bodyPr vert="horz" lIns="0" tIns="0" rIns="0" bIns="0" rtlCol="0" anchor="t"/>
          <a:lstStyle>
            <a:lvl1pPr algn="l">
              <a:defRPr sz="800"/>
            </a:lvl1pPr>
          </a:lstStyle>
          <a:p>
            <a:r>
              <a:rPr lang="en-US"/>
              <a:t>Universität Stuttgart</a:t>
            </a:r>
            <a:endParaRPr lang="en-US" dirty="0"/>
          </a:p>
        </p:txBody>
      </p:sp>
      <p:sp>
        <p:nvSpPr>
          <p:cNvPr id="7" name="Foliennummernplatzhalter 6"/>
          <p:cNvSpPr>
            <a:spLocks noGrp="1"/>
          </p:cNvSpPr>
          <p:nvPr>
            <p:ph type="sldNum" sz="quarter" idx="5"/>
          </p:nvPr>
        </p:nvSpPr>
        <p:spPr>
          <a:xfrm>
            <a:off x="6216037" y="9528009"/>
            <a:ext cx="356833" cy="156325"/>
          </a:xfrm>
          <a:prstGeom prst="rect">
            <a:avLst/>
          </a:prstGeom>
        </p:spPr>
        <p:txBody>
          <a:bodyPr vert="horz" lIns="0" tIns="0" rIns="0" bIns="0" rtlCol="0" anchor="t"/>
          <a:lstStyle>
            <a:lvl1pPr algn="l">
              <a:defRPr sz="800"/>
            </a:lvl1pPr>
          </a:lstStyle>
          <a:p>
            <a:fld id="{05DD1DF0-DD4E-4B0C-B0FD-D16D9D2A9750}" type="slidenum">
              <a:rPr lang="en-US" smtClean="0"/>
              <a:pPr/>
              <a:t>‹Nr.›</a:t>
            </a:fld>
            <a:endParaRPr lang="en-US"/>
          </a:p>
        </p:txBody>
      </p:sp>
    </p:spTree>
    <p:extLst>
      <p:ext uri="{BB962C8B-B14F-4D97-AF65-F5344CB8AC3E}">
        <p14:creationId xmlns:p14="http://schemas.microsoft.com/office/powerpoint/2010/main" val="3888985705"/>
      </p:ext>
    </p:extLst>
  </p:cSld>
  <p:clrMap bg1="lt1" tx1="dk1" bg2="lt2" tx2="dk2" accent1="accent1" accent2="accent2" accent3="accent3" accent4="accent4" accent5="accent5" accent6="accent6" hlink="hlink" folHlink="folHlink"/>
  <p:hf/>
  <p:notesStyle>
    <a:lvl1pPr marL="180975" indent="-180975" algn="l" defTabSz="713232" rtl="0" eaLnBrk="1" latinLnBrk="0" hangingPunct="1">
      <a:lnSpc>
        <a:spcPct val="120000"/>
      </a:lnSpc>
      <a:buClr>
        <a:schemeClr val="accent1"/>
      </a:buClr>
      <a:buFont typeface="Arial" panose="020B0604020202020204" pitchFamily="34" charset="0"/>
      <a:buChar char="•"/>
      <a:defRPr sz="1000" kern="1200">
        <a:solidFill>
          <a:schemeClr val="tx1"/>
        </a:solidFill>
        <a:latin typeface="+mn-lt"/>
        <a:ea typeface="+mn-ea"/>
        <a:cs typeface="+mn-cs"/>
      </a:defRPr>
    </a:lvl1pPr>
    <a:lvl2pPr marL="358775" indent="-177800" algn="l" defTabSz="713232" rtl="0" eaLnBrk="1" latinLnBrk="0" hangingPunct="1">
      <a:lnSpc>
        <a:spcPct val="120000"/>
      </a:lnSpc>
      <a:buFont typeface="Arial" panose="020B0604020202020204" pitchFamily="34" charset="0"/>
      <a:buChar char="•"/>
      <a:defRPr sz="1000" kern="1200">
        <a:solidFill>
          <a:schemeClr val="tx1"/>
        </a:solidFill>
        <a:latin typeface="+mn-lt"/>
        <a:ea typeface="+mn-ea"/>
        <a:cs typeface="+mn-cs"/>
      </a:defRPr>
    </a:lvl2pPr>
    <a:lvl3pPr marL="538163" indent="-179388" algn="l" defTabSz="713232" rtl="0" eaLnBrk="1" latinLnBrk="0" hangingPunct="1">
      <a:lnSpc>
        <a:spcPct val="120000"/>
      </a:lnSpc>
      <a:buFont typeface="Arial" panose="020B0604020202020204" pitchFamily="34" charset="0"/>
      <a:buChar char="•"/>
      <a:defRPr sz="1000" kern="1200">
        <a:solidFill>
          <a:schemeClr val="tx1"/>
        </a:solidFill>
        <a:latin typeface="+mn-lt"/>
        <a:ea typeface="+mn-ea"/>
        <a:cs typeface="+mn-cs"/>
      </a:defRPr>
    </a:lvl3pPr>
    <a:lvl4pPr marL="719138" indent="-180975" algn="l" defTabSz="713232" rtl="0" eaLnBrk="1" latinLnBrk="0" hangingPunct="1">
      <a:lnSpc>
        <a:spcPct val="120000"/>
      </a:lnSpc>
      <a:buFont typeface="Arial" panose="020B0604020202020204" pitchFamily="34" charset="0"/>
      <a:buChar char="•"/>
      <a:defRPr sz="1000" kern="1200">
        <a:solidFill>
          <a:schemeClr val="tx1"/>
        </a:solidFill>
        <a:latin typeface="+mn-lt"/>
        <a:ea typeface="+mn-ea"/>
        <a:cs typeface="+mn-cs"/>
      </a:defRPr>
    </a:lvl4pPr>
    <a:lvl5pPr marL="896938" indent="-177800" algn="l" defTabSz="713232" rtl="0" eaLnBrk="1" latinLnBrk="0" hangingPunct="1">
      <a:lnSpc>
        <a:spcPct val="120000"/>
      </a:lnSpc>
      <a:buFont typeface="Arial" panose="020B0604020202020204" pitchFamily="34" charset="0"/>
      <a:buChar char="•"/>
      <a:defRPr sz="1000"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95" userDrawn="1">
          <p15:clr>
            <a:srgbClr val="F26B43"/>
          </p15:clr>
        </p15:guide>
        <p15:guide id="3" pos="4014"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30188" y="1095375"/>
            <a:ext cx="5360987" cy="3351213"/>
          </a:xfrm>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en-US" dirty="0" err="1"/>
              <a:t>Titel</a:t>
            </a:r>
            <a:r>
              <a:rPr lang="en-US"/>
              <a:t> der Präsentation</a:t>
            </a:r>
          </a:p>
        </p:txBody>
      </p:sp>
      <p:sp>
        <p:nvSpPr>
          <p:cNvPr id="5" name="Datumsplatzhalter 4"/>
          <p:cNvSpPr>
            <a:spLocks noGrp="1"/>
          </p:cNvSpPr>
          <p:nvPr>
            <p:ph type="dt" idx="11"/>
          </p:nvPr>
        </p:nvSpPr>
        <p:spPr/>
        <p:txBody>
          <a:bodyPr/>
          <a:lstStyle/>
          <a:p>
            <a:fld id="{F985B801-9259-4E91-9771-A86D586532B1}" type="datetime1">
              <a:rPr lang="de-DE" smtClean="0"/>
              <a:t>07.03.2023</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a:t>
            </a:fld>
            <a:endParaRPr lang="en-US"/>
          </a:p>
        </p:txBody>
      </p:sp>
    </p:spTree>
    <p:extLst>
      <p:ext uri="{BB962C8B-B14F-4D97-AF65-F5344CB8AC3E}">
        <p14:creationId xmlns:p14="http://schemas.microsoft.com/office/powerpoint/2010/main" val="15178980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endParaRPr lang="de-DE" dirty="0"/>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10</a:t>
            </a:fld>
            <a:endParaRPr lang="en-US"/>
          </a:p>
        </p:txBody>
      </p:sp>
    </p:spTree>
    <p:extLst>
      <p:ext uri="{BB962C8B-B14F-4D97-AF65-F5344CB8AC3E}">
        <p14:creationId xmlns:p14="http://schemas.microsoft.com/office/powerpoint/2010/main" val="1045772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11</a:t>
            </a:fld>
            <a:endParaRPr lang="en-US"/>
          </a:p>
        </p:txBody>
      </p:sp>
    </p:spTree>
    <p:extLst>
      <p:ext uri="{BB962C8B-B14F-4D97-AF65-F5344CB8AC3E}">
        <p14:creationId xmlns:p14="http://schemas.microsoft.com/office/powerpoint/2010/main" val="12942451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12</a:t>
            </a:fld>
            <a:endParaRPr lang="en-US"/>
          </a:p>
        </p:txBody>
      </p:sp>
    </p:spTree>
    <p:extLst>
      <p:ext uri="{BB962C8B-B14F-4D97-AF65-F5344CB8AC3E}">
        <p14:creationId xmlns:p14="http://schemas.microsoft.com/office/powerpoint/2010/main" val="28070117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13</a:t>
            </a:fld>
            <a:endParaRPr lang="en-US"/>
          </a:p>
        </p:txBody>
      </p:sp>
    </p:spTree>
    <p:extLst>
      <p:ext uri="{BB962C8B-B14F-4D97-AF65-F5344CB8AC3E}">
        <p14:creationId xmlns:p14="http://schemas.microsoft.com/office/powerpoint/2010/main" val="1398336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endParaRPr lang="de-DE" dirty="0"/>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14</a:t>
            </a:fld>
            <a:endParaRPr lang="en-US"/>
          </a:p>
        </p:txBody>
      </p:sp>
    </p:spTree>
    <p:extLst>
      <p:ext uri="{BB962C8B-B14F-4D97-AF65-F5344CB8AC3E}">
        <p14:creationId xmlns:p14="http://schemas.microsoft.com/office/powerpoint/2010/main" val="14337680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15</a:t>
            </a:fld>
            <a:endParaRPr lang="en-US"/>
          </a:p>
        </p:txBody>
      </p:sp>
    </p:spTree>
    <p:extLst>
      <p:ext uri="{BB962C8B-B14F-4D97-AF65-F5344CB8AC3E}">
        <p14:creationId xmlns:p14="http://schemas.microsoft.com/office/powerpoint/2010/main" val="3960504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16</a:t>
            </a:fld>
            <a:endParaRPr lang="en-US"/>
          </a:p>
        </p:txBody>
      </p:sp>
    </p:spTree>
    <p:extLst>
      <p:ext uri="{BB962C8B-B14F-4D97-AF65-F5344CB8AC3E}">
        <p14:creationId xmlns:p14="http://schemas.microsoft.com/office/powerpoint/2010/main" val="28697132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endParaRPr lang="de-DE" dirty="0"/>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17</a:t>
            </a:fld>
            <a:endParaRPr lang="en-US"/>
          </a:p>
        </p:txBody>
      </p:sp>
    </p:spTree>
    <p:extLst>
      <p:ext uri="{BB962C8B-B14F-4D97-AF65-F5344CB8AC3E}">
        <p14:creationId xmlns:p14="http://schemas.microsoft.com/office/powerpoint/2010/main" val="8320053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endParaRPr lang="de-DE" dirty="0"/>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18</a:t>
            </a:fld>
            <a:endParaRPr lang="en-US"/>
          </a:p>
        </p:txBody>
      </p:sp>
    </p:spTree>
    <p:extLst>
      <p:ext uri="{BB962C8B-B14F-4D97-AF65-F5344CB8AC3E}">
        <p14:creationId xmlns:p14="http://schemas.microsoft.com/office/powerpoint/2010/main" val="9136644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19</a:t>
            </a:fld>
            <a:endParaRPr lang="en-US"/>
          </a:p>
        </p:txBody>
      </p:sp>
    </p:spTree>
    <p:extLst>
      <p:ext uri="{BB962C8B-B14F-4D97-AF65-F5344CB8AC3E}">
        <p14:creationId xmlns:p14="http://schemas.microsoft.com/office/powerpoint/2010/main" val="1095340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a:t>
            </a:fld>
            <a:endParaRPr lang="en-US"/>
          </a:p>
        </p:txBody>
      </p:sp>
    </p:spTree>
    <p:extLst>
      <p:ext uri="{BB962C8B-B14F-4D97-AF65-F5344CB8AC3E}">
        <p14:creationId xmlns:p14="http://schemas.microsoft.com/office/powerpoint/2010/main" val="361232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20</a:t>
            </a:fld>
            <a:endParaRPr lang="en-US"/>
          </a:p>
        </p:txBody>
      </p:sp>
    </p:spTree>
    <p:extLst>
      <p:ext uri="{BB962C8B-B14F-4D97-AF65-F5344CB8AC3E}">
        <p14:creationId xmlns:p14="http://schemas.microsoft.com/office/powerpoint/2010/main" val="3799524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21</a:t>
            </a:fld>
            <a:endParaRPr lang="en-US"/>
          </a:p>
        </p:txBody>
      </p:sp>
    </p:spTree>
    <p:extLst>
      <p:ext uri="{BB962C8B-B14F-4D97-AF65-F5344CB8AC3E}">
        <p14:creationId xmlns:p14="http://schemas.microsoft.com/office/powerpoint/2010/main" val="24137152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22</a:t>
            </a:fld>
            <a:endParaRPr lang="en-US"/>
          </a:p>
        </p:txBody>
      </p:sp>
    </p:spTree>
    <p:extLst>
      <p:ext uri="{BB962C8B-B14F-4D97-AF65-F5344CB8AC3E}">
        <p14:creationId xmlns:p14="http://schemas.microsoft.com/office/powerpoint/2010/main" val="22445636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23</a:t>
            </a:fld>
            <a:endParaRPr lang="en-US"/>
          </a:p>
        </p:txBody>
      </p:sp>
    </p:spTree>
    <p:extLst>
      <p:ext uri="{BB962C8B-B14F-4D97-AF65-F5344CB8AC3E}">
        <p14:creationId xmlns:p14="http://schemas.microsoft.com/office/powerpoint/2010/main" val="10634115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24</a:t>
            </a:fld>
            <a:endParaRPr lang="en-US"/>
          </a:p>
        </p:txBody>
      </p:sp>
    </p:spTree>
    <p:extLst>
      <p:ext uri="{BB962C8B-B14F-4D97-AF65-F5344CB8AC3E}">
        <p14:creationId xmlns:p14="http://schemas.microsoft.com/office/powerpoint/2010/main" val="27972638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25</a:t>
            </a:fld>
            <a:endParaRPr lang="en-US"/>
          </a:p>
        </p:txBody>
      </p:sp>
    </p:spTree>
    <p:extLst>
      <p:ext uri="{BB962C8B-B14F-4D97-AF65-F5344CB8AC3E}">
        <p14:creationId xmlns:p14="http://schemas.microsoft.com/office/powerpoint/2010/main" val="30374245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30188" y="1095375"/>
            <a:ext cx="5360987" cy="3351213"/>
          </a:xfrm>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4CA4A96A-5043-4676-A41C-0B0B4C7571A6}" type="datetime1">
              <a:rPr lang="de-DE" smtClean="0"/>
              <a:t>07.03.2023</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26</a:t>
            </a:fld>
            <a:endParaRPr lang="en-US"/>
          </a:p>
        </p:txBody>
      </p:sp>
    </p:spTree>
    <p:extLst>
      <p:ext uri="{BB962C8B-B14F-4D97-AF65-F5344CB8AC3E}">
        <p14:creationId xmlns:p14="http://schemas.microsoft.com/office/powerpoint/2010/main" val="7817732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27</a:t>
            </a:fld>
            <a:endParaRPr lang="en-US"/>
          </a:p>
        </p:txBody>
      </p:sp>
    </p:spTree>
    <p:extLst>
      <p:ext uri="{BB962C8B-B14F-4D97-AF65-F5344CB8AC3E}">
        <p14:creationId xmlns:p14="http://schemas.microsoft.com/office/powerpoint/2010/main" val="9816129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28</a:t>
            </a:fld>
            <a:endParaRPr lang="en-US"/>
          </a:p>
        </p:txBody>
      </p:sp>
    </p:spTree>
    <p:extLst>
      <p:ext uri="{BB962C8B-B14F-4D97-AF65-F5344CB8AC3E}">
        <p14:creationId xmlns:p14="http://schemas.microsoft.com/office/powerpoint/2010/main" val="4298148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29</a:t>
            </a:fld>
            <a:endParaRPr lang="en-US"/>
          </a:p>
        </p:txBody>
      </p:sp>
    </p:spTree>
    <p:extLst>
      <p:ext uri="{BB962C8B-B14F-4D97-AF65-F5344CB8AC3E}">
        <p14:creationId xmlns:p14="http://schemas.microsoft.com/office/powerpoint/2010/main" val="978287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30188" y="1095375"/>
            <a:ext cx="5360987" cy="3351213"/>
          </a:xfrm>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03A77470-00D3-473E-BE30-78497139E919}" type="datetime1">
              <a:rPr lang="de-DE" smtClean="0"/>
              <a:t>07.03.2023</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a:t>
            </a:fld>
            <a:endParaRPr lang="en-US"/>
          </a:p>
        </p:txBody>
      </p:sp>
    </p:spTree>
    <p:extLst>
      <p:ext uri="{BB962C8B-B14F-4D97-AF65-F5344CB8AC3E}">
        <p14:creationId xmlns:p14="http://schemas.microsoft.com/office/powerpoint/2010/main" val="29235461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30</a:t>
            </a:fld>
            <a:endParaRPr lang="en-US"/>
          </a:p>
        </p:txBody>
      </p:sp>
    </p:spTree>
    <p:extLst>
      <p:ext uri="{BB962C8B-B14F-4D97-AF65-F5344CB8AC3E}">
        <p14:creationId xmlns:p14="http://schemas.microsoft.com/office/powerpoint/2010/main" val="13931360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31</a:t>
            </a:fld>
            <a:endParaRPr lang="en-US"/>
          </a:p>
        </p:txBody>
      </p:sp>
    </p:spTree>
    <p:extLst>
      <p:ext uri="{BB962C8B-B14F-4D97-AF65-F5344CB8AC3E}">
        <p14:creationId xmlns:p14="http://schemas.microsoft.com/office/powerpoint/2010/main" val="20142975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32</a:t>
            </a:fld>
            <a:endParaRPr lang="en-US"/>
          </a:p>
        </p:txBody>
      </p:sp>
    </p:spTree>
    <p:extLst>
      <p:ext uri="{BB962C8B-B14F-4D97-AF65-F5344CB8AC3E}">
        <p14:creationId xmlns:p14="http://schemas.microsoft.com/office/powerpoint/2010/main" val="4755043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33</a:t>
            </a:fld>
            <a:endParaRPr lang="en-US"/>
          </a:p>
        </p:txBody>
      </p:sp>
    </p:spTree>
    <p:extLst>
      <p:ext uri="{BB962C8B-B14F-4D97-AF65-F5344CB8AC3E}">
        <p14:creationId xmlns:p14="http://schemas.microsoft.com/office/powerpoint/2010/main" val="42738430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34</a:t>
            </a:fld>
            <a:endParaRPr lang="en-US"/>
          </a:p>
        </p:txBody>
      </p:sp>
    </p:spTree>
    <p:extLst>
      <p:ext uri="{BB962C8B-B14F-4D97-AF65-F5344CB8AC3E}">
        <p14:creationId xmlns:p14="http://schemas.microsoft.com/office/powerpoint/2010/main" val="5364155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35</a:t>
            </a:fld>
            <a:endParaRPr lang="en-US"/>
          </a:p>
        </p:txBody>
      </p:sp>
    </p:spTree>
    <p:extLst>
      <p:ext uri="{BB962C8B-B14F-4D97-AF65-F5344CB8AC3E}">
        <p14:creationId xmlns:p14="http://schemas.microsoft.com/office/powerpoint/2010/main" val="30704647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36</a:t>
            </a:fld>
            <a:endParaRPr lang="en-US"/>
          </a:p>
        </p:txBody>
      </p:sp>
    </p:spTree>
    <p:extLst>
      <p:ext uri="{BB962C8B-B14F-4D97-AF65-F5344CB8AC3E}">
        <p14:creationId xmlns:p14="http://schemas.microsoft.com/office/powerpoint/2010/main" val="5080406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37</a:t>
            </a:fld>
            <a:endParaRPr lang="en-US"/>
          </a:p>
        </p:txBody>
      </p:sp>
    </p:spTree>
    <p:extLst>
      <p:ext uri="{BB962C8B-B14F-4D97-AF65-F5344CB8AC3E}">
        <p14:creationId xmlns:p14="http://schemas.microsoft.com/office/powerpoint/2010/main" val="35741265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38</a:t>
            </a:fld>
            <a:endParaRPr lang="en-US"/>
          </a:p>
        </p:txBody>
      </p:sp>
    </p:spTree>
    <p:extLst>
      <p:ext uri="{BB962C8B-B14F-4D97-AF65-F5344CB8AC3E}">
        <p14:creationId xmlns:p14="http://schemas.microsoft.com/office/powerpoint/2010/main" val="36092653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39</a:t>
            </a:fld>
            <a:endParaRPr lang="en-US"/>
          </a:p>
        </p:txBody>
      </p:sp>
    </p:spTree>
    <p:extLst>
      <p:ext uri="{BB962C8B-B14F-4D97-AF65-F5344CB8AC3E}">
        <p14:creationId xmlns:p14="http://schemas.microsoft.com/office/powerpoint/2010/main" val="4504040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4</a:t>
            </a:fld>
            <a:endParaRPr lang="en-US"/>
          </a:p>
        </p:txBody>
      </p:sp>
    </p:spTree>
    <p:extLst>
      <p:ext uri="{BB962C8B-B14F-4D97-AF65-F5344CB8AC3E}">
        <p14:creationId xmlns:p14="http://schemas.microsoft.com/office/powerpoint/2010/main" val="17051661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40</a:t>
            </a:fld>
            <a:endParaRPr lang="en-US"/>
          </a:p>
        </p:txBody>
      </p:sp>
    </p:spTree>
    <p:extLst>
      <p:ext uri="{BB962C8B-B14F-4D97-AF65-F5344CB8AC3E}">
        <p14:creationId xmlns:p14="http://schemas.microsoft.com/office/powerpoint/2010/main" val="887440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5</a:t>
            </a:fld>
            <a:endParaRPr lang="en-US"/>
          </a:p>
        </p:txBody>
      </p:sp>
    </p:spTree>
    <p:extLst>
      <p:ext uri="{BB962C8B-B14F-4D97-AF65-F5344CB8AC3E}">
        <p14:creationId xmlns:p14="http://schemas.microsoft.com/office/powerpoint/2010/main" val="3550720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6</a:t>
            </a:fld>
            <a:endParaRPr lang="en-US"/>
          </a:p>
        </p:txBody>
      </p:sp>
    </p:spTree>
    <p:extLst>
      <p:ext uri="{BB962C8B-B14F-4D97-AF65-F5344CB8AC3E}">
        <p14:creationId xmlns:p14="http://schemas.microsoft.com/office/powerpoint/2010/main" val="3521855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7</a:t>
            </a:fld>
            <a:endParaRPr lang="en-US"/>
          </a:p>
        </p:txBody>
      </p:sp>
    </p:spTree>
    <p:extLst>
      <p:ext uri="{BB962C8B-B14F-4D97-AF65-F5344CB8AC3E}">
        <p14:creationId xmlns:p14="http://schemas.microsoft.com/office/powerpoint/2010/main" val="18347928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8</a:t>
            </a:fld>
            <a:endParaRPr lang="en-US"/>
          </a:p>
        </p:txBody>
      </p:sp>
    </p:spTree>
    <p:extLst>
      <p:ext uri="{BB962C8B-B14F-4D97-AF65-F5344CB8AC3E}">
        <p14:creationId xmlns:p14="http://schemas.microsoft.com/office/powerpoint/2010/main" val="4114598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9</a:t>
            </a:fld>
            <a:endParaRPr lang="en-US"/>
          </a:p>
        </p:txBody>
      </p:sp>
    </p:spTree>
    <p:extLst>
      <p:ext uri="{BB962C8B-B14F-4D97-AF65-F5344CB8AC3E}">
        <p14:creationId xmlns:p14="http://schemas.microsoft.com/office/powerpoint/2010/main" val="37971184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9" name="Bildplatzhalter 8"/>
          <p:cNvSpPr>
            <a:spLocks noGrp="1"/>
          </p:cNvSpPr>
          <p:nvPr>
            <p:ph type="pic" sz="quarter" idx="10"/>
          </p:nvPr>
        </p:nvSpPr>
        <p:spPr>
          <a:xfrm>
            <a:off x="0" y="1407600"/>
            <a:ext cx="9144000" cy="4309200"/>
          </a:xfrm>
          <a:solidFill>
            <a:schemeClr val="bg1">
              <a:lumMod val="85000"/>
            </a:schemeClr>
          </a:solidFill>
        </p:spPr>
        <p:txBody>
          <a:bodyPr lIns="72000"/>
          <a:lstStyle>
            <a:lvl1pPr marL="0" indent="0">
              <a:buNone/>
              <a:defRPr/>
            </a:lvl1pPr>
          </a:lstStyle>
          <a:p>
            <a:r>
              <a:rPr lang="de-DE" dirty="0"/>
              <a:t>Bild durch Klicken auf Symbol hinzufügen</a:t>
            </a:r>
            <a:endParaRPr lang="en-US" dirty="0"/>
          </a:p>
        </p:txBody>
      </p:sp>
      <p:sp>
        <p:nvSpPr>
          <p:cNvPr id="2" name="Title 1"/>
          <p:cNvSpPr>
            <a:spLocks noGrp="1" noChangeAspect="1"/>
          </p:cNvSpPr>
          <p:nvPr>
            <p:ph type="ctrTitle" hasCustomPrompt="1"/>
          </p:nvPr>
        </p:nvSpPr>
        <p:spPr>
          <a:xfrm>
            <a:off x="4578969" y="1004400"/>
            <a:ext cx="4320000" cy="4320000"/>
          </a:xfrm>
          <a:prstGeom prst="ellipse">
            <a:avLst/>
          </a:prstGeom>
          <a:solidFill>
            <a:schemeClr val="accent3"/>
          </a:solidFill>
        </p:spPr>
        <p:txBody>
          <a:bodyPr wrap="square" lIns="0" tIns="0" rIns="0" bIns="1260000" anchor="b" anchorCtr="0">
            <a:noAutofit/>
          </a:bodyPr>
          <a:lstStyle>
            <a:lvl1pPr marL="0" indent="0" algn="l">
              <a:lnSpc>
                <a:spcPct val="90000"/>
              </a:lnSpc>
              <a:defRPr sz="2800" b="1" baseline="0">
                <a:solidFill>
                  <a:schemeClr val="bg1"/>
                </a:solidFill>
              </a:defRPr>
            </a:lvl1pPr>
          </a:lstStyle>
          <a:p>
            <a:r>
              <a:rPr lang="de-DE" dirty="0"/>
              <a:t>Titel durch Klicken </a:t>
            </a:r>
            <a:br>
              <a:rPr lang="de-DE" dirty="0"/>
            </a:br>
            <a:r>
              <a:rPr lang="de-DE" dirty="0"/>
              <a:t>hinzufügen</a:t>
            </a:r>
          </a:p>
        </p:txBody>
      </p:sp>
      <p:sp>
        <p:nvSpPr>
          <p:cNvPr id="3" name="Subtitle 2"/>
          <p:cNvSpPr>
            <a:spLocks noGrp="1"/>
          </p:cNvSpPr>
          <p:nvPr>
            <p:ph type="subTitle" idx="1"/>
          </p:nvPr>
        </p:nvSpPr>
        <p:spPr>
          <a:xfrm>
            <a:off x="5210138" y="3621600"/>
            <a:ext cx="3240688" cy="428400"/>
          </a:xfrm>
        </p:spPr>
        <p:txBody>
          <a:bodyPr lIns="0" tIns="0" rIns="0" bIns="0">
            <a:normAutofit/>
          </a:bodyPr>
          <a:lstStyle>
            <a:lvl1pPr marL="0" indent="0" algn="l">
              <a:lnSpc>
                <a:spcPct val="100000"/>
              </a:lnSpc>
              <a:buNone/>
              <a:defRPr sz="12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a:t>Formatvorlage des Untertitelmasters durch Klicken bearbeiten</a:t>
            </a:r>
            <a:endParaRPr lang="de-DE" dirty="0"/>
          </a:p>
        </p:txBody>
      </p:sp>
      <p:sp>
        <p:nvSpPr>
          <p:cNvPr id="11" name="Textplatzhalter 10"/>
          <p:cNvSpPr>
            <a:spLocks noGrp="1"/>
          </p:cNvSpPr>
          <p:nvPr>
            <p:ph type="body" sz="quarter" idx="11" hasCustomPrompt="1"/>
          </p:nvPr>
        </p:nvSpPr>
        <p:spPr>
          <a:xfrm>
            <a:off x="7396488" y="4075200"/>
            <a:ext cx="1274400" cy="1274400"/>
          </a:xfrm>
          <a:prstGeom prst="ellipse">
            <a:avLst/>
          </a:prstGeom>
          <a:solidFill>
            <a:schemeClr val="bg1"/>
          </a:solidFill>
        </p:spPr>
        <p:txBody>
          <a:bodyPr wrap="none" lIns="0" tIns="0" rIns="0" bIns="0" anchor="ctr">
            <a:noAutofit/>
          </a:bodyPr>
          <a:lstStyle>
            <a:lvl1pPr marL="0" indent="0">
              <a:lnSpc>
                <a:spcPts val="1500"/>
              </a:lnSpc>
              <a:spcBef>
                <a:spcPts val="0"/>
              </a:spcBef>
              <a:buNone/>
              <a:defRPr sz="1200" b="1">
                <a:solidFill>
                  <a:schemeClr val="tx1"/>
                </a:solidFill>
              </a:defRPr>
            </a:lvl1pPr>
          </a:lstStyle>
          <a:p>
            <a:pPr lvl="0"/>
            <a:r>
              <a:rPr lang="de-DE" dirty="0"/>
              <a:t>Vorname </a:t>
            </a:r>
            <a:br>
              <a:rPr lang="de-DE" dirty="0"/>
            </a:br>
            <a:r>
              <a:rPr lang="de-DE" dirty="0"/>
              <a:t>Name</a:t>
            </a:r>
          </a:p>
        </p:txBody>
      </p:sp>
      <p:pic>
        <p:nvPicPr>
          <p:cNvPr id="10" name="Grafik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06800" y="344528"/>
            <a:ext cx="2056867" cy="431998"/>
          </a:xfrm>
          <a:prstGeom prst="rect">
            <a:avLst/>
          </a:prstGeom>
        </p:spPr>
      </p:pic>
    </p:spTree>
    <p:extLst>
      <p:ext uri="{BB962C8B-B14F-4D97-AF65-F5344CB8AC3E}">
        <p14:creationId xmlns:p14="http://schemas.microsoft.com/office/powerpoint/2010/main" val="3727097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und Bild große Kreisform">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8"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3" name="Content Placeholder 2"/>
          <p:cNvSpPr>
            <a:spLocks noGrp="1"/>
          </p:cNvSpPr>
          <p:nvPr>
            <p:ph sz="half" idx="1"/>
          </p:nvPr>
        </p:nvSpPr>
        <p:spPr>
          <a:xfrm>
            <a:off x="467999" y="1597025"/>
            <a:ext cx="3888341" cy="34925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9"/>
          <p:cNvSpPr>
            <a:spLocks noGrp="1" noChangeAspect="1"/>
          </p:cNvSpPr>
          <p:nvPr>
            <p:ph type="pic" sz="quarter" idx="14"/>
          </p:nvPr>
        </p:nvSpPr>
        <p:spPr>
          <a:xfrm>
            <a:off x="4463686" y="536400"/>
            <a:ext cx="6289200" cy="6289200"/>
          </a:xfrm>
          <a:prstGeom prst="ellipse">
            <a:avLst/>
          </a:prstGeom>
          <a:solidFill>
            <a:schemeClr val="bg1">
              <a:lumMod val="95000"/>
            </a:schemeClr>
          </a:solidFill>
        </p:spPr>
        <p:txBody>
          <a:bodyPr/>
          <a:lstStyle/>
          <a:p>
            <a:r>
              <a:rPr lang="de-DE" dirty="0"/>
              <a:t>Bild durch Klicken auf Symbol hinzufügen</a:t>
            </a:r>
            <a:endParaRPr lang="en-US" dirty="0"/>
          </a:p>
        </p:txBody>
      </p:sp>
      <p:sp>
        <p:nvSpPr>
          <p:cNvPr id="6" name="Footer Placeholder 5"/>
          <p:cNvSpPr>
            <a:spLocks noGrp="1"/>
          </p:cNvSpPr>
          <p:nvPr>
            <p:ph type="ftr" sz="quarter" idx="11"/>
          </p:nvPr>
        </p:nvSpPr>
        <p:spPr/>
        <p:txBody>
          <a:bodyPr/>
          <a:lstStyle/>
          <a:p>
            <a:r>
              <a:rPr lang="de-DE"/>
              <a:t>Universität Stuttgart</a:t>
            </a:r>
            <a:endParaRPr lang="de-DE" dirty="0"/>
          </a:p>
        </p:txBody>
      </p:sp>
      <p:sp>
        <p:nvSpPr>
          <p:cNvPr id="7" name="Slide Number Placeholder 6"/>
          <p:cNvSpPr>
            <a:spLocks noGrp="1"/>
          </p:cNvSpPr>
          <p:nvPr>
            <p:ph type="sldNum" sz="quarter" idx="12"/>
          </p:nvPr>
        </p:nvSpPr>
        <p:spPr/>
        <p:txBody>
          <a:bodyPr/>
          <a:lstStyle/>
          <a:p>
            <a:fld id="{9E82CC3C-1DC0-4FDA-9590-6CC506AB67F8}" type="slidenum">
              <a:rPr lang="de-DE" smtClean="0"/>
              <a:t>‹Nr.›</a:t>
            </a:fld>
            <a:endParaRPr lang="de-DE" dirty="0"/>
          </a:p>
        </p:txBody>
      </p:sp>
      <p:sp>
        <p:nvSpPr>
          <p:cNvPr id="5" name="Date Placeholder 4"/>
          <p:cNvSpPr>
            <a:spLocks noGrp="1"/>
          </p:cNvSpPr>
          <p:nvPr>
            <p:ph type="dt" sz="half" idx="10"/>
          </p:nvPr>
        </p:nvSpPr>
        <p:spPr/>
        <p:txBody>
          <a:bodyPr/>
          <a:lstStyle/>
          <a:p>
            <a:endParaRPr lang="de-DE" dirty="0"/>
          </a:p>
        </p:txBody>
      </p:sp>
    </p:spTree>
    <p:extLst>
      <p:ext uri="{BB962C8B-B14F-4D97-AF65-F5344CB8AC3E}">
        <p14:creationId xmlns:p14="http://schemas.microsoft.com/office/powerpoint/2010/main" val="250836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 Bilder quer mit wenig Text">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smtClean="0"/>
              <a:t>Titelmasterformat durch Klicken bearbeiten</a:t>
            </a:r>
            <a:endParaRPr lang="de-DE" dirty="0"/>
          </a:p>
        </p:txBody>
      </p:sp>
      <p:sp>
        <p:nvSpPr>
          <p:cNvPr id="6"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13" name="Bildplatzhalter 7"/>
          <p:cNvSpPr>
            <a:spLocks noGrp="1"/>
          </p:cNvSpPr>
          <p:nvPr>
            <p:ph type="pic" sz="quarter" idx="19"/>
          </p:nvPr>
        </p:nvSpPr>
        <p:spPr>
          <a:xfrm>
            <a:off x="0" y="1597025"/>
            <a:ext cx="3049200" cy="2059200"/>
          </a:xfrm>
          <a:solidFill>
            <a:schemeClr val="bg1">
              <a:lumMod val="95000"/>
            </a:schemeClr>
          </a:solidFill>
        </p:spPr>
        <p:txBody>
          <a:bodyPr/>
          <a:lstStyle/>
          <a:p>
            <a:r>
              <a:rPr lang="de-DE" dirty="0" smtClean="0"/>
              <a:t>Bild durch Klicken auf Symbol hinzufügen</a:t>
            </a:r>
            <a:endParaRPr lang="en-US" dirty="0"/>
          </a:p>
        </p:txBody>
      </p:sp>
      <p:sp>
        <p:nvSpPr>
          <p:cNvPr id="18" name="Bildplatzhalter 7"/>
          <p:cNvSpPr>
            <a:spLocks noGrp="1"/>
          </p:cNvSpPr>
          <p:nvPr>
            <p:ph type="pic" sz="quarter" idx="20"/>
          </p:nvPr>
        </p:nvSpPr>
        <p:spPr>
          <a:xfrm>
            <a:off x="3049200" y="1597025"/>
            <a:ext cx="3049200" cy="2059200"/>
          </a:xfrm>
          <a:solidFill>
            <a:schemeClr val="bg1">
              <a:lumMod val="95000"/>
            </a:schemeClr>
          </a:solidFill>
        </p:spPr>
        <p:txBody>
          <a:bodyPr/>
          <a:lstStyle/>
          <a:p>
            <a:r>
              <a:rPr lang="de-DE" dirty="0" smtClean="0"/>
              <a:t>Bild durch Klicken auf Symbol hinzufügen</a:t>
            </a:r>
            <a:endParaRPr lang="en-US" dirty="0"/>
          </a:p>
        </p:txBody>
      </p:sp>
      <p:sp>
        <p:nvSpPr>
          <p:cNvPr id="19" name="Bildplatzhalter 7"/>
          <p:cNvSpPr>
            <a:spLocks noGrp="1"/>
          </p:cNvSpPr>
          <p:nvPr>
            <p:ph type="pic" sz="quarter" idx="21"/>
          </p:nvPr>
        </p:nvSpPr>
        <p:spPr>
          <a:xfrm>
            <a:off x="6094800" y="1597025"/>
            <a:ext cx="3049200" cy="2059200"/>
          </a:xfrm>
          <a:solidFill>
            <a:schemeClr val="bg1">
              <a:lumMod val="95000"/>
            </a:schemeClr>
          </a:solidFill>
        </p:spPr>
        <p:txBody>
          <a:bodyPr/>
          <a:lstStyle/>
          <a:p>
            <a:r>
              <a:rPr lang="de-DE" dirty="0" smtClean="0"/>
              <a:t>Bild durch Klicken auf Symbol hinzufügen</a:t>
            </a:r>
            <a:endParaRPr lang="en-US" dirty="0"/>
          </a:p>
        </p:txBody>
      </p:sp>
      <p:sp>
        <p:nvSpPr>
          <p:cNvPr id="21" name="Textplatzhalter 10"/>
          <p:cNvSpPr>
            <a:spLocks noGrp="1"/>
          </p:cNvSpPr>
          <p:nvPr>
            <p:ph type="body" sz="quarter" idx="22"/>
          </p:nvPr>
        </p:nvSpPr>
        <p:spPr>
          <a:xfrm>
            <a:off x="466724" y="3997767"/>
            <a:ext cx="8208963" cy="1091757"/>
          </a:xfrm>
        </p:spPr>
        <p:txBody>
          <a:bodyPr anchor="t"/>
          <a:lstStyle>
            <a:lvl1pPr marL="0" indent="0" algn="l">
              <a:buNone/>
              <a:defRPr sz="16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8" name="Footer Placeholder 5"/>
          <p:cNvSpPr>
            <a:spLocks noGrp="1"/>
          </p:cNvSpPr>
          <p:nvPr>
            <p:ph type="ftr" sz="quarter" idx="11"/>
          </p:nvPr>
        </p:nvSpPr>
        <p:spPr>
          <a:xfrm>
            <a:off x="466725" y="5418000"/>
            <a:ext cx="6063501" cy="126000"/>
          </a:xfrm>
        </p:spPr>
        <p:txBody>
          <a:bodyPr/>
          <a:lstStyle/>
          <a:p>
            <a:r>
              <a:rPr lang="de-DE"/>
              <a:t>Universität Stuttgart</a:t>
            </a:r>
            <a:endParaRPr lang="de-DE" dirty="0"/>
          </a:p>
        </p:txBody>
      </p:sp>
      <p:sp>
        <p:nvSpPr>
          <p:cNvPr id="10" name="Slide Number Placeholder 6"/>
          <p:cNvSpPr>
            <a:spLocks noGrp="1"/>
          </p:cNvSpPr>
          <p:nvPr>
            <p:ph type="sldNum" sz="quarter" idx="12"/>
          </p:nvPr>
        </p:nvSpPr>
        <p:spPr>
          <a:xfrm>
            <a:off x="8539200" y="5418000"/>
            <a:ext cx="223200" cy="126000"/>
          </a:xfrm>
        </p:spPr>
        <p:txBody>
          <a:bodyPr/>
          <a:lstStyle/>
          <a:p>
            <a:fld id="{9E82CC3C-1DC0-4FDA-9590-6CC506AB67F8}" type="slidenum">
              <a:rPr lang="de-DE" smtClean="0"/>
              <a:t>‹Nr.›</a:t>
            </a:fld>
            <a:endParaRPr lang="de-DE" dirty="0"/>
          </a:p>
        </p:txBody>
      </p:sp>
      <p:sp>
        <p:nvSpPr>
          <p:cNvPr id="9" name="Date Placeholder 4"/>
          <p:cNvSpPr>
            <a:spLocks noGrp="1"/>
          </p:cNvSpPr>
          <p:nvPr>
            <p:ph type="dt" sz="half" idx="10"/>
          </p:nvPr>
        </p:nvSpPr>
        <p:spPr>
          <a:xfrm>
            <a:off x="7754400" y="5418000"/>
            <a:ext cx="532800" cy="126000"/>
          </a:xfrm>
        </p:spPr>
        <p:txBody>
          <a:bodyPr/>
          <a:lstStyle/>
          <a:p>
            <a:endParaRPr lang="de-DE" dirty="0"/>
          </a:p>
        </p:txBody>
      </p:sp>
    </p:spTree>
    <p:extLst>
      <p:ext uri="{BB962C8B-B14F-4D97-AF65-F5344CB8AC3E}">
        <p14:creationId xmlns:p14="http://schemas.microsoft.com/office/powerpoint/2010/main" val="1132225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chlussfolie blau">
    <p:spTree>
      <p:nvGrpSpPr>
        <p:cNvPr id="1" name=""/>
        <p:cNvGrpSpPr/>
        <p:nvPr/>
      </p:nvGrpSpPr>
      <p:grpSpPr>
        <a:xfrm>
          <a:off x="0" y="0"/>
          <a:ext cx="0" cy="0"/>
          <a:chOff x="0" y="0"/>
          <a:chExt cx="0" cy="0"/>
        </a:xfrm>
      </p:grpSpPr>
      <p:sp>
        <p:nvSpPr>
          <p:cNvPr id="13" name="bk object 16"/>
          <p:cNvSpPr/>
          <p:nvPr userDrawn="1"/>
        </p:nvSpPr>
        <p:spPr>
          <a:xfrm>
            <a:off x="0" y="0"/>
            <a:ext cx="9144000" cy="5715000"/>
          </a:xfrm>
          <a:prstGeom prst="rect">
            <a:avLst/>
          </a:prstGeom>
          <a:blipFill>
            <a:blip r:embed="rId2" cstate="print"/>
            <a:stretch>
              <a:fillRect/>
            </a:stretch>
          </a:blipFill>
        </p:spPr>
        <p:txBody>
          <a:bodyPr wrap="square" lIns="0" tIns="0" rIns="0" bIns="0" rtlCol="0"/>
          <a:lstStyle/>
          <a:p>
            <a:endParaRPr lang="de-DE" dirty="0"/>
          </a:p>
        </p:txBody>
      </p:sp>
      <p:pic>
        <p:nvPicPr>
          <p:cNvPr id="14" name="Grafik 13"/>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06800" y="344528"/>
            <a:ext cx="2056867" cy="431998"/>
          </a:xfrm>
          <a:prstGeom prst="rect">
            <a:avLst/>
          </a:prstGeom>
        </p:spPr>
      </p:pic>
      <p:sp>
        <p:nvSpPr>
          <p:cNvPr id="5" name="Titel 4"/>
          <p:cNvSpPr>
            <a:spLocks noGrp="1"/>
          </p:cNvSpPr>
          <p:nvPr>
            <p:ph type="title"/>
          </p:nvPr>
        </p:nvSpPr>
        <p:spPr>
          <a:xfrm>
            <a:off x="396000" y="1512000"/>
            <a:ext cx="2160000" cy="324000"/>
          </a:xfrm>
        </p:spPr>
        <p:txBody>
          <a:bodyPr/>
          <a:lstStyle>
            <a:lvl1pPr marL="0" marR="0" indent="0" algn="l" defTabSz="685800" rtl="0" eaLnBrk="1" fontAlgn="auto" latinLnBrk="0" hangingPunct="1">
              <a:lnSpc>
                <a:spcPct val="90000"/>
              </a:lnSpc>
              <a:spcBef>
                <a:spcPts val="200"/>
              </a:spcBef>
              <a:spcAft>
                <a:spcPts val="0"/>
              </a:spcAft>
              <a:buClrTx/>
              <a:buSzTx/>
              <a:buFontTx/>
              <a:buNone/>
              <a:tabLst>
                <a:tab pos="541338" algn="l"/>
              </a:tabLst>
              <a:defRPr>
                <a:solidFill>
                  <a:schemeClr val="bg1"/>
                </a:solidFill>
              </a:defRPr>
            </a:lvl1pPr>
          </a:lstStyle>
          <a:p>
            <a:pPr lvl="0">
              <a:spcBef>
                <a:spcPts val="200"/>
              </a:spcBef>
              <a:spcAft>
                <a:spcPts val="0"/>
              </a:spcAft>
              <a:tabLst>
                <a:tab pos="541338" algn="l"/>
              </a:tabLst>
            </a:pPr>
            <a:endParaRPr lang="de-DE" sz="1800" b="1" dirty="0">
              <a:solidFill>
                <a:schemeClr val="bg1"/>
              </a:solidFill>
            </a:endParaRPr>
          </a:p>
        </p:txBody>
      </p:sp>
      <p:sp>
        <p:nvSpPr>
          <p:cNvPr id="6" name="Bildplatzhalter 7"/>
          <p:cNvSpPr>
            <a:spLocks noGrp="1" noChangeAspect="1"/>
          </p:cNvSpPr>
          <p:nvPr>
            <p:ph type="pic" sz="quarter" idx="14"/>
          </p:nvPr>
        </p:nvSpPr>
        <p:spPr>
          <a:xfrm>
            <a:off x="410400" y="2124000"/>
            <a:ext cx="1440000" cy="1440000"/>
          </a:xfrm>
          <a:prstGeom prst="ellipse">
            <a:avLst/>
          </a:prstGeom>
          <a:solidFill>
            <a:schemeClr val="bg1"/>
          </a:solidFill>
        </p:spPr>
        <p:txBody>
          <a:bodyPr tIns="0"/>
          <a:lstStyle>
            <a:lvl1pPr marL="0" indent="0" algn="ctr">
              <a:buNone/>
              <a:defRPr sz="1200"/>
            </a:lvl1pPr>
          </a:lstStyle>
          <a:p>
            <a:r>
              <a:rPr lang="de-DE" dirty="0"/>
              <a:t>Bild durch Klicken auf Symbol hinzufügen</a:t>
            </a:r>
            <a:endParaRPr lang="en-US" dirty="0"/>
          </a:p>
        </p:txBody>
      </p:sp>
      <p:sp>
        <p:nvSpPr>
          <p:cNvPr id="7" name="Textplatzhalter 10"/>
          <p:cNvSpPr>
            <a:spLocks noGrp="1"/>
          </p:cNvSpPr>
          <p:nvPr>
            <p:ph type="body" sz="quarter" idx="15" hasCustomPrompt="1"/>
          </p:nvPr>
        </p:nvSpPr>
        <p:spPr>
          <a:xfrm>
            <a:off x="2174400" y="2325600"/>
            <a:ext cx="3290054" cy="216000"/>
          </a:xfrm>
        </p:spPr>
        <p:txBody>
          <a:bodyPr/>
          <a:lstStyle>
            <a:lvl1pPr marL="0" indent="0">
              <a:buNone/>
              <a:defRPr sz="12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Name</a:t>
            </a:r>
          </a:p>
        </p:txBody>
      </p:sp>
      <p:sp>
        <p:nvSpPr>
          <p:cNvPr id="15" name="Textplatzhalter 10"/>
          <p:cNvSpPr>
            <a:spLocks noGrp="1"/>
          </p:cNvSpPr>
          <p:nvPr>
            <p:ph type="body" sz="quarter" idx="19" hasCustomPrompt="1"/>
          </p:nvPr>
        </p:nvSpPr>
        <p:spPr>
          <a:xfrm>
            <a:off x="2717045" y="2757117"/>
            <a:ext cx="2747409" cy="21600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Adresse eingeben</a:t>
            </a:r>
          </a:p>
        </p:txBody>
      </p:sp>
      <p:sp>
        <p:nvSpPr>
          <p:cNvPr id="9" name="Textfeld 8"/>
          <p:cNvSpPr txBox="1"/>
          <p:nvPr userDrawn="1"/>
        </p:nvSpPr>
        <p:spPr>
          <a:xfrm>
            <a:off x="2174400" y="2757600"/>
            <a:ext cx="2211862" cy="808916"/>
          </a:xfrm>
          <a:prstGeom prst="rect">
            <a:avLst/>
          </a:prstGeom>
        </p:spPr>
        <p:txBody>
          <a:bodyPr vert="horz" lIns="0" tIns="0" rIns="0" bIns="0" rtlCol="0">
            <a:noAutofit/>
          </a:bodyPr>
          <a:lstStyle>
            <a:lvl1pPr lvl="0" indent="0" defTabSz="685800">
              <a:lnSpc>
                <a:spcPct val="120000"/>
              </a:lnSpc>
              <a:spcBef>
                <a:spcPts val="750"/>
              </a:spcBef>
              <a:buClr>
                <a:schemeClr val="accent2"/>
              </a:buClr>
              <a:buFont typeface="Arial" panose="020B0604020202020204" pitchFamily="34" charset="0"/>
              <a:buNone/>
              <a:defRPr sz="1200" b="0">
                <a:solidFill>
                  <a:schemeClr val="tx1">
                    <a:lumMod val="75000"/>
                    <a:lumOff val="25000"/>
                  </a:schemeClr>
                </a:solidFill>
              </a:defRPr>
            </a:lvl1pPr>
            <a:lvl2pPr marL="449263" indent="-273050" defTabSz="685800">
              <a:lnSpc>
                <a:spcPct val="120000"/>
              </a:lnSpc>
              <a:spcBef>
                <a:spcPts val="375"/>
              </a:spcBef>
              <a:buFont typeface="Arial" panose="020B0604020202020204" pitchFamily="34" charset="0"/>
              <a:buChar char="–"/>
              <a:defRPr sz="1800">
                <a:solidFill>
                  <a:schemeClr val="bg1"/>
                </a:solidFill>
              </a:defRPr>
            </a:lvl2pPr>
            <a:lvl3pPr marL="715963" indent="-266700" defTabSz="685800">
              <a:lnSpc>
                <a:spcPct val="120000"/>
              </a:lnSpc>
              <a:spcBef>
                <a:spcPts val="375"/>
              </a:spcBef>
              <a:buFont typeface="Arial" panose="020B0604020202020204" pitchFamily="34" charset="0"/>
              <a:buChar char="–"/>
              <a:defRPr sz="1800">
                <a:solidFill>
                  <a:schemeClr val="bg1"/>
                </a:solidFill>
              </a:defRPr>
            </a:lvl3pPr>
            <a:lvl4pPr marL="987425" indent="-271463" defTabSz="685800">
              <a:lnSpc>
                <a:spcPct val="120000"/>
              </a:lnSpc>
              <a:spcBef>
                <a:spcPts val="375"/>
              </a:spcBef>
              <a:buFont typeface="Arial" panose="020B0604020202020204" pitchFamily="34" charset="0"/>
              <a:buChar char="–"/>
              <a:defRPr sz="1800">
                <a:solidFill>
                  <a:schemeClr val="bg1"/>
                </a:solidFill>
              </a:defRPr>
            </a:lvl4pPr>
            <a:lvl5pPr marL="1254125" indent="-266700" defTabSz="685800">
              <a:lnSpc>
                <a:spcPct val="120000"/>
              </a:lnSpc>
              <a:spcBef>
                <a:spcPts val="375"/>
              </a:spcBef>
              <a:buFont typeface="Arial" panose="020B0604020202020204" pitchFamily="34" charset="0"/>
              <a:buChar char="–"/>
              <a:defRPr sz="1800">
                <a:solidFill>
                  <a:schemeClr val="bg1"/>
                </a:solidFill>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lvl="0">
              <a:spcBef>
                <a:spcPts val="200"/>
              </a:spcBef>
              <a:spcAft>
                <a:spcPts val="0"/>
              </a:spcAft>
              <a:tabLst>
                <a:tab pos="541338" algn="l"/>
              </a:tabLst>
            </a:pPr>
            <a:r>
              <a:rPr lang="de-DE" dirty="0">
                <a:solidFill>
                  <a:schemeClr val="bg1"/>
                </a:solidFill>
              </a:rPr>
              <a:t>E-Mail	</a:t>
            </a:r>
          </a:p>
          <a:p>
            <a:pPr lvl="0">
              <a:spcBef>
                <a:spcPts val="200"/>
              </a:spcBef>
              <a:spcAft>
                <a:spcPts val="0"/>
              </a:spcAft>
              <a:tabLst>
                <a:tab pos="541338" algn="l"/>
              </a:tabLst>
            </a:pPr>
            <a:r>
              <a:rPr lang="de-DE" dirty="0">
                <a:solidFill>
                  <a:schemeClr val="bg1"/>
                </a:solidFill>
              </a:rPr>
              <a:t>Telefon 	+49 (0) 711 685-</a:t>
            </a:r>
          </a:p>
          <a:p>
            <a:pPr marL="0" marR="0" lvl="0" indent="0" algn="l" defTabSz="685800" rtl="0" eaLnBrk="1" fontAlgn="auto" latinLnBrk="0" hangingPunct="1">
              <a:lnSpc>
                <a:spcPct val="120000"/>
              </a:lnSpc>
              <a:spcBef>
                <a:spcPts val="200"/>
              </a:spcBef>
              <a:spcAft>
                <a:spcPts val="0"/>
              </a:spcAft>
              <a:buClr>
                <a:schemeClr val="accent2"/>
              </a:buClr>
              <a:buSzTx/>
              <a:buFont typeface="Arial" panose="020B0604020202020204" pitchFamily="34" charset="0"/>
              <a:buNone/>
              <a:tabLst>
                <a:tab pos="541338" algn="l"/>
              </a:tabLst>
              <a:defRPr/>
            </a:pPr>
            <a:r>
              <a:rPr lang="de-DE" dirty="0">
                <a:solidFill>
                  <a:schemeClr val="bg1"/>
                </a:solidFill>
              </a:rPr>
              <a:t>Fax 	+49 (0) 711 685-</a:t>
            </a:r>
          </a:p>
        </p:txBody>
      </p:sp>
      <p:sp>
        <p:nvSpPr>
          <p:cNvPr id="8" name="Textplatzhalter 10"/>
          <p:cNvSpPr>
            <a:spLocks noGrp="1"/>
          </p:cNvSpPr>
          <p:nvPr>
            <p:ph type="body" sz="quarter" idx="16" hasCustomPrompt="1"/>
          </p:nvPr>
        </p:nvSpPr>
        <p:spPr>
          <a:xfrm>
            <a:off x="3832914" y="3001893"/>
            <a:ext cx="649267" cy="23833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a:t>
            </a:r>
          </a:p>
        </p:txBody>
      </p:sp>
      <p:sp>
        <p:nvSpPr>
          <p:cNvPr id="10" name="Textplatzhalter 10"/>
          <p:cNvSpPr>
            <a:spLocks noGrp="1"/>
          </p:cNvSpPr>
          <p:nvPr>
            <p:ph type="body" sz="quarter" idx="17" hasCustomPrompt="1"/>
          </p:nvPr>
        </p:nvSpPr>
        <p:spPr>
          <a:xfrm>
            <a:off x="3832914" y="3249157"/>
            <a:ext cx="649267" cy="23833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a:t>
            </a:r>
          </a:p>
        </p:txBody>
      </p:sp>
      <p:sp>
        <p:nvSpPr>
          <p:cNvPr id="11" name="Textfeld 10"/>
          <p:cNvSpPr txBox="1"/>
          <p:nvPr userDrawn="1"/>
        </p:nvSpPr>
        <p:spPr>
          <a:xfrm>
            <a:off x="2174400" y="3693600"/>
            <a:ext cx="2500012" cy="218692"/>
          </a:xfrm>
          <a:prstGeom prst="rect">
            <a:avLst/>
          </a:prstGeom>
        </p:spPr>
        <p:txBody>
          <a:bodyPr vert="horz" lIns="0" tIns="0" rIns="0" bIns="0" rtlCol="0">
            <a:noAutofit/>
          </a:bodyPr>
          <a:lstStyle>
            <a:lvl1pPr lvl="0" indent="0" defTabSz="685800">
              <a:lnSpc>
                <a:spcPct val="120000"/>
              </a:lnSpc>
              <a:spcBef>
                <a:spcPts val="750"/>
              </a:spcBef>
              <a:buClr>
                <a:schemeClr val="accent2"/>
              </a:buClr>
              <a:buFont typeface="Arial" panose="020B0604020202020204" pitchFamily="34" charset="0"/>
              <a:buNone/>
              <a:defRPr sz="1200" b="0">
                <a:solidFill>
                  <a:schemeClr val="tx1">
                    <a:lumMod val="75000"/>
                    <a:lumOff val="25000"/>
                  </a:schemeClr>
                </a:solidFill>
              </a:defRPr>
            </a:lvl1pPr>
            <a:lvl2pPr marL="449263" indent="-273050" defTabSz="685800">
              <a:lnSpc>
                <a:spcPct val="120000"/>
              </a:lnSpc>
              <a:spcBef>
                <a:spcPts val="375"/>
              </a:spcBef>
              <a:buFont typeface="Arial" panose="020B0604020202020204" pitchFamily="34" charset="0"/>
              <a:buChar char="–"/>
              <a:defRPr sz="1800">
                <a:solidFill>
                  <a:schemeClr val="bg1"/>
                </a:solidFill>
              </a:defRPr>
            </a:lvl2pPr>
            <a:lvl3pPr marL="715963" indent="-266700" defTabSz="685800">
              <a:lnSpc>
                <a:spcPct val="120000"/>
              </a:lnSpc>
              <a:spcBef>
                <a:spcPts val="375"/>
              </a:spcBef>
              <a:buFont typeface="Arial" panose="020B0604020202020204" pitchFamily="34" charset="0"/>
              <a:buChar char="–"/>
              <a:defRPr sz="1800">
                <a:solidFill>
                  <a:schemeClr val="bg1"/>
                </a:solidFill>
              </a:defRPr>
            </a:lvl3pPr>
            <a:lvl4pPr marL="987425" indent="-271463" defTabSz="685800">
              <a:lnSpc>
                <a:spcPct val="120000"/>
              </a:lnSpc>
              <a:spcBef>
                <a:spcPts val="375"/>
              </a:spcBef>
              <a:buFont typeface="Arial" panose="020B0604020202020204" pitchFamily="34" charset="0"/>
              <a:buChar char="–"/>
              <a:defRPr sz="1800">
                <a:solidFill>
                  <a:schemeClr val="bg1"/>
                </a:solidFill>
              </a:defRPr>
            </a:lvl4pPr>
            <a:lvl5pPr marL="1254125" indent="-266700" defTabSz="685800">
              <a:lnSpc>
                <a:spcPct val="120000"/>
              </a:lnSpc>
              <a:spcBef>
                <a:spcPts val="375"/>
              </a:spcBef>
              <a:buFont typeface="Arial" panose="020B0604020202020204" pitchFamily="34" charset="0"/>
              <a:buChar char="–"/>
              <a:defRPr sz="1800">
                <a:solidFill>
                  <a:schemeClr val="bg1"/>
                </a:solidFill>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lvl="0">
              <a:spcBef>
                <a:spcPts val="200"/>
              </a:spcBef>
              <a:spcAft>
                <a:spcPts val="0"/>
              </a:spcAft>
              <a:tabLst>
                <a:tab pos="541338" algn="l"/>
              </a:tabLst>
            </a:pPr>
            <a:r>
              <a:rPr lang="de-DE">
                <a:solidFill>
                  <a:schemeClr val="bg1"/>
                </a:solidFill>
              </a:rPr>
              <a:t>Universität Stuttgart</a:t>
            </a:r>
            <a:endParaRPr lang="de-DE" dirty="0">
              <a:solidFill>
                <a:schemeClr val="bg1"/>
              </a:solidFill>
            </a:endParaRPr>
          </a:p>
        </p:txBody>
      </p:sp>
      <p:sp>
        <p:nvSpPr>
          <p:cNvPr id="12" name="Textplatzhalter 10"/>
          <p:cNvSpPr>
            <a:spLocks noGrp="1"/>
          </p:cNvSpPr>
          <p:nvPr>
            <p:ph type="body" sz="quarter" idx="18" hasCustomPrompt="1"/>
          </p:nvPr>
        </p:nvSpPr>
        <p:spPr>
          <a:xfrm>
            <a:off x="2174400" y="3912292"/>
            <a:ext cx="3290054" cy="21600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Abteilung oder Institutsname</a:t>
            </a:r>
            <a:endParaRPr lang="de-DE" dirty="0"/>
          </a:p>
        </p:txBody>
      </p:sp>
      <p:sp>
        <p:nvSpPr>
          <p:cNvPr id="19" name="Textplatzhalter 10"/>
          <p:cNvSpPr>
            <a:spLocks noGrp="1"/>
          </p:cNvSpPr>
          <p:nvPr>
            <p:ph type="body" sz="quarter" idx="20" hasCustomPrompt="1"/>
          </p:nvPr>
        </p:nvSpPr>
        <p:spPr>
          <a:xfrm>
            <a:off x="2174400" y="4168014"/>
            <a:ext cx="3290054" cy="21600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Adresse</a:t>
            </a:r>
            <a:endParaRPr lang="de-DE" dirty="0"/>
          </a:p>
        </p:txBody>
      </p:sp>
    </p:spTree>
    <p:extLst>
      <p:ext uri="{BB962C8B-B14F-4D97-AF65-F5344CB8AC3E}">
        <p14:creationId xmlns:p14="http://schemas.microsoft.com/office/powerpoint/2010/main" val="2867870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Kapitel">
    <p:spTree>
      <p:nvGrpSpPr>
        <p:cNvPr id="1" name=""/>
        <p:cNvGrpSpPr/>
        <p:nvPr/>
      </p:nvGrpSpPr>
      <p:grpSpPr>
        <a:xfrm>
          <a:off x="0" y="0"/>
          <a:ext cx="0" cy="0"/>
          <a:chOff x="0" y="0"/>
          <a:chExt cx="0" cy="0"/>
        </a:xfrm>
      </p:grpSpPr>
      <p:sp>
        <p:nvSpPr>
          <p:cNvPr id="7" name="bk object 16"/>
          <p:cNvSpPr/>
          <p:nvPr userDrawn="1"/>
        </p:nvSpPr>
        <p:spPr>
          <a:xfrm>
            <a:off x="0" y="0"/>
            <a:ext cx="9144000" cy="5715000"/>
          </a:xfrm>
          <a:prstGeom prst="rect">
            <a:avLst/>
          </a:prstGeom>
          <a:blipFill>
            <a:blip r:embed="rId2" cstate="print"/>
            <a:stretch>
              <a:fillRect/>
            </a:stretch>
          </a:blipFill>
        </p:spPr>
        <p:txBody>
          <a:bodyPr wrap="square" lIns="0" tIns="0" rIns="0" bIns="0" rtlCol="0"/>
          <a:lstStyle/>
          <a:p>
            <a:endParaRPr lang="de-DE" dirty="0"/>
          </a:p>
        </p:txBody>
      </p:sp>
      <p:sp>
        <p:nvSpPr>
          <p:cNvPr id="8" name="bk object 17"/>
          <p:cNvSpPr/>
          <p:nvPr userDrawn="1"/>
        </p:nvSpPr>
        <p:spPr>
          <a:xfrm>
            <a:off x="1279949" y="0"/>
            <a:ext cx="6544309" cy="3926204"/>
          </a:xfrm>
          <a:custGeom>
            <a:avLst/>
            <a:gdLst/>
            <a:ahLst/>
            <a:cxnLst/>
            <a:rect l="l" t="t" r="r" b="b"/>
            <a:pathLst>
              <a:path w="6544309" h="3926204">
                <a:moveTo>
                  <a:pt x="68016" y="0"/>
                </a:moveTo>
                <a:lnTo>
                  <a:pt x="42823" y="123182"/>
                </a:lnTo>
                <a:lnTo>
                  <a:pt x="10846" y="385553"/>
                </a:lnTo>
                <a:lnTo>
                  <a:pt x="0" y="653897"/>
                </a:lnTo>
                <a:lnTo>
                  <a:pt x="10846" y="922242"/>
                </a:lnTo>
                <a:lnTo>
                  <a:pt x="42823" y="1184612"/>
                </a:lnTo>
                <a:lnTo>
                  <a:pt x="95089" y="1440166"/>
                </a:lnTo>
                <a:lnTo>
                  <a:pt x="166802" y="1688062"/>
                </a:lnTo>
                <a:lnTo>
                  <a:pt x="257120" y="1927457"/>
                </a:lnTo>
                <a:lnTo>
                  <a:pt x="365200" y="2157510"/>
                </a:lnTo>
                <a:lnTo>
                  <a:pt x="490201" y="2377378"/>
                </a:lnTo>
                <a:lnTo>
                  <a:pt x="631281" y="2586220"/>
                </a:lnTo>
                <a:lnTo>
                  <a:pt x="787597" y="2783193"/>
                </a:lnTo>
                <a:lnTo>
                  <a:pt x="958308" y="2967456"/>
                </a:lnTo>
                <a:lnTo>
                  <a:pt x="1142571" y="3138167"/>
                </a:lnTo>
                <a:lnTo>
                  <a:pt x="1339545" y="3294482"/>
                </a:lnTo>
                <a:lnTo>
                  <a:pt x="1548387" y="3435561"/>
                </a:lnTo>
                <a:lnTo>
                  <a:pt x="1768256" y="3560562"/>
                </a:lnTo>
                <a:lnTo>
                  <a:pt x="1998308" y="3668642"/>
                </a:lnTo>
                <a:lnTo>
                  <a:pt x="2237703" y="3758959"/>
                </a:lnTo>
                <a:lnTo>
                  <a:pt x="2485598" y="3830671"/>
                </a:lnTo>
                <a:lnTo>
                  <a:pt x="2741151" y="3882937"/>
                </a:lnTo>
                <a:lnTo>
                  <a:pt x="3003520" y="3914914"/>
                </a:lnTo>
                <a:lnTo>
                  <a:pt x="3271862" y="3925760"/>
                </a:lnTo>
                <a:lnTo>
                  <a:pt x="3540207" y="3914914"/>
                </a:lnTo>
                <a:lnTo>
                  <a:pt x="3802577" y="3882937"/>
                </a:lnTo>
                <a:lnTo>
                  <a:pt x="4058131" y="3830671"/>
                </a:lnTo>
                <a:lnTo>
                  <a:pt x="4306027" y="3758959"/>
                </a:lnTo>
                <a:lnTo>
                  <a:pt x="4545422" y="3668642"/>
                </a:lnTo>
                <a:lnTo>
                  <a:pt x="4775475" y="3560562"/>
                </a:lnTo>
                <a:lnTo>
                  <a:pt x="4995343" y="3435561"/>
                </a:lnTo>
                <a:lnTo>
                  <a:pt x="5204185" y="3294482"/>
                </a:lnTo>
                <a:lnTo>
                  <a:pt x="5401159" y="3138167"/>
                </a:lnTo>
                <a:lnTo>
                  <a:pt x="5585421" y="2967456"/>
                </a:lnTo>
                <a:lnTo>
                  <a:pt x="5756132" y="2783193"/>
                </a:lnTo>
                <a:lnTo>
                  <a:pt x="5912448" y="2586220"/>
                </a:lnTo>
                <a:lnTo>
                  <a:pt x="6053527" y="2377378"/>
                </a:lnTo>
                <a:lnTo>
                  <a:pt x="6178527" y="2157510"/>
                </a:lnTo>
                <a:lnTo>
                  <a:pt x="6286607" y="1927457"/>
                </a:lnTo>
                <a:lnTo>
                  <a:pt x="6376924" y="1688062"/>
                </a:lnTo>
                <a:lnTo>
                  <a:pt x="6448637" y="1440166"/>
                </a:lnTo>
                <a:lnTo>
                  <a:pt x="6500902" y="1184612"/>
                </a:lnTo>
                <a:lnTo>
                  <a:pt x="6532879" y="922242"/>
                </a:lnTo>
                <a:lnTo>
                  <a:pt x="6543725" y="653897"/>
                </a:lnTo>
                <a:lnTo>
                  <a:pt x="6532879" y="385553"/>
                </a:lnTo>
                <a:lnTo>
                  <a:pt x="6500902" y="123182"/>
                </a:lnTo>
                <a:lnTo>
                  <a:pt x="6475709" y="0"/>
                </a:lnTo>
                <a:lnTo>
                  <a:pt x="68016" y="0"/>
                </a:lnTo>
              </a:path>
            </a:pathLst>
          </a:custGeom>
          <a:solidFill>
            <a:srgbClr val="FFFFFF"/>
          </a:solidFill>
        </p:spPr>
        <p:txBody>
          <a:bodyPr wrap="square" lIns="0" tIns="0" rIns="0" bIns="0" rtlCol="0"/>
          <a:lstStyle/>
          <a:p>
            <a:endParaRPr lang="de-DE" dirty="0"/>
          </a:p>
        </p:txBody>
      </p:sp>
      <p:sp>
        <p:nvSpPr>
          <p:cNvPr id="2" name="Title 1"/>
          <p:cNvSpPr>
            <a:spLocks noGrp="1"/>
          </p:cNvSpPr>
          <p:nvPr>
            <p:ph type="title"/>
          </p:nvPr>
        </p:nvSpPr>
        <p:spPr>
          <a:xfrm>
            <a:off x="2422800" y="900000"/>
            <a:ext cx="4118110" cy="1360800"/>
          </a:xfrm>
        </p:spPr>
        <p:txBody>
          <a:bodyPr anchor="t" anchorCtr="0"/>
          <a:lstStyle>
            <a:lvl1pPr>
              <a:defRPr sz="3200"/>
            </a:lvl1pPr>
          </a:lstStyle>
          <a:p>
            <a:r>
              <a:rPr lang="de-DE"/>
              <a:t>Titelmasterformat durch Klicken bearbeiten</a:t>
            </a:r>
            <a:endParaRPr lang="de-DE" dirty="0"/>
          </a:p>
        </p:txBody>
      </p:sp>
      <p:sp>
        <p:nvSpPr>
          <p:cNvPr id="3" name="Text Placeholder 2"/>
          <p:cNvSpPr>
            <a:spLocks noGrp="1"/>
          </p:cNvSpPr>
          <p:nvPr>
            <p:ph type="body" idx="1" hasCustomPrompt="1"/>
          </p:nvPr>
        </p:nvSpPr>
        <p:spPr>
          <a:xfrm>
            <a:off x="2422800" y="629826"/>
            <a:ext cx="4118110" cy="221599"/>
          </a:xfrm>
        </p:spPr>
        <p:txBody>
          <a:bodyPr>
            <a:noAutofit/>
          </a:bodyPr>
          <a:lstStyle>
            <a:lvl1pPr marL="0" indent="0">
              <a:buNone/>
              <a:defRPr sz="1200" baseline="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de-DE" dirty="0"/>
              <a:t>Kapitel</a:t>
            </a:r>
          </a:p>
        </p:txBody>
      </p:sp>
    </p:spTree>
    <p:extLst>
      <p:ext uri="{BB962C8B-B14F-4D97-AF65-F5344CB8AC3E}">
        <p14:creationId xmlns:p14="http://schemas.microsoft.com/office/powerpoint/2010/main" val="696228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in Kreis Vollflächiges Bild">
    <p:spTree>
      <p:nvGrpSpPr>
        <p:cNvPr id="1" name=""/>
        <p:cNvGrpSpPr/>
        <p:nvPr/>
      </p:nvGrpSpPr>
      <p:grpSpPr>
        <a:xfrm>
          <a:off x="0" y="0"/>
          <a:ext cx="0" cy="0"/>
          <a:chOff x="0" y="0"/>
          <a:chExt cx="0" cy="0"/>
        </a:xfrm>
      </p:grpSpPr>
      <p:sp>
        <p:nvSpPr>
          <p:cNvPr id="8" name="Bildplatzhalter 8"/>
          <p:cNvSpPr>
            <a:spLocks noGrp="1"/>
          </p:cNvSpPr>
          <p:nvPr>
            <p:ph type="pic" sz="quarter" idx="10"/>
          </p:nvPr>
        </p:nvSpPr>
        <p:spPr>
          <a:xfrm>
            <a:off x="0" y="0"/>
            <a:ext cx="9144000" cy="5716800"/>
          </a:xfrm>
          <a:solidFill>
            <a:schemeClr val="bg1">
              <a:lumMod val="85000"/>
            </a:schemeClr>
          </a:solidFill>
        </p:spPr>
        <p:txBody>
          <a:bodyPr lIns="72000"/>
          <a:lstStyle>
            <a:lvl1pPr marL="0" indent="0">
              <a:buNone/>
              <a:defRPr/>
            </a:lvl1pPr>
          </a:lstStyle>
          <a:p>
            <a:r>
              <a:rPr lang="de-DE" dirty="0"/>
              <a:t>Bild durch Klicken auf Symbol hinzufügen</a:t>
            </a:r>
            <a:endParaRPr lang="en-US" dirty="0"/>
          </a:p>
        </p:txBody>
      </p:sp>
      <p:sp>
        <p:nvSpPr>
          <p:cNvPr id="23" name="Textplatzhalter 22"/>
          <p:cNvSpPr>
            <a:spLocks noGrp="1"/>
          </p:cNvSpPr>
          <p:nvPr>
            <p:ph type="body" sz="quarter" idx="11"/>
          </p:nvPr>
        </p:nvSpPr>
        <p:spPr>
          <a:xfrm>
            <a:off x="-559800" y="341313"/>
            <a:ext cx="5086800" cy="5086800"/>
          </a:xfrm>
          <a:prstGeom prst="ellipse">
            <a:avLst/>
          </a:prstGeom>
          <a:solidFill>
            <a:schemeClr val="bg1"/>
          </a:solidFill>
        </p:spPr>
        <p:txBody>
          <a:bodyPr/>
          <a:lstStyle>
            <a:lvl1pPr marL="0" indent="0">
              <a:buFontTx/>
              <a:buNone/>
              <a:defRPr sz="800">
                <a:solidFill>
                  <a:schemeClr val="bg1"/>
                </a:solidFill>
              </a:defRPr>
            </a:lvl1pPr>
          </a:lstStyle>
          <a:p>
            <a:pPr lvl="0"/>
            <a:endParaRPr lang="de-DE" dirty="0"/>
          </a:p>
        </p:txBody>
      </p:sp>
      <p:sp>
        <p:nvSpPr>
          <p:cNvPr id="18" name="Titel 17"/>
          <p:cNvSpPr>
            <a:spLocks noGrp="1"/>
          </p:cNvSpPr>
          <p:nvPr>
            <p:ph type="title"/>
          </p:nvPr>
        </p:nvSpPr>
        <p:spPr>
          <a:xfrm>
            <a:off x="468313" y="1076399"/>
            <a:ext cx="3413574" cy="520625"/>
          </a:xfrm>
        </p:spPr>
        <p:txBody>
          <a:bodyPr anchor="t"/>
          <a:lstStyle/>
          <a:p>
            <a:r>
              <a:rPr lang="de-DE" dirty="0"/>
              <a:t>Titelmasterformat durch Klicken bearbeiten</a:t>
            </a:r>
          </a:p>
        </p:txBody>
      </p:sp>
      <p:sp>
        <p:nvSpPr>
          <p:cNvPr id="9" name="Content Placeholder 2"/>
          <p:cNvSpPr>
            <a:spLocks noGrp="1"/>
          </p:cNvSpPr>
          <p:nvPr>
            <p:ph sz="half" idx="1"/>
          </p:nvPr>
        </p:nvSpPr>
        <p:spPr>
          <a:xfrm>
            <a:off x="468000" y="1810800"/>
            <a:ext cx="3802075" cy="3278725"/>
          </a:xfrm>
        </p:spPr>
        <p:txBody>
          <a:bodyPr/>
          <a:lstStyle/>
          <a:p>
            <a:pPr lvl="0"/>
            <a:r>
              <a:rPr lang="de-DE" dirty="0"/>
              <a:t>Textmasterformat </a:t>
            </a:r>
            <a:r>
              <a:rPr lang="de-DE" dirty="0" smtClean="0"/>
              <a:t>bearbeiten</a:t>
            </a:r>
            <a:endParaRPr lang="de-DE" dirty="0"/>
          </a:p>
          <a:p>
            <a:pPr lvl="1"/>
            <a:r>
              <a:rPr lang="de-DE" dirty="0"/>
              <a:t>Zweite Ebene</a:t>
            </a:r>
          </a:p>
          <a:p>
            <a:pPr lvl="2"/>
            <a:r>
              <a:rPr lang="de-DE" dirty="0"/>
              <a:t>Dritte Ebene</a:t>
            </a:r>
          </a:p>
          <a:p>
            <a:pPr lvl="3"/>
            <a:r>
              <a:rPr lang="de-DE" dirty="0"/>
              <a:t>Vierte Ebene</a:t>
            </a:r>
          </a:p>
          <a:p>
            <a:pPr lvl="4"/>
            <a:r>
              <a:rPr lang="de-DE" dirty="0"/>
              <a:t>Fünfte Ebene</a:t>
            </a:r>
          </a:p>
        </p:txBody>
      </p:sp>
      <p:sp>
        <p:nvSpPr>
          <p:cNvPr id="25" name="Fußzeilenplatzhalter 24"/>
          <p:cNvSpPr>
            <a:spLocks noGrp="1"/>
          </p:cNvSpPr>
          <p:nvPr>
            <p:ph type="ftr" sz="quarter" idx="13"/>
          </p:nvPr>
        </p:nvSpPr>
        <p:spPr/>
        <p:txBody>
          <a:bodyPr/>
          <a:lstStyle/>
          <a:p>
            <a:r>
              <a:rPr lang="en-US"/>
              <a:t>Universität Stuttgart</a:t>
            </a:r>
            <a:endParaRPr lang="en-US" dirty="0"/>
          </a:p>
        </p:txBody>
      </p:sp>
    </p:spTree>
    <p:extLst>
      <p:ext uri="{BB962C8B-B14F-4D97-AF65-F5344CB8AC3E}">
        <p14:creationId xmlns:p14="http://schemas.microsoft.com/office/powerpoint/2010/main" val="143869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ersuch 1_Text in Kreis Vollflächiges Bild">
    <p:spTree>
      <p:nvGrpSpPr>
        <p:cNvPr id="1" name=""/>
        <p:cNvGrpSpPr/>
        <p:nvPr/>
      </p:nvGrpSpPr>
      <p:grpSpPr>
        <a:xfrm>
          <a:off x="0" y="0"/>
          <a:ext cx="0" cy="0"/>
          <a:chOff x="0" y="0"/>
          <a:chExt cx="0" cy="0"/>
        </a:xfrm>
      </p:grpSpPr>
      <p:sp>
        <p:nvSpPr>
          <p:cNvPr id="8" name="Bildplatzhalter 8"/>
          <p:cNvSpPr>
            <a:spLocks noGrp="1" noChangeAspect="1"/>
          </p:cNvSpPr>
          <p:nvPr>
            <p:ph type="pic" sz="quarter" idx="10" hasCustomPrompt="1"/>
          </p:nvPr>
        </p:nvSpPr>
        <p:spPr>
          <a:xfrm>
            <a:off x="0" y="0"/>
            <a:ext cx="9144000" cy="5716800"/>
          </a:xfrm>
          <a:solidFill>
            <a:schemeClr val="bg1">
              <a:lumMod val="85000"/>
            </a:schemeClr>
          </a:solidFill>
        </p:spPr>
        <p:txBody>
          <a:bodyPr lIns="72000"/>
          <a:lstStyle>
            <a:lvl1pPr marL="0" indent="0">
              <a:buNone/>
              <a:defRPr/>
            </a:lvl1pPr>
          </a:lstStyle>
          <a:p>
            <a:r>
              <a:rPr lang="de-DE" dirty="0" smtClean="0"/>
              <a:t>Großes Hintergrundbild bitte durch </a:t>
            </a:r>
            <a:r>
              <a:rPr lang="de-DE" dirty="0"/>
              <a:t>Klicken auf Symbol hinzufügen</a:t>
            </a:r>
            <a:endParaRPr lang="en-US" dirty="0"/>
          </a:p>
        </p:txBody>
      </p:sp>
      <p:sp>
        <p:nvSpPr>
          <p:cNvPr id="2" name="Titel 1"/>
          <p:cNvSpPr>
            <a:spLocks noGrp="1" noChangeAspect="1"/>
          </p:cNvSpPr>
          <p:nvPr>
            <p:ph type="title" hasCustomPrompt="1"/>
          </p:nvPr>
        </p:nvSpPr>
        <p:spPr>
          <a:xfrm>
            <a:off x="-561600" y="342000"/>
            <a:ext cx="5086800" cy="5086800"/>
          </a:xfrm>
          <a:prstGeom prst="ellipse">
            <a:avLst/>
          </a:prstGeom>
          <a:solidFill>
            <a:schemeClr val="bg1"/>
          </a:solidFill>
        </p:spPr>
        <p:txBody>
          <a:bodyPr anchor="t"/>
          <a:lstStyle>
            <a:lvl1pPr marL="288000" indent="0">
              <a:tabLst>
                <a:tab pos="357188" algn="l"/>
              </a:tabLst>
              <a:defRPr/>
            </a:lvl1pPr>
          </a:lstStyle>
          <a:p>
            <a:r>
              <a:rPr lang="de-DE" dirty="0" smtClean="0"/>
              <a:t>Titel - bitte durch Klicken bearbeiten</a:t>
            </a:r>
            <a:endParaRPr lang="de-DE" dirty="0"/>
          </a:p>
        </p:txBody>
      </p:sp>
      <p:sp>
        <p:nvSpPr>
          <p:cNvPr id="9" name="Content Placeholder 2"/>
          <p:cNvSpPr>
            <a:spLocks noGrp="1"/>
          </p:cNvSpPr>
          <p:nvPr>
            <p:ph sz="half" idx="1"/>
          </p:nvPr>
        </p:nvSpPr>
        <p:spPr>
          <a:xfrm>
            <a:off x="466725" y="1810800"/>
            <a:ext cx="3802075" cy="3278725"/>
          </a:xfrm>
        </p:spPr>
        <p:txBody>
          <a:bodyPr/>
          <a:lstStyle/>
          <a:p>
            <a:pPr lvl="0"/>
            <a:r>
              <a:rPr lang="de-DE" dirty="0"/>
              <a:t>Textmasterformat </a:t>
            </a:r>
            <a:r>
              <a:rPr lang="de-DE" dirty="0" smtClean="0"/>
              <a:t>bearbeiten</a:t>
            </a:r>
            <a:endParaRPr lang="de-DE" dirty="0"/>
          </a:p>
          <a:p>
            <a:pPr lvl="1"/>
            <a:r>
              <a:rPr lang="de-DE" dirty="0"/>
              <a:t>Zweite Ebene</a:t>
            </a:r>
          </a:p>
          <a:p>
            <a:pPr lvl="2"/>
            <a:r>
              <a:rPr lang="de-DE" dirty="0"/>
              <a:t>Dritte Ebene</a:t>
            </a:r>
          </a:p>
          <a:p>
            <a:pPr lvl="3"/>
            <a:r>
              <a:rPr lang="de-DE" dirty="0"/>
              <a:t>Vierte Ebene</a:t>
            </a:r>
          </a:p>
          <a:p>
            <a:pPr lvl="4"/>
            <a:r>
              <a:rPr lang="de-DE" dirty="0"/>
              <a:t>Fünfte Ebene</a:t>
            </a:r>
          </a:p>
        </p:txBody>
      </p:sp>
      <p:sp>
        <p:nvSpPr>
          <p:cNvPr id="25" name="Fußzeilenplatzhalter 24"/>
          <p:cNvSpPr>
            <a:spLocks noGrp="1"/>
          </p:cNvSpPr>
          <p:nvPr>
            <p:ph type="ftr" sz="quarter" idx="13"/>
          </p:nvPr>
        </p:nvSpPr>
        <p:spPr/>
        <p:txBody>
          <a:bodyPr/>
          <a:lstStyle/>
          <a:p>
            <a:r>
              <a:rPr lang="en-US"/>
              <a:t>Universität Stuttgart</a:t>
            </a:r>
            <a:endParaRPr lang="en-US" dirty="0"/>
          </a:p>
        </p:txBody>
      </p:sp>
    </p:spTree>
    <p:extLst>
      <p:ext uri="{BB962C8B-B14F-4D97-AF65-F5344CB8AC3E}">
        <p14:creationId xmlns:p14="http://schemas.microsoft.com/office/powerpoint/2010/main" val="320315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und Bilder vertikal brei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8"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3" name="Content Placeholder 2"/>
          <p:cNvSpPr>
            <a:spLocks noGrp="1"/>
          </p:cNvSpPr>
          <p:nvPr>
            <p:ph sz="half" idx="1"/>
          </p:nvPr>
        </p:nvSpPr>
        <p:spPr>
          <a:xfrm>
            <a:off x="468000" y="1597025"/>
            <a:ext cx="3888340" cy="34925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9"/>
          <p:cNvSpPr>
            <a:spLocks noGrp="1"/>
          </p:cNvSpPr>
          <p:nvPr>
            <p:ph type="pic" sz="quarter" idx="14"/>
          </p:nvPr>
        </p:nvSpPr>
        <p:spPr>
          <a:xfrm>
            <a:off x="4463688" y="1597024"/>
            <a:ext cx="4212000" cy="1728000"/>
          </a:xfrm>
          <a:solidFill>
            <a:schemeClr val="bg1">
              <a:lumMod val="95000"/>
            </a:schemeClr>
          </a:solidFill>
        </p:spPr>
        <p:txBody>
          <a:bodyPr/>
          <a:lstStyle/>
          <a:p>
            <a:r>
              <a:rPr lang="de-DE" dirty="0"/>
              <a:t>Bild durch Klicken auf Symbol hinzufügen</a:t>
            </a:r>
            <a:endParaRPr lang="en-US" dirty="0"/>
          </a:p>
        </p:txBody>
      </p:sp>
      <p:sp>
        <p:nvSpPr>
          <p:cNvPr id="11" name="Bildplatzhalter 9"/>
          <p:cNvSpPr>
            <a:spLocks noGrp="1"/>
          </p:cNvSpPr>
          <p:nvPr>
            <p:ph type="pic" sz="quarter" idx="15"/>
          </p:nvPr>
        </p:nvSpPr>
        <p:spPr>
          <a:xfrm>
            <a:off x="4463688" y="3361525"/>
            <a:ext cx="4212000" cy="1728000"/>
          </a:xfrm>
          <a:solidFill>
            <a:schemeClr val="bg1">
              <a:lumMod val="95000"/>
            </a:schemeClr>
          </a:solidFill>
        </p:spPr>
        <p:txBody>
          <a:bodyPr/>
          <a:lstStyle/>
          <a:p>
            <a:r>
              <a:rPr lang="de-DE"/>
              <a:t>Bild durch Klicken auf Symbol hinzufügen</a:t>
            </a:r>
            <a:endParaRPr lang="en-US"/>
          </a:p>
        </p:txBody>
      </p:sp>
      <p:sp>
        <p:nvSpPr>
          <p:cNvPr id="6" name="Footer Placeholder 5"/>
          <p:cNvSpPr>
            <a:spLocks noGrp="1"/>
          </p:cNvSpPr>
          <p:nvPr>
            <p:ph type="ftr" sz="quarter" idx="11"/>
          </p:nvPr>
        </p:nvSpPr>
        <p:spPr/>
        <p:txBody>
          <a:bodyPr/>
          <a:lstStyle/>
          <a:p>
            <a:r>
              <a:rPr lang="de-DE" dirty="0"/>
              <a:t>Universität Stuttgart</a:t>
            </a:r>
          </a:p>
        </p:txBody>
      </p:sp>
      <p:sp>
        <p:nvSpPr>
          <p:cNvPr id="7" name="Slide Number Placeholder 6"/>
          <p:cNvSpPr>
            <a:spLocks noGrp="1"/>
          </p:cNvSpPr>
          <p:nvPr>
            <p:ph type="sldNum" sz="quarter" idx="12"/>
          </p:nvPr>
        </p:nvSpPr>
        <p:spPr/>
        <p:txBody>
          <a:bodyPr/>
          <a:lstStyle/>
          <a:p>
            <a:fld id="{9E82CC3C-1DC0-4FDA-9590-6CC506AB67F8}" type="slidenum">
              <a:rPr lang="de-DE" smtClean="0"/>
              <a:t>‹Nr.›</a:t>
            </a:fld>
            <a:endParaRPr lang="de-DE" dirty="0"/>
          </a:p>
        </p:txBody>
      </p:sp>
      <p:sp>
        <p:nvSpPr>
          <p:cNvPr id="5" name="Date Placeholder 4"/>
          <p:cNvSpPr>
            <a:spLocks noGrp="1"/>
          </p:cNvSpPr>
          <p:nvPr>
            <p:ph type="dt" sz="half" idx="10"/>
          </p:nvPr>
        </p:nvSpPr>
        <p:spPr/>
        <p:txBody>
          <a:bodyPr/>
          <a:lstStyle/>
          <a:p>
            <a:endParaRPr lang="de-DE" dirty="0"/>
          </a:p>
        </p:txBody>
      </p:sp>
    </p:spTree>
    <p:extLst>
      <p:ext uri="{BB962C8B-B14F-4D97-AF65-F5344CB8AC3E}">
        <p14:creationId xmlns:p14="http://schemas.microsoft.com/office/powerpoint/2010/main" val="266128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und Bild Querforma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8"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3" name="Content Placeholder 2"/>
          <p:cNvSpPr>
            <a:spLocks noGrp="1"/>
          </p:cNvSpPr>
          <p:nvPr>
            <p:ph sz="half" idx="1"/>
          </p:nvPr>
        </p:nvSpPr>
        <p:spPr>
          <a:xfrm>
            <a:off x="467999" y="1597025"/>
            <a:ext cx="3888341" cy="34925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9"/>
          <p:cNvSpPr>
            <a:spLocks noGrp="1"/>
          </p:cNvSpPr>
          <p:nvPr>
            <p:ph type="pic" sz="quarter" idx="14"/>
          </p:nvPr>
        </p:nvSpPr>
        <p:spPr>
          <a:xfrm>
            <a:off x="4463688" y="1597025"/>
            <a:ext cx="4212000" cy="3492500"/>
          </a:xfrm>
          <a:solidFill>
            <a:schemeClr val="bg1">
              <a:lumMod val="95000"/>
            </a:schemeClr>
          </a:solidFill>
        </p:spPr>
        <p:txBody>
          <a:bodyPr/>
          <a:lstStyle/>
          <a:p>
            <a:r>
              <a:rPr lang="de-DE" dirty="0"/>
              <a:t>Bild durch Klicken auf Symbol hinzufügen</a:t>
            </a:r>
            <a:endParaRPr lang="en-US" dirty="0"/>
          </a:p>
        </p:txBody>
      </p:sp>
      <p:sp>
        <p:nvSpPr>
          <p:cNvPr id="6" name="Footer Placeholder 5"/>
          <p:cNvSpPr>
            <a:spLocks noGrp="1"/>
          </p:cNvSpPr>
          <p:nvPr>
            <p:ph type="ftr" sz="quarter" idx="11"/>
          </p:nvPr>
        </p:nvSpPr>
        <p:spPr/>
        <p:txBody>
          <a:bodyPr/>
          <a:lstStyle/>
          <a:p>
            <a:r>
              <a:rPr lang="de-DE"/>
              <a:t>Universität Stuttgart</a:t>
            </a:r>
            <a:endParaRPr lang="de-DE" dirty="0"/>
          </a:p>
        </p:txBody>
      </p:sp>
      <p:sp>
        <p:nvSpPr>
          <p:cNvPr id="7" name="Slide Number Placeholder 6"/>
          <p:cNvSpPr>
            <a:spLocks noGrp="1"/>
          </p:cNvSpPr>
          <p:nvPr>
            <p:ph type="sldNum" sz="quarter" idx="12"/>
          </p:nvPr>
        </p:nvSpPr>
        <p:spPr/>
        <p:txBody>
          <a:bodyPr/>
          <a:lstStyle/>
          <a:p>
            <a:fld id="{9E82CC3C-1DC0-4FDA-9590-6CC506AB67F8}" type="slidenum">
              <a:rPr lang="de-DE" smtClean="0"/>
              <a:t>‹Nr.›</a:t>
            </a:fld>
            <a:endParaRPr lang="de-DE" dirty="0"/>
          </a:p>
        </p:txBody>
      </p:sp>
      <p:sp>
        <p:nvSpPr>
          <p:cNvPr id="5" name="Date Placeholder 4"/>
          <p:cNvSpPr>
            <a:spLocks noGrp="1"/>
          </p:cNvSpPr>
          <p:nvPr>
            <p:ph type="dt" sz="half" idx="10"/>
          </p:nvPr>
        </p:nvSpPr>
        <p:spPr/>
        <p:txBody>
          <a:bodyPr/>
          <a:lstStyle/>
          <a:p>
            <a:endParaRPr lang="de-DE" dirty="0"/>
          </a:p>
        </p:txBody>
      </p:sp>
    </p:spTree>
    <p:extLst>
      <p:ext uri="{BB962C8B-B14F-4D97-AF65-F5344CB8AC3E}">
        <p14:creationId xmlns:p14="http://schemas.microsoft.com/office/powerpoint/2010/main" val="2412807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mit eckigen Bildern">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a:t>Titelmasterformat durch Klicken bearbeiten</a:t>
            </a:r>
          </a:p>
        </p:txBody>
      </p:sp>
      <p:sp>
        <p:nvSpPr>
          <p:cNvPr id="12" name="Textplatzhalter 10"/>
          <p:cNvSpPr>
            <a:spLocks noGrp="1"/>
          </p:cNvSpPr>
          <p:nvPr>
            <p:ph type="body" sz="quarter" idx="16"/>
          </p:nvPr>
        </p:nvSpPr>
        <p:spPr>
          <a:xfrm>
            <a:off x="2144110" y="1245972"/>
            <a:ext cx="561029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8" name="Bildplatzhalter 7"/>
          <p:cNvSpPr>
            <a:spLocks noGrp="1"/>
          </p:cNvSpPr>
          <p:nvPr>
            <p:ph type="pic" sz="quarter" idx="14"/>
          </p:nvPr>
        </p:nvSpPr>
        <p:spPr>
          <a:xfrm>
            <a:off x="476250" y="1115373"/>
            <a:ext cx="1440000" cy="1080000"/>
          </a:xfrm>
          <a:prstGeom prst="rect">
            <a:avLst/>
          </a:prstGeom>
          <a:solidFill>
            <a:schemeClr val="bg1">
              <a:lumMod val="95000"/>
            </a:schemeClr>
          </a:solidFill>
        </p:spPr>
        <p:txBody>
          <a:bodyPr tIns="0"/>
          <a:lstStyle>
            <a:lvl1pPr marL="0" indent="0" algn="ctr">
              <a:buNone/>
              <a:defRPr sz="1200"/>
            </a:lvl1pPr>
          </a:lstStyle>
          <a:p>
            <a:r>
              <a:rPr lang="de-DE" dirty="0"/>
              <a:t>Bild durch Klicken auf Symbol hinzufügen</a:t>
            </a:r>
            <a:endParaRPr lang="en-US" dirty="0"/>
          </a:p>
        </p:txBody>
      </p:sp>
      <p:sp>
        <p:nvSpPr>
          <p:cNvPr id="14" name="Textplatzhalter 10"/>
          <p:cNvSpPr>
            <a:spLocks noGrp="1"/>
          </p:cNvSpPr>
          <p:nvPr>
            <p:ph type="body" sz="quarter" idx="22"/>
          </p:nvPr>
        </p:nvSpPr>
        <p:spPr>
          <a:xfrm>
            <a:off x="2144110" y="2706910"/>
            <a:ext cx="561029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13" name="Bildplatzhalter 7"/>
          <p:cNvSpPr>
            <a:spLocks noGrp="1"/>
          </p:cNvSpPr>
          <p:nvPr>
            <p:ph type="pic" sz="quarter" idx="21"/>
          </p:nvPr>
        </p:nvSpPr>
        <p:spPr>
          <a:xfrm>
            <a:off x="476250" y="2576311"/>
            <a:ext cx="1440000" cy="1080000"/>
          </a:xfrm>
          <a:prstGeom prst="rect">
            <a:avLst/>
          </a:prstGeom>
          <a:solidFill>
            <a:schemeClr val="bg1">
              <a:lumMod val="95000"/>
            </a:schemeClr>
          </a:solidFill>
        </p:spPr>
        <p:txBody>
          <a:bodyPr tIns="0"/>
          <a:lstStyle>
            <a:lvl1pPr marL="0" indent="0" algn="ctr">
              <a:buNone/>
              <a:defRPr sz="1200"/>
            </a:lvl1pPr>
          </a:lstStyle>
          <a:p>
            <a:r>
              <a:rPr lang="de-DE" dirty="0"/>
              <a:t>Bild durch Klicken auf Symbol hinzufügen</a:t>
            </a:r>
            <a:endParaRPr lang="en-US" dirty="0"/>
          </a:p>
        </p:txBody>
      </p:sp>
      <p:sp>
        <p:nvSpPr>
          <p:cNvPr id="16" name="Textplatzhalter 10"/>
          <p:cNvSpPr>
            <a:spLocks noGrp="1"/>
          </p:cNvSpPr>
          <p:nvPr>
            <p:ph type="body" sz="quarter" idx="24"/>
          </p:nvPr>
        </p:nvSpPr>
        <p:spPr>
          <a:xfrm>
            <a:off x="2144110" y="4137758"/>
            <a:ext cx="561029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15" name="Bildplatzhalter 7"/>
          <p:cNvSpPr>
            <a:spLocks noGrp="1"/>
          </p:cNvSpPr>
          <p:nvPr>
            <p:ph type="pic" sz="quarter" idx="23"/>
          </p:nvPr>
        </p:nvSpPr>
        <p:spPr>
          <a:xfrm>
            <a:off x="476250" y="4007159"/>
            <a:ext cx="1440000" cy="1080000"/>
          </a:xfrm>
          <a:prstGeom prst="rect">
            <a:avLst/>
          </a:prstGeom>
          <a:solidFill>
            <a:schemeClr val="bg1">
              <a:lumMod val="95000"/>
            </a:schemeClr>
          </a:solidFill>
        </p:spPr>
        <p:txBody>
          <a:bodyPr tIns="0"/>
          <a:lstStyle>
            <a:lvl1pPr marL="0" indent="0" algn="ctr">
              <a:buNone/>
              <a:defRPr sz="1200"/>
            </a:lvl1pPr>
          </a:lstStyle>
          <a:p>
            <a:r>
              <a:rPr lang="de-DE" dirty="0"/>
              <a:t>Bild durch Klicken auf Symbol hinzufügen</a:t>
            </a:r>
            <a:endParaRPr lang="en-US" dirty="0"/>
          </a:p>
        </p:txBody>
      </p:sp>
      <p:sp>
        <p:nvSpPr>
          <p:cNvPr id="4" name="Fußzeilenplatzhalter 3"/>
          <p:cNvSpPr>
            <a:spLocks noGrp="1"/>
          </p:cNvSpPr>
          <p:nvPr>
            <p:ph type="ftr" sz="quarter" idx="11"/>
          </p:nvPr>
        </p:nvSpPr>
        <p:spPr/>
        <p:txBody>
          <a:bodyPr/>
          <a:lstStyle/>
          <a:p>
            <a:r>
              <a:rPr lang="de-DE" dirty="0"/>
              <a:t>University </a:t>
            </a:r>
            <a:r>
              <a:rPr lang="de-DE" dirty="0" err="1"/>
              <a:t>of</a:t>
            </a:r>
            <a:r>
              <a:rPr lang="de-DE" dirty="0"/>
              <a:t> Stuttgart</a:t>
            </a:r>
          </a:p>
        </p:txBody>
      </p:sp>
      <p:sp>
        <p:nvSpPr>
          <p:cNvPr id="5" name="Foliennummernplatzhalter 4"/>
          <p:cNvSpPr>
            <a:spLocks noGrp="1"/>
          </p:cNvSpPr>
          <p:nvPr>
            <p:ph type="sldNum" sz="quarter" idx="12"/>
          </p:nvPr>
        </p:nvSpPr>
        <p:spPr/>
        <p:txBody>
          <a:bodyPr/>
          <a:lstStyle/>
          <a:p>
            <a:fld id="{9E82CC3C-1DC0-4FDA-9590-6CC506AB67F8}" type="slidenum">
              <a:rPr lang="de-DE" smtClean="0"/>
              <a:pPr/>
              <a:t>‹Nr.›</a:t>
            </a:fld>
            <a:endParaRPr lang="de-DE" dirty="0"/>
          </a:p>
        </p:txBody>
      </p:sp>
      <p:sp>
        <p:nvSpPr>
          <p:cNvPr id="3" name="Datumsplatzhalter 2"/>
          <p:cNvSpPr>
            <a:spLocks noGrp="1"/>
          </p:cNvSpPr>
          <p:nvPr>
            <p:ph type="dt" sz="half" idx="10"/>
          </p:nvPr>
        </p:nvSpPr>
        <p:spPr/>
        <p:txBody>
          <a:bodyPr/>
          <a:lstStyle/>
          <a:p>
            <a:r>
              <a:rPr lang="en-US"/>
              <a:t>1/20/2016</a:t>
            </a:r>
            <a:endParaRPr lang="de-DE" dirty="0"/>
          </a:p>
        </p:txBody>
      </p:sp>
    </p:spTree>
    <p:extLst>
      <p:ext uri="{BB962C8B-B14F-4D97-AF65-F5344CB8AC3E}">
        <p14:creationId xmlns:p14="http://schemas.microsoft.com/office/powerpoint/2010/main" val="188529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kleine Textfelder OHNE Bilder">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a:t>Titelmasterformat durch Klicken bearbeiten</a:t>
            </a:r>
          </a:p>
        </p:txBody>
      </p:sp>
      <p:sp>
        <p:nvSpPr>
          <p:cNvPr id="12" name="Textplatzhalter 10"/>
          <p:cNvSpPr>
            <a:spLocks noGrp="1"/>
          </p:cNvSpPr>
          <p:nvPr>
            <p:ph type="body" sz="quarter" idx="16"/>
          </p:nvPr>
        </p:nvSpPr>
        <p:spPr>
          <a:xfrm>
            <a:off x="466725" y="1245972"/>
            <a:ext cx="7287675"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14" name="Textplatzhalter 10"/>
          <p:cNvSpPr>
            <a:spLocks noGrp="1"/>
          </p:cNvSpPr>
          <p:nvPr>
            <p:ph type="body" sz="quarter" idx="22"/>
          </p:nvPr>
        </p:nvSpPr>
        <p:spPr>
          <a:xfrm>
            <a:off x="476250" y="2706910"/>
            <a:ext cx="727815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16" name="Textplatzhalter 10"/>
          <p:cNvSpPr>
            <a:spLocks noGrp="1"/>
          </p:cNvSpPr>
          <p:nvPr>
            <p:ph type="body" sz="quarter" idx="24"/>
          </p:nvPr>
        </p:nvSpPr>
        <p:spPr>
          <a:xfrm>
            <a:off x="476250" y="4137758"/>
            <a:ext cx="727815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Textmasterformat bearbeiten</a:t>
            </a:r>
          </a:p>
        </p:txBody>
      </p:sp>
      <p:sp>
        <p:nvSpPr>
          <p:cNvPr id="4" name="Fußzeilenplatzhalter 3"/>
          <p:cNvSpPr>
            <a:spLocks noGrp="1"/>
          </p:cNvSpPr>
          <p:nvPr>
            <p:ph type="ftr" sz="quarter" idx="11"/>
          </p:nvPr>
        </p:nvSpPr>
        <p:spPr/>
        <p:txBody>
          <a:bodyPr/>
          <a:lstStyle/>
          <a:p>
            <a:r>
              <a:rPr lang="de-DE"/>
              <a:t>University of Stuttgart</a:t>
            </a:r>
            <a:endParaRPr lang="de-DE" dirty="0"/>
          </a:p>
        </p:txBody>
      </p:sp>
      <p:sp>
        <p:nvSpPr>
          <p:cNvPr id="5" name="Foliennummernplatzhalter 4"/>
          <p:cNvSpPr>
            <a:spLocks noGrp="1"/>
          </p:cNvSpPr>
          <p:nvPr>
            <p:ph type="sldNum" sz="quarter" idx="12"/>
          </p:nvPr>
        </p:nvSpPr>
        <p:spPr/>
        <p:txBody>
          <a:bodyPr/>
          <a:lstStyle/>
          <a:p>
            <a:fld id="{9E82CC3C-1DC0-4FDA-9590-6CC506AB67F8}" type="slidenum">
              <a:rPr lang="de-DE" smtClean="0"/>
              <a:pPr/>
              <a:t>‹Nr.›</a:t>
            </a:fld>
            <a:endParaRPr lang="de-DE" dirty="0"/>
          </a:p>
        </p:txBody>
      </p:sp>
      <p:sp>
        <p:nvSpPr>
          <p:cNvPr id="3" name="Datumsplatzhalter 2"/>
          <p:cNvSpPr>
            <a:spLocks noGrp="1"/>
          </p:cNvSpPr>
          <p:nvPr>
            <p:ph type="dt" sz="half" idx="10"/>
          </p:nvPr>
        </p:nvSpPr>
        <p:spPr/>
        <p:txBody>
          <a:bodyPr/>
          <a:lstStyle/>
          <a:p>
            <a:r>
              <a:rPr lang="en-US"/>
              <a:t>1/20/2016</a:t>
            </a:r>
            <a:endParaRPr lang="de-DE" dirty="0"/>
          </a:p>
        </p:txBody>
      </p:sp>
    </p:spTree>
    <p:extLst>
      <p:ext uri="{BB962C8B-B14F-4D97-AF65-F5344CB8AC3E}">
        <p14:creationId xmlns:p14="http://schemas.microsoft.com/office/powerpoint/2010/main" val="4079996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und Bild Kreisform">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8"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3" name="Content Placeholder 2"/>
          <p:cNvSpPr>
            <a:spLocks noGrp="1"/>
          </p:cNvSpPr>
          <p:nvPr>
            <p:ph sz="half" idx="1"/>
          </p:nvPr>
        </p:nvSpPr>
        <p:spPr>
          <a:xfrm>
            <a:off x="467999" y="1597025"/>
            <a:ext cx="3888341" cy="34925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9"/>
          <p:cNvSpPr>
            <a:spLocks noGrp="1"/>
          </p:cNvSpPr>
          <p:nvPr>
            <p:ph type="pic" sz="quarter" idx="14"/>
          </p:nvPr>
        </p:nvSpPr>
        <p:spPr>
          <a:xfrm>
            <a:off x="4463688" y="1098000"/>
            <a:ext cx="4212000" cy="4212000"/>
          </a:xfrm>
          <a:prstGeom prst="ellipse">
            <a:avLst/>
          </a:prstGeom>
          <a:solidFill>
            <a:schemeClr val="bg1">
              <a:lumMod val="95000"/>
            </a:schemeClr>
          </a:solidFill>
        </p:spPr>
        <p:txBody>
          <a:bodyPr/>
          <a:lstStyle/>
          <a:p>
            <a:r>
              <a:rPr lang="de-DE" dirty="0"/>
              <a:t>Bild durch Klicken auf Symbol hinzufügen</a:t>
            </a:r>
            <a:endParaRPr lang="en-US" dirty="0"/>
          </a:p>
        </p:txBody>
      </p:sp>
      <p:sp>
        <p:nvSpPr>
          <p:cNvPr id="6" name="Footer Placeholder 5"/>
          <p:cNvSpPr>
            <a:spLocks noGrp="1"/>
          </p:cNvSpPr>
          <p:nvPr>
            <p:ph type="ftr" sz="quarter" idx="11"/>
          </p:nvPr>
        </p:nvSpPr>
        <p:spPr/>
        <p:txBody>
          <a:bodyPr/>
          <a:lstStyle/>
          <a:p>
            <a:r>
              <a:rPr lang="de-DE"/>
              <a:t>Universität Stuttgart</a:t>
            </a:r>
            <a:endParaRPr lang="de-DE" dirty="0"/>
          </a:p>
        </p:txBody>
      </p:sp>
      <p:sp>
        <p:nvSpPr>
          <p:cNvPr id="7" name="Slide Number Placeholder 6"/>
          <p:cNvSpPr>
            <a:spLocks noGrp="1"/>
          </p:cNvSpPr>
          <p:nvPr>
            <p:ph type="sldNum" sz="quarter" idx="12"/>
          </p:nvPr>
        </p:nvSpPr>
        <p:spPr/>
        <p:txBody>
          <a:bodyPr/>
          <a:lstStyle/>
          <a:p>
            <a:fld id="{9E82CC3C-1DC0-4FDA-9590-6CC506AB67F8}" type="slidenum">
              <a:rPr lang="de-DE" smtClean="0"/>
              <a:t>‹Nr.›</a:t>
            </a:fld>
            <a:endParaRPr lang="de-DE" dirty="0"/>
          </a:p>
        </p:txBody>
      </p:sp>
      <p:sp>
        <p:nvSpPr>
          <p:cNvPr id="5" name="Date Placeholder 4"/>
          <p:cNvSpPr>
            <a:spLocks noGrp="1"/>
          </p:cNvSpPr>
          <p:nvPr>
            <p:ph type="dt" sz="half" idx="10"/>
          </p:nvPr>
        </p:nvSpPr>
        <p:spPr/>
        <p:txBody>
          <a:bodyPr/>
          <a:lstStyle/>
          <a:p>
            <a:endParaRPr lang="de-DE" dirty="0"/>
          </a:p>
        </p:txBody>
      </p:sp>
    </p:spTree>
    <p:extLst>
      <p:ext uri="{BB962C8B-B14F-4D97-AF65-F5344CB8AC3E}">
        <p14:creationId xmlns:p14="http://schemas.microsoft.com/office/powerpoint/2010/main" val="28114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313" y="396000"/>
            <a:ext cx="8207375" cy="278290"/>
          </a:xfrm>
          <a:prstGeom prst="rect">
            <a:avLst/>
          </a:prstGeom>
        </p:spPr>
        <p:txBody>
          <a:bodyPr vert="horz" lIns="0" tIns="0" rIns="0" bIns="0" rtlCol="0" anchor="b">
            <a:noAutofit/>
          </a:bodyPr>
          <a:lstStyle/>
          <a:p>
            <a:r>
              <a:rPr lang="de-DE" dirty="0"/>
              <a:t>Titelmasterformat durch Klicken bearbeiten</a:t>
            </a:r>
            <a:endParaRPr lang="en-US" dirty="0"/>
          </a:p>
        </p:txBody>
      </p:sp>
      <p:sp>
        <p:nvSpPr>
          <p:cNvPr id="3" name="Text Placeholder 2"/>
          <p:cNvSpPr>
            <a:spLocks noGrp="1"/>
          </p:cNvSpPr>
          <p:nvPr>
            <p:ph type="body" idx="1"/>
          </p:nvPr>
        </p:nvSpPr>
        <p:spPr>
          <a:xfrm>
            <a:off x="468313" y="1598400"/>
            <a:ext cx="8207375" cy="3492500"/>
          </a:xfrm>
          <a:prstGeom prst="rect">
            <a:avLst/>
          </a:prstGeom>
        </p:spPr>
        <p:txBody>
          <a:bodyPr vert="horz" lIns="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Date Placeholder 3"/>
          <p:cNvSpPr>
            <a:spLocks noGrp="1"/>
          </p:cNvSpPr>
          <p:nvPr>
            <p:ph type="dt" sz="half" idx="2"/>
          </p:nvPr>
        </p:nvSpPr>
        <p:spPr>
          <a:xfrm>
            <a:off x="7754400" y="5418000"/>
            <a:ext cx="532800" cy="126000"/>
          </a:xfrm>
          <a:prstGeom prst="rect">
            <a:avLst/>
          </a:prstGeom>
        </p:spPr>
        <p:txBody>
          <a:bodyPr vert="horz" lIns="0" tIns="0" rIns="0" bIns="0" rtlCol="0" anchor="t" anchorCtr="0">
            <a:spAutoFit/>
          </a:bodyPr>
          <a:lstStyle>
            <a:lvl1pPr>
              <a:defRPr lang="en-US" sz="800" smtClean="0"/>
            </a:lvl1pPr>
          </a:lstStyle>
          <a:p>
            <a:endParaRPr lang="en-US"/>
          </a:p>
        </p:txBody>
      </p:sp>
      <p:sp>
        <p:nvSpPr>
          <p:cNvPr id="5" name="Footer Placeholder 4"/>
          <p:cNvSpPr>
            <a:spLocks noGrp="1"/>
          </p:cNvSpPr>
          <p:nvPr>
            <p:ph type="ftr" sz="quarter" idx="3"/>
          </p:nvPr>
        </p:nvSpPr>
        <p:spPr>
          <a:xfrm>
            <a:off x="466725" y="5418000"/>
            <a:ext cx="6063501" cy="126000"/>
          </a:xfrm>
          <a:prstGeom prst="rect">
            <a:avLst/>
          </a:prstGeom>
        </p:spPr>
        <p:txBody>
          <a:bodyPr vert="horz" wrap="square" lIns="0" tIns="0" rIns="0" bIns="0" rtlCol="0" anchor="t" anchorCtr="0">
            <a:spAutoFit/>
          </a:bodyPr>
          <a:lstStyle>
            <a:lvl1pPr algn="l">
              <a:defRPr sz="800">
                <a:solidFill>
                  <a:schemeClr val="tx1"/>
                </a:solidFill>
              </a:defRPr>
            </a:lvl1pPr>
          </a:lstStyle>
          <a:p>
            <a:r>
              <a:rPr lang="en-US"/>
              <a:t>Universität Stuttgart</a:t>
            </a:r>
            <a:endParaRPr lang="en-US" dirty="0"/>
          </a:p>
        </p:txBody>
      </p:sp>
      <p:sp>
        <p:nvSpPr>
          <p:cNvPr id="6" name="Slide Number Placeholder 5"/>
          <p:cNvSpPr>
            <a:spLocks noGrp="1"/>
          </p:cNvSpPr>
          <p:nvPr>
            <p:ph type="sldNum" sz="quarter" idx="4"/>
          </p:nvPr>
        </p:nvSpPr>
        <p:spPr>
          <a:xfrm>
            <a:off x="8539200" y="5418000"/>
            <a:ext cx="223200" cy="126000"/>
          </a:xfrm>
          <a:prstGeom prst="rect">
            <a:avLst/>
          </a:prstGeom>
        </p:spPr>
        <p:txBody>
          <a:bodyPr vert="horz" lIns="0" tIns="0" rIns="0" bIns="0" rtlCol="0" anchor="t" anchorCtr="0">
            <a:spAutoFit/>
          </a:bodyPr>
          <a:lstStyle>
            <a:lvl1pPr algn="l">
              <a:defRPr sz="800">
                <a:solidFill>
                  <a:schemeClr val="tx1"/>
                </a:solidFill>
              </a:defRPr>
            </a:lvl1pPr>
          </a:lstStyle>
          <a:p>
            <a:fld id="{9E82CC3C-1DC0-4FDA-9590-6CC506AB67F8}" type="slidenum">
              <a:rPr lang="en-US" smtClean="0"/>
              <a:pPr/>
              <a:t>‹Nr.›</a:t>
            </a:fld>
            <a:endParaRPr lang="en-US" dirty="0"/>
          </a:p>
        </p:txBody>
      </p:sp>
    </p:spTree>
    <p:extLst>
      <p:ext uri="{BB962C8B-B14F-4D97-AF65-F5344CB8AC3E}">
        <p14:creationId xmlns:p14="http://schemas.microsoft.com/office/powerpoint/2010/main" val="1467957201"/>
      </p:ext>
    </p:extLst>
  </p:cSld>
  <p:clrMap bg1="lt1" tx1="dk1" bg2="lt2" tx2="dk2" accent1="accent1" accent2="accent2" accent3="accent3" accent4="accent4" accent5="accent5" accent6="accent6" hlink="hlink" folHlink="folHlink"/>
  <p:sldLayoutIdLst>
    <p:sldLayoutId id="2147483695" r:id="rId1"/>
    <p:sldLayoutId id="2147483699" r:id="rId2"/>
    <p:sldLayoutId id="2147483702" r:id="rId3"/>
    <p:sldLayoutId id="2147483724" r:id="rId4"/>
    <p:sldLayoutId id="2147483706" r:id="rId5"/>
    <p:sldLayoutId id="2147483708" r:id="rId6"/>
    <p:sldLayoutId id="2147483721" r:id="rId7"/>
    <p:sldLayoutId id="2147483722" r:id="rId8"/>
    <p:sldLayoutId id="2147483709" r:id="rId9"/>
    <p:sldLayoutId id="2147483710" r:id="rId10"/>
    <p:sldLayoutId id="2147483723" r:id="rId11"/>
    <p:sldLayoutId id="2147483720"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90000"/>
        </a:lnSpc>
        <a:spcBef>
          <a:spcPct val="0"/>
        </a:spcBef>
        <a:buNone/>
        <a:defRPr sz="1800" b="1" kern="1200">
          <a:solidFill>
            <a:schemeClr val="tx1"/>
          </a:solidFill>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Font typeface="Arial" panose="020B0604020202020204" pitchFamily="34" charset="0"/>
        <a:buChar char="•"/>
        <a:defRPr sz="1600" kern="1200">
          <a:solidFill>
            <a:schemeClr val="tx1"/>
          </a:solidFill>
          <a:latin typeface="+mn-lt"/>
          <a:ea typeface="+mn-ea"/>
          <a:cs typeface="+mn-cs"/>
        </a:defRPr>
      </a:lvl1pPr>
      <a:lvl2pPr marL="360363" indent="-184150" algn="l" defTabSz="685800" rtl="0" eaLnBrk="1" latinLnBrk="0" hangingPunct="1">
        <a:lnSpc>
          <a:spcPct val="120000"/>
        </a:lnSpc>
        <a:spcBef>
          <a:spcPts val="375"/>
        </a:spcBef>
        <a:buClr>
          <a:schemeClr val="tx1"/>
        </a:buClr>
        <a:buFont typeface="Arial" panose="020B0604020202020204" pitchFamily="34" charset="0"/>
        <a:buChar char="•"/>
        <a:defRPr sz="1600" kern="1200">
          <a:solidFill>
            <a:schemeClr val="tx1"/>
          </a:solidFill>
          <a:latin typeface="+mn-lt"/>
          <a:ea typeface="+mn-ea"/>
          <a:cs typeface="+mn-cs"/>
        </a:defRPr>
      </a:lvl2pPr>
      <a:lvl3pPr marL="536575" indent="-176213" algn="l" defTabSz="685800" rtl="0" eaLnBrk="1" latinLnBrk="0" hangingPunct="1">
        <a:lnSpc>
          <a:spcPct val="120000"/>
        </a:lnSpc>
        <a:spcBef>
          <a:spcPts val="375"/>
        </a:spcBef>
        <a:buClr>
          <a:schemeClr val="tx1"/>
        </a:buClr>
        <a:buFont typeface="Arial" panose="020B0604020202020204" pitchFamily="34" charset="0"/>
        <a:buChar char="•"/>
        <a:defRPr sz="1400" kern="1200">
          <a:solidFill>
            <a:schemeClr val="tx1"/>
          </a:solidFill>
          <a:latin typeface="+mn-lt"/>
          <a:ea typeface="+mn-ea"/>
          <a:cs typeface="+mn-cs"/>
        </a:defRPr>
      </a:lvl3pPr>
      <a:lvl4pPr marL="720725" indent="-184150" algn="l" defTabSz="685800" rtl="0" eaLnBrk="1" latinLnBrk="0" hangingPunct="1">
        <a:lnSpc>
          <a:spcPct val="120000"/>
        </a:lnSpc>
        <a:spcBef>
          <a:spcPts val="375"/>
        </a:spcBef>
        <a:buClr>
          <a:schemeClr val="tx1"/>
        </a:buClr>
        <a:buFont typeface="Arial" panose="020B0604020202020204" pitchFamily="34" charset="0"/>
        <a:buChar char="•"/>
        <a:defRPr sz="1400" kern="1200">
          <a:solidFill>
            <a:schemeClr val="tx1"/>
          </a:solidFill>
          <a:latin typeface="+mn-lt"/>
          <a:ea typeface="+mn-ea"/>
          <a:cs typeface="+mn-cs"/>
        </a:defRPr>
      </a:lvl4pPr>
      <a:lvl5pPr marL="896938" indent="-176213" algn="l" defTabSz="685800" rtl="0" eaLnBrk="1" latinLnBrk="0" hangingPunct="1">
        <a:lnSpc>
          <a:spcPct val="120000"/>
        </a:lnSpc>
        <a:spcBef>
          <a:spcPts val="375"/>
        </a:spcBef>
        <a:buClr>
          <a:schemeClr val="tx1"/>
        </a:buClr>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06">
          <p15:clr>
            <a:srgbClr val="F26B43"/>
          </p15:clr>
        </p15:guide>
        <p15:guide id="2" pos="295">
          <p15:clr>
            <a:srgbClr val="F26B43"/>
          </p15:clr>
        </p15:guide>
        <p15:guide id="3" orient="horz" pos="3206">
          <p15:clr>
            <a:srgbClr val="F26B43"/>
          </p15:clr>
        </p15:guide>
        <p15:guide id="4" pos="5465">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9.xml"/><Relationship Id="rId4" Type="http://schemas.microsoft.com/office/2007/relationships/hdphoto" Target="../media/hdphoto2.wdp"/></Relationships>
</file>

<file path=ppt/slides/_rels/slide3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8.xml"/><Relationship Id="rId1" Type="http://schemas.openxmlformats.org/officeDocument/2006/relationships/slideLayout" Target="../slideLayouts/slideLayout11.xml"/><Relationship Id="rId6" Type="http://schemas.openxmlformats.org/officeDocument/2006/relationships/image" Target="../media/image41.jpg"/><Relationship Id="rId5" Type="http://schemas.microsoft.com/office/2007/relationships/hdphoto" Target="../media/hdphoto3.wdp"/><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9.xml"/><Relationship Id="rId1" Type="http://schemas.openxmlformats.org/officeDocument/2006/relationships/slideLayout" Target="../slideLayouts/slideLayout11.xml"/><Relationship Id="rId5" Type="http://schemas.openxmlformats.org/officeDocument/2006/relationships/image" Target="../media/image44.jpg"/><Relationship Id="rId4" Type="http://schemas.openxmlformats.org/officeDocument/2006/relationships/image" Target="../media/image43.jp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2.jpg"/><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Bildplatzhalter 12" descr="Ein Universitätsgebäude auf dem Campus in Vaihingen."/>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00" t="23210" r="-100" b="6113"/>
          <a:stretch/>
        </p:blipFill>
        <p:spPr>
          <a:xfrm>
            <a:off x="0" y="1407600"/>
            <a:ext cx="9144000" cy="4309200"/>
          </a:xfrm>
        </p:spPr>
      </p:pic>
      <p:sp>
        <p:nvSpPr>
          <p:cNvPr id="6" name="Textfeld 4"/>
          <p:cNvSpPr txBox="1">
            <a:spLocks noChangeArrowheads="1"/>
          </p:cNvSpPr>
          <p:nvPr/>
        </p:nvSpPr>
        <p:spPr bwMode="auto">
          <a:xfrm rot="16200000">
            <a:off x="7925816" y="4270298"/>
            <a:ext cx="2172292"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75000"/>
                  </a:schemeClr>
                </a:solidFill>
              </a:rPr>
              <a:t>Foto: </a:t>
            </a:r>
            <a:r>
              <a:rPr lang="de-DE" altLang="de-DE" sz="800" b="0" dirty="0" smtClean="0">
                <a:solidFill>
                  <a:schemeClr val="bg1">
                    <a:lumMod val="75000"/>
                  </a:schemeClr>
                </a:solidFill>
              </a:rPr>
              <a:t>Universität Stuttgart/Uli Regenscheit</a:t>
            </a:r>
            <a:endParaRPr lang="de-DE" altLang="de-DE" sz="800" b="0" dirty="0">
              <a:solidFill>
                <a:schemeClr val="bg1">
                  <a:lumMod val="75000"/>
                </a:schemeClr>
              </a:solidFill>
            </a:endParaRPr>
          </a:p>
        </p:txBody>
      </p:sp>
      <p:sp>
        <p:nvSpPr>
          <p:cNvPr id="7" name="Titel 6" descr="Blauer Kreis mit dem Titel &quot;Universität Stuttgart&quot;."/>
          <p:cNvSpPr>
            <a:spLocks noGrp="1"/>
          </p:cNvSpPr>
          <p:nvPr>
            <p:ph type="ctrTitle"/>
          </p:nvPr>
        </p:nvSpPr>
        <p:spPr>
          <a:solidFill>
            <a:schemeClr val="accent2"/>
          </a:solidFill>
        </p:spPr>
        <p:txBody>
          <a:bodyPr/>
          <a:lstStyle/>
          <a:p>
            <a:r>
              <a:rPr lang="de-DE" dirty="0"/>
              <a:t>Universität Stuttgart</a:t>
            </a:r>
          </a:p>
        </p:txBody>
      </p:sp>
      <p:sp>
        <p:nvSpPr>
          <p:cNvPr id="8" name="Untertitel 7"/>
          <p:cNvSpPr>
            <a:spLocks noGrp="1"/>
          </p:cNvSpPr>
          <p:nvPr>
            <p:ph type="subTitle" idx="1"/>
          </p:nvPr>
        </p:nvSpPr>
        <p:spPr/>
        <p:txBody>
          <a:bodyPr/>
          <a:lstStyle/>
          <a:p>
            <a:r>
              <a:rPr lang="de-DE" dirty="0" smtClean="0"/>
              <a:t>Dezember 2022</a:t>
            </a:r>
            <a:endParaRPr lang="de-DE" dirty="0"/>
          </a:p>
        </p:txBody>
      </p:sp>
      <p:sp>
        <p:nvSpPr>
          <p:cNvPr id="4" name="Textplatzhalter 3"/>
          <p:cNvSpPr>
            <a:spLocks noGrp="1"/>
          </p:cNvSpPr>
          <p:nvPr>
            <p:ph type="body" sz="quarter" idx="11"/>
          </p:nvPr>
        </p:nvSpPr>
        <p:spPr/>
        <p:txBody>
          <a:bodyPr/>
          <a:lstStyle/>
          <a:p>
            <a:endParaRPr lang="de-DE" dirty="0"/>
          </a:p>
        </p:txBody>
      </p:sp>
    </p:spTree>
    <p:extLst>
      <p:ext uri="{BB962C8B-B14F-4D97-AF65-F5344CB8AC3E}">
        <p14:creationId xmlns:p14="http://schemas.microsoft.com/office/powerpoint/2010/main" val="1201080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Profilbereiche (2/2)</a:t>
            </a:r>
            <a:endParaRPr lang="de-DE" dirty="0"/>
          </a:p>
        </p:txBody>
      </p:sp>
      <p:sp>
        <p:nvSpPr>
          <p:cNvPr id="9" name="Textplatzhalter 8"/>
          <p:cNvSpPr>
            <a:spLocks noGrp="1"/>
          </p:cNvSpPr>
          <p:nvPr>
            <p:ph type="body" sz="quarter" idx="16"/>
          </p:nvPr>
        </p:nvSpPr>
        <p:spPr/>
        <p:txBody>
          <a:bodyPr/>
          <a:lstStyle/>
          <a:p>
            <a:r>
              <a:rPr lang="de-DE" b="1" dirty="0"/>
              <a:t>Quantenwissenschaft</a:t>
            </a:r>
            <a:r>
              <a:rPr lang="de-DE" dirty="0"/>
              <a:t> ist eines der vielversprechendsten und zukunftsweisendsten Felder der Grundlagenforschung überhaupt. Das Interdisziplinäre Zentrum für Angewandte Quantentechnologie steht beispielhaft für Relevanz und Anwendungsbezug dieser Wissenschaft.</a:t>
            </a:r>
          </a:p>
        </p:txBody>
      </p:sp>
      <p:pic>
        <p:nvPicPr>
          <p:cNvPr id="13" name="Bildplatzhalter 12" descr="Diamant, Pinzette und Ein-Cent Münze unter einem Mikroskop."/>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7889" r="7889"/>
          <a:stretch>
            <a:fillRect/>
          </a:stretch>
        </p:blipFill>
        <p:spPr/>
      </p:pic>
      <p:sp>
        <p:nvSpPr>
          <p:cNvPr id="20" name="Textfeld 19"/>
          <p:cNvSpPr txBox="1"/>
          <p:nvPr/>
        </p:nvSpPr>
        <p:spPr>
          <a:xfrm>
            <a:off x="510450" y="2064187"/>
            <a:ext cx="1371600" cy="104271"/>
          </a:xfrm>
          <a:prstGeom prst="rect">
            <a:avLst/>
          </a:prstGeom>
          <a:noFill/>
        </p:spPr>
        <p:txBody>
          <a:bodyPr wrap="square" lIns="0" tIns="0" rIns="0" bIns="0" rtlCol="0">
            <a:noAutofit/>
          </a:bodyPr>
          <a:lstStyle/>
          <a:p>
            <a:pPr>
              <a:buClr>
                <a:schemeClr val="accent1"/>
              </a:buClr>
            </a:pPr>
            <a:r>
              <a:rPr lang="de-DE" sz="700" dirty="0" smtClean="0">
                <a:solidFill>
                  <a:schemeClr val="bg1">
                    <a:lumMod val="85000"/>
                  </a:schemeClr>
                </a:solidFill>
              </a:rPr>
              <a:t>Foto</a:t>
            </a:r>
            <a:r>
              <a:rPr lang="de-DE" sz="700" dirty="0">
                <a:solidFill>
                  <a:schemeClr val="bg1">
                    <a:lumMod val="85000"/>
                  </a:schemeClr>
                </a:solidFill>
              </a:rPr>
              <a:t>: </a:t>
            </a:r>
            <a:r>
              <a:rPr lang="de-DE" sz="700" dirty="0" smtClean="0">
                <a:solidFill>
                  <a:schemeClr val="bg1">
                    <a:lumMod val="85000"/>
                  </a:schemeClr>
                </a:solidFill>
              </a:rPr>
              <a:t>Max </a:t>
            </a:r>
            <a:r>
              <a:rPr lang="de-DE" sz="700" dirty="0" err="1" smtClean="0">
                <a:solidFill>
                  <a:schemeClr val="bg1">
                    <a:lumMod val="85000"/>
                  </a:schemeClr>
                </a:solidFill>
              </a:rPr>
              <a:t>Kovalenko</a:t>
            </a:r>
            <a:r>
              <a:rPr lang="de-DE" sz="700" dirty="0" smtClean="0">
                <a:solidFill>
                  <a:schemeClr val="bg1">
                    <a:lumMod val="85000"/>
                  </a:schemeClr>
                </a:solidFill>
              </a:rPr>
              <a:t> </a:t>
            </a:r>
          </a:p>
        </p:txBody>
      </p:sp>
      <p:sp>
        <p:nvSpPr>
          <p:cNvPr id="11" name="Textplatzhalter 10"/>
          <p:cNvSpPr>
            <a:spLocks noGrp="1"/>
          </p:cNvSpPr>
          <p:nvPr>
            <p:ph type="body" sz="quarter" idx="22"/>
          </p:nvPr>
        </p:nvSpPr>
        <p:spPr/>
        <p:txBody>
          <a:bodyPr/>
          <a:lstStyle/>
          <a:p>
            <a:r>
              <a:rPr lang="de-DE" b="1" dirty="0"/>
              <a:t>Simulationswissenschaft: </a:t>
            </a:r>
            <a:r>
              <a:rPr lang="de-DE" dirty="0"/>
              <a:t>Unter dem Dach des Stuttgarter Zentrums für Simulationswissenschaft  bündeln über 200 </a:t>
            </a:r>
            <a:r>
              <a:rPr lang="de-DE" dirty="0" smtClean="0"/>
              <a:t>Wissenschaftler*innen bisher </a:t>
            </a:r>
            <a:r>
              <a:rPr lang="de-DE" dirty="0"/>
              <a:t>isoliert entwickelte Simulationsmodelle und -methoden zu einer umfassenden Systemwissenschaft.</a:t>
            </a:r>
            <a:endParaRPr lang="de-DE" b="1" dirty="0"/>
          </a:p>
        </p:txBody>
      </p:sp>
      <p:pic>
        <p:nvPicPr>
          <p:cNvPr id="15" name="Bildplatzhalter 14" descr="Ein Student streckt seine Hand aus während er eine Virtual-Reality Brille trägt."/>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l="5539" r="5539"/>
          <a:stretch>
            <a:fillRect/>
          </a:stretch>
        </p:blipFill>
        <p:spPr/>
      </p:pic>
      <p:sp>
        <p:nvSpPr>
          <p:cNvPr id="10" name="Textfeld 9"/>
          <p:cNvSpPr txBox="1"/>
          <p:nvPr/>
        </p:nvSpPr>
        <p:spPr>
          <a:xfrm>
            <a:off x="510450" y="3525712"/>
            <a:ext cx="1371600" cy="104271"/>
          </a:xfrm>
          <a:prstGeom prst="rect">
            <a:avLst/>
          </a:prstGeom>
          <a:noFill/>
        </p:spPr>
        <p:txBody>
          <a:bodyPr wrap="square" lIns="0" tIns="0" rIns="0" bIns="0" rtlCol="0">
            <a:noAutofit/>
          </a:bodyPr>
          <a:lstStyle/>
          <a:p>
            <a:pPr>
              <a:buClr>
                <a:schemeClr val="accent1"/>
              </a:buClr>
            </a:pPr>
            <a:r>
              <a:rPr lang="de-DE" sz="700" dirty="0">
                <a:solidFill>
                  <a:schemeClr val="bg1">
                    <a:lumMod val="85000"/>
                  </a:schemeClr>
                </a:solidFill>
              </a:rPr>
              <a:t>Foto: Sven </a:t>
            </a:r>
            <a:r>
              <a:rPr lang="de-DE" sz="700" dirty="0" err="1" smtClean="0">
                <a:solidFill>
                  <a:schemeClr val="bg1">
                    <a:lumMod val="85000"/>
                  </a:schemeClr>
                </a:solidFill>
              </a:rPr>
              <a:t>Cichowicz</a:t>
            </a:r>
            <a:endParaRPr lang="de-DE" sz="700" dirty="0">
              <a:solidFill>
                <a:schemeClr val="bg1">
                  <a:lumMod val="85000"/>
                </a:schemeClr>
              </a:solidFill>
            </a:endParaRPr>
          </a:p>
        </p:txBody>
      </p:sp>
      <p:sp>
        <p:nvSpPr>
          <p:cNvPr id="6" name="Fußzeilenplatzhalter 5"/>
          <p:cNvSpPr>
            <a:spLocks noGrp="1"/>
          </p:cNvSpPr>
          <p:nvPr>
            <p:ph type="ftr" sz="quarter" idx="11"/>
          </p:nvPr>
        </p:nvSpPr>
        <p:spPr/>
        <p:txBody>
          <a:bodyPr/>
          <a:lstStyle/>
          <a:p>
            <a:r>
              <a:rPr lang="en-US"/>
              <a:t>Universität Stuttgart</a:t>
            </a:r>
            <a:endParaRPr lang="en-US" dirty="0"/>
          </a:p>
        </p:txBody>
      </p:sp>
    </p:spTree>
    <p:extLst>
      <p:ext uri="{BB962C8B-B14F-4D97-AF65-F5344CB8AC3E}">
        <p14:creationId xmlns:p14="http://schemas.microsoft.com/office/powerpoint/2010/main" val="1290597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Bildplatzhalter 11" descr="Eine Bergkette während eines Sonnenaufgangs."/>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8322" b="8322"/>
          <a:stretch>
            <a:fillRect/>
          </a:stretch>
        </p:blipFill>
        <p:spPr>
          <a:xfrm flipH="1">
            <a:off x="0" y="0"/>
            <a:ext cx="9144000" cy="5716800"/>
          </a:xfrm>
        </p:spPr>
      </p:pic>
      <p:sp>
        <p:nvSpPr>
          <p:cNvPr id="10" name="Textfeld 4"/>
          <p:cNvSpPr txBox="1">
            <a:spLocks noChangeArrowheads="1"/>
          </p:cNvSpPr>
          <p:nvPr/>
        </p:nvSpPr>
        <p:spPr bwMode="auto">
          <a:xfrm rot="16200000">
            <a:off x="8268022" y="4622622"/>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2">
                    <a:lumMod val="75000"/>
                  </a:schemeClr>
                </a:solidFill>
              </a:rPr>
              <a:t>Foto: </a:t>
            </a:r>
            <a:r>
              <a:rPr lang="de-DE" altLang="de-DE" sz="800" b="0" dirty="0" err="1">
                <a:solidFill>
                  <a:schemeClr val="bg2">
                    <a:lumMod val="75000"/>
                  </a:schemeClr>
                </a:solidFill>
              </a:rPr>
              <a:t>DanS</a:t>
            </a:r>
            <a:r>
              <a:rPr lang="de-DE" altLang="de-DE" sz="800" b="0" dirty="0">
                <a:solidFill>
                  <a:schemeClr val="bg2">
                    <a:lumMod val="75000"/>
                  </a:schemeClr>
                </a:solidFill>
              </a:rPr>
              <a:t> / photocase.de</a:t>
            </a:r>
          </a:p>
        </p:txBody>
      </p:sp>
      <p:sp>
        <p:nvSpPr>
          <p:cNvPr id="3" name="Titel 2" descr="Forschung: Potenzialbereiche"/>
          <p:cNvSpPr>
            <a:spLocks noGrp="1"/>
          </p:cNvSpPr>
          <p:nvPr>
            <p:ph type="title"/>
          </p:nvPr>
        </p:nvSpPr>
        <p:spPr/>
        <p:txBody>
          <a:bodyPr/>
          <a:lstStyle/>
          <a:p>
            <a:r>
              <a:rPr lang="de-DE" dirty="0" smtClean="0"/>
              <a:t>Forschung: Potenzialbereiche</a:t>
            </a:r>
            <a:endParaRPr lang="de-DE" dirty="0"/>
          </a:p>
        </p:txBody>
      </p:sp>
      <p:sp>
        <p:nvSpPr>
          <p:cNvPr id="4" name="Inhaltsplatzhalter 3"/>
          <p:cNvSpPr>
            <a:spLocks noGrp="1"/>
          </p:cNvSpPr>
          <p:nvPr>
            <p:ph sz="half" idx="1"/>
          </p:nvPr>
        </p:nvSpPr>
        <p:spPr/>
        <p:txBody>
          <a:bodyPr/>
          <a:lstStyle/>
          <a:p>
            <a:r>
              <a:rPr lang="de-DE" altLang="de-DE" dirty="0" err="1"/>
              <a:t>Autonomous</a:t>
            </a:r>
            <a:r>
              <a:rPr lang="de-DE" altLang="de-DE" dirty="0"/>
              <a:t> Systems</a:t>
            </a:r>
          </a:p>
          <a:p>
            <a:r>
              <a:rPr lang="de-DE" altLang="de-DE" dirty="0"/>
              <a:t>Biomedical Systems</a:t>
            </a:r>
          </a:p>
        </p:txBody>
      </p:sp>
      <p:sp>
        <p:nvSpPr>
          <p:cNvPr id="2" name="Fußzeilenplatzhalter 1"/>
          <p:cNvSpPr>
            <a:spLocks noGrp="1"/>
          </p:cNvSpPr>
          <p:nvPr>
            <p:ph type="ftr" sz="quarter" idx="13"/>
          </p:nvPr>
        </p:nvSpPr>
        <p:spPr/>
        <p:txBody>
          <a:bodyPr/>
          <a:lstStyle/>
          <a:p>
            <a:r>
              <a:rPr lang="de-DE" dirty="0">
                <a:solidFill>
                  <a:schemeClr val="bg1"/>
                </a:solidFill>
              </a:rPr>
              <a:t>Universität Stuttgart</a:t>
            </a:r>
          </a:p>
        </p:txBody>
      </p:sp>
    </p:spTree>
    <p:extLst>
      <p:ext uri="{BB962C8B-B14F-4D97-AF65-F5344CB8AC3E}">
        <p14:creationId xmlns:p14="http://schemas.microsoft.com/office/powerpoint/2010/main" val="4003681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dirty="0"/>
              <a:t>Potenzialbereiche</a:t>
            </a:r>
          </a:p>
        </p:txBody>
      </p:sp>
      <p:sp>
        <p:nvSpPr>
          <p:cNvPr id="9" name="Textplatzhalter 8"/>
          <p:cNvSpPr>
            <a:spLocks noGrp="1"/>
          </p:cNvSpPr>
          <p:nvPr>
            <p:ph type="body" sz="quarter" idx="16"/>
          </p:nvPr>
        </p:nvSpPr>
        <p:spPr/>
        <p:txBody>
          <a:bodyPr/>
          <a:lstStyle/>
          <a:p>
            <a:r>
              <a:rPr lang="de-DE" altLang="de-DE" b="1" dirty="0"/>
              <a:t>Der Potenzialbereich </a:t>
            </a:r>
            <a:r>
              <a:rPr lang="de-DE" altLang="de-DE" b="1" dirty="0" err="1"/>
              <a:t>Autonomous</a:t>
            </a:r>
            <a:r>
              <a:rPr lang="de-DE" altLang="de-DE" b="1" dirty="0"/>
              <a:t> Systems </a:t>
            </a:r>
            <a:r>
              <a:rPr lang="de-DE" altLang="de-DE" dirty="0"/>
              <a:t>führt </a:t>
            </a:r>
            <a:r>
              <a:rPr lang="de-DE" dirty="0"/>
              <a:t>Forschung zu komplexen Netzwerken von realen Maschinen und Geräten und ihrer physischen und virtuellen Umgebung zusammen und stärkt dabei die Spitzenforschung in der Partnerschaft im Cyber Valley.</a:t>
            </a:r>
            <a:endParaRPr lang="de-DE" altLang="de-DE" dirty="0"/>
          </a:p>
        </p:txBody>
      </p:sp>
      <p:pic>
        <p:nvPicPr>
          <p:cNvPr id="15" name="Bildplatzhalter 14" descr="Ein Roboter mit Händen und einem Kopf."/>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5539" r="5539"/>
          <a:stretch>
            <a:fillRect/>
          </a:stretch>
        </p:blipFill>
        <p:spPr/>
      </p:pic>
      <p:sp>
        <p:nvSpPr>
          <p:cNvPr id="22" name="Textfeld 21"/>
          <p:cNvSpPr txBox="1"/>
          <p:nvPr/>
        </p:nvSpPr>
        <p:spPr>
          <a:xfrm>
            <a:off x="510450" y="2064774"/>
            <a:ext cx="1371600" cy="104271"/>
          </a:xfrm>
          <a:prstGeom prst="rect">
            <a:avLst/>
          </a:prstGeom>
          <a:noFill/>
        </p:spPr>
        <p:txBody>
          <a:bodyPr wrap="square" lIns="0" tIns="0" rIns="0" bIns="0" rtlCol="0">
            <a:noAutofit/>
          </a:bodyPr>
          <a:lstStyle/>
          <a:p>
            <a:pPr>
              <a:buClr>
                <a:schemeClr val="accent1"/>
              </a:buClr>
            </a:pPr>
            <a:r>
              <a:rPr lang="de-DE" sz="700" dirty="0" smtClean="0">
                <a:solidFill>
                  <a:schemeClr val="bg2">
                    <a:lumMod val="75000"/>
                  </a:schemeClr>
                </a:solidFill>
              </a:rPr>
              <a:t>Foto: Uli Regenscheit</a:t>
            </a:r>
          </a:p>
        </p:txBody>
      </p:sp>
      <p:sp>
        <p:nvSpPr>
          <p:cNvPr id="11" name="Textplatzhalter 10"/>
          <p:cNvSpPr>
            <a:spLocks noGrp="1"/>
          </p:cNvSpPr>
          <p:nvPr>
            <p:ph type="body" sz="quarter" idx="22"/>
          </p:nvPr>
        </p:nvSpPr>
        <p:spPr/>
        <p:txBody>
          <a:bodyPr/>
          <a:lstStyle/>
          <a:p>
            <a:r>
              <a:rPr lang="de-DE" altLang="de-DE" b="1" dirty="0"/>
              <a:t>Der Potenzialbereich Biomedical Systems</a:t>
            </a:r>
            <a:r>
              <a:rPr lang="de-DE" dirty="0"/>
              <a:t> widmet sich dem Transfer aus Biologie in biomedizinische Anwendungen und führt diese Forschungen mit den ausgewiesenen Ingenieur-, Computer- und Quantenwissenschaften zusammen. Ein wichtiges Anwendungsfeld sind personalisierte und automatisierte Diagnoseverfahren.</a:t>
            </a:r>
            <a:endParaRPr lang="de-DE" altLang="de-DE" b="1" dirty="0"/>
          </a:p>
        </p:txBody>
      </p:sp>
      <p:pic>
        <p:nvPicPr>
          <p:cNvPr id="4" name="Bildplatzhalter 3" descr="Eine Pinzette und Proben in einem kleinen, transparenten Schälchen"/>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l="4" r="4"/>
          <a:stretch>
            <a:fillRect/>
          </a:stretch>
        </p:blipFill>
        <p:spPr/>
      </p:pic>
      <p:sp>
        <p:nvSpPr>
          <p:cNvPr id="17" name="Textfeld 16"/>
          <p:cNvSpPr txBox="1"/>
          <p:nvPr/>
        </p:nvSpPr>
        <p:spPr>
          <a:xfrm>
            <a:off x="510450" y="3526590"/>
            <a:ext cx="1371600" cy="104271"/>
          </a:xfrm>
          <a:prstGeom prst="rect">
            <a:avLst/>
          </a:prstGeom>
          <a:noFill/>
        </p:spPr>
        <p:txBody>
          <a:bodyPr wrap="square" lIns="0" tIns="0" rIns="0" bIns="0" rtlCol="0">
            <a:noAutofit/>
          </a:bodyPr>
          <a:lstStyle/>
          <a:p>
            <a:pPr>
              <a:buClr>
                <a:schemeClr val="accent1"/>
              </a:buClr>
            </a:pPr>
            <a:r>
              <a:rPr lang="de-DE" sz="700" dirty="0" smtClean="0">
                <a:solidFill>
                  <a:schemeClr val="bg2">
                    <a:lumMod val="75000"/>
                  </a:schemeClr>
                </a:solidFill>
              </a:rPr>
              <a:t>Foto: Sven </a:t>
            </a:r>
            <a:r>
              <a:rPr lang="de-DE" sz="700" dirty="0" err="1">
                <a:solidFill>
                  <a:schemeClr val="bg2">
                    <a:lumMod val="75000"/>
                  </a:schemeClr>
                </a:solidFill>
              </a:rPr>
              <a:t>Cichowicz</a:t>
            </a:r>
            <a:endParaRPr lang="de-DE" sz="700" dirty="0" smtClean="0">
              <a:solidFill>
                <a:schemeClr val="bg2">
                  <a:lumMod val="75000"/>
                </a:schemeClr>
              </a:solidFill>
            </a:endParaRPr>
          </a:p>
        </p:txBody>
      </p:sp>
      <p:sp>
        <p:nvSpPr>
          <p:cNvPr id="6" name="Fußzeilenplatzhalter 5"/>
          <p:cNvSpPr>
            <a:spLocks noGrp="1"/>
          </p:cNvSpPr>
          <p:nvPr>
            <p:ph type="ftr" sz="quarter" idx="11"/>
          </p:nvPr>
        </p:nvSpPr>
        <p:spPr/>
        <p:txBody>
          <a:bodyPr/>
          <a:lstStyle/>
          <a:p>
            <a:r>
              <a:rPr lang="en-US"/>
              <a:t>Universität Stuttgart</a:t>
            </a:r>
            <a:endParaRPr lang="en-US" dirty="0"/>
          </a:p>
        </p:txBody>
      </p:sp>
    </p:spTree>
    <p:extLst>
      <p:ext uri="{BB962C8B-B14F-4D97-AF65-F5344CB8AC3E}">
        <p14:creationId xmlns:p14="http://schemas.microsoft.com/office/powerpoint/2010/main" val="1765259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Exzellenzstrategie: Die beiden Exzellenzcluster</a:t>
            </a:r>
          </a:p>
        </p:txBody>
      </p:sp>
    </p:spTree>
    <p:extLst>
      <p:ext uri="{BB962C8B-B14F-4D97-AF65-F5344CB8AC3E}">
        <p14:creationId xmlns:p14="http://schemas.microsoft.com/office/powerpoint/2010/main" val="427962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a:t>Daten-integrierte Simulationswissenschaft</a:t>
            </a:r>
            <a:endParaRPr lang="de-DE" dirty="0"/>
          </a:p>
        </p:txBody>
      </p:sp>
      <p:sp>
        <p:nvSpPr>
          <p:cNvPr id="14" name="Inhaltsplatzhalter 13"/>
          <p:cNvSpPr>
            <a:spLocks noGrp="1"/>
          </p:cNvSpPr>
          <p:nvPr>
            <p:ph sz="half" idx="1"/>
          </p:nvPr>
        </p:nvSpPr>
        <p:spPr/>
        <p:txBody>
          <a:bodyPr/>
          <a:lstStyle/>
          <a:p>
            <a:pPr marL="0" indent="0">
              <a:buNone/>
            </a:pPr>
            <a:r>
              <a:rPr lang="de-DE" b="1" dirty="0"/>
              <a:t>Simulation in Zeiten von Data Science: </a:t>
            </a:r>
            <a:r>
              <a:rPr lang="en-US" altLang="de-DE" dirty="0"/>
              <a:t>Das </a:t>
            </a:r>
            <a:r>
              <a:rPr lang="en-US" altLang="de-DE" dirty="0" err="1" smtClean="0"/>
              <a:t>Exzellenzcluster</a:t>
            </a:r>
            <a:r>
              <a:rPr lang="en-US" altLang="de-DE" dirty="0" smtClean="0"/>
              <a:t> </a:t>
            </a:r>
            <a:r>
              <a:rPr lang="de-DE" altLang="de-DE" dirty="0" smtClean="0"/>
              <a:t>„</a:t>
            </a:r>
            <a:r>
              <a:rPr lang="en-US" altLang="de-DE" dirty="0" err="1" smtClean="0"/>
              <a:t>Daten-integrierte</a:t>
            </a:r>
            <a:r>
              <a:rPr lang="en-US" altLang="de-DE" dirty="0" smtClean="0"/>
              <a:t> </a:t>
            </a:r>
            <a:r>
              <a:rPr lang="en-US" altLang="de-DE" dirty="0" err="1" smtClean="0"/>
              <a:t>Simulationswissenschaft</a:t>
            </a:r>
            <a:r>
              <a:rPr lang="en-US" altLang="de-DE" dirty="0" smtClean="0"/>
              <a:t>” </a:t>
            </a:r>
            <a:r>
              <a:rPr lang="de-DE" dirty="0" smtClean="0"/>
              <a:t>zielt </a:t>
            </a:r>
            <a:r>
              <a:rPr lang="de-DE" dirty="0"/>
              <a:t>angesichts der vielen Daten, die heute aus verschiedenen Quellen zur Verfügung stehen, auf eine neue Klasse von </a:t>
            </a:r>
            <a:r>
              <a:rPr lang="de-DE" dirty="0" smtClean="0"/>
              <a:t>Modellierungs- und Berechnungsmethoden. Sie heben die </a:t>
            </a:r>
            <a:r>
              <a:rPr lang="de-DE" dirty="0"/>
              <a:t>Anwendbarkeit und Genauigkeit von Simulationen sowie die Verlässlichkeit der darauf basierenden Entscheidungen auf eine neue </a:t>
            </a:r>
            <a:r>
              <a:rPr lang="de-DE" dirty="0" smtClean="0"/>
              <a:t>Stufe.</a:t>
            </a:r>
            <a:endParaRPr lang="en-US" altLang="de-DE" dirty="0"/>
          </a:p>
        </p:txBody>
      </p:sp>
      <p:pic>
        <p:nvPicPr>
          <p:cNvPr id="7" name="Bildplatzhalter 6" descr="Bildschirm mit Simulationsgrafiken, davor sitzt ein Mann am PC."/>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750" r="9750"/>
          <a:stretch>
            <a:fillRect/>
          </a:stretch>
        </p:blipFill>
        <p:spPr/>
      </p:pic>
      <p:sp>
        <p:nvSpPr>
          <p:cNvPr id="9"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75000"/>
                  </a:schemeClr>
                </a:solidFill>
              </a:rPr>
              <a:t>Foto: Max </a:t>
            </a:r>
            <a:r>
              <a:rPr lang="de-DE" altLang="de-DE" sz="800" b="0" dirty="0" err="1">
                <a:solidFill>
                  <a:schemeClr val="bg1">
                    <a:lumMod val="75000"/>
                  </a:schemeClr>
                </a:solidFill>
              </a:rPr>
              <a:t>Kovalenko</a:t>
            </a:r>
            <a:endParaRPr lang="de-DE" altLang="de-DE" sz="800" b="0" dirty="0">
              <a:solidFill>
                <a:schemeClr val="bg1">
                  <a:lumMod val="75000"/>
                </a:schemeClr>
              </a:solidFill>
            </a:endParaRPr>
          </a:p>
        </p:txBody>
      </p:sp>
      <p:sp>
        <p:nvSpPr>
          <p:cNvPr id="3" name="Fußzeilenplatzhalter 2"/>
          <p:cNvSpPr>
            <a:spLocks noGrp="1"/>
          </p:cNvSpPr>
          <p:nvPr>
            <p:ph type="ftr" sz="quarter" idx="11"/>
          </p:nvPr>
        </p:nvSpPr>
        <p:spPr/>
        <p:txBody>
          <a:bodyPr/>
          <a:lstStyle/>
          <a:p>
            <a:r>
              <a:rPr lang="de-DE" dirty="0"/>
              <a:t>Universität Stuttgart</a:t>
            </a:r>
          </a:p>
        </p:txBody>
      </p:sp>
    </p:spTree>
    <p:extLst>
      <p:ext uri="{BB962C8B-B14F-4D97-AF65-F5344CB8AC3E}">
        <p14:creationId xmlns:p14="http://schemas.microsoft.com/office/powerpoint/2010/main" val="428941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dirty="0"/>
              <a:t>Integratives computerbasiertes Planen und Bauen für die Architektur</a:t>
            </a:r>
          </a:p>
        </p:txBody>
      </p:sp>
      <p:sp>
        <p:nvSpPr>
          <p:cNvPr id="14" name="Inhaltsplatzhalter 13"/>
          <p:cNvSpPr>
            <a:spLocks noGrp="1"/>
          </p:cNvSpPr>
          <p:nvPr>
            <p:ph sz="half" idx="1"/>
          </p:nvPr>
        </p:nvSpPr>
        <p:spPr/>
        <p:txBody>
          <a:bodyPr/>
          <a:lstStyle/>
          <a:p>
            <a:pPr marL="0" indent="0">
              <a:buNone/>
            </a:pPr>
            <a:r>
              <a:rPr lang="de-DE" b="1" dirty="0"/>
              <a:t>Neues Denken für die gebaute Umwelt: </a:t>
            </a:r>
            <a:r>
              <a:rPr lang="de-DE" dirty="0"/>
              <a:t>das Exzellenzcluster </a:t>
            </a:r>
            <a:r>
              <a:rPr lang="de-DE" altLang="de-DE" dirty="0" smtClean="0"/>
              <a:t>„</a:t>
            </a:r>
            <a:r>
              <a:rPr lang="de-DE" dirty="0" smtClean="0"/>
              <a:t>Integratives </a:t>
            </a:r>
            <a:r>
              <a:rPr lang="de-DE" dirty="0"/>
              <a:t>computerbasiertes Planen und Bauen für die </a:t>
            </a:r>
            <a:r>
              <a:rPr lang="de-DE" dirty="0" smtClean="0"/>
              <a:t>Architektur“ </a:t>
            </a:r>
            <a:r>
              <a:rPr lang="de-DE" dirty="0"/>
              <a:t>setzt auf das volle </a:t>
            </a:r>
            <a:r>
              <a:rPr lang="de-DE" dirty="0" smtClean="0"/>
              <a:t>Potenzial </a:t>
            </a:r>
            <a:r>
              <a:rPr lang="de-DE" dirty="0"/>
              <a:t>digitaler Technologien, um das Planen und Bauen neu zu denken und durch einen systematischen, ganzheitlichen und integrativen computerbasierten Ansatz wegweisende Innovationen für das Bauschaffen zu ermöglichen.</a:t>
            </a:r>
          </a:p>
        </p:txBody>
      </p:sp>
      <p:pic>
        <p:nvPicPr>
          <p:cNvPr id="4" name="Bildplatzhalter 3" descr="Roboterfertigung eines Pavillions aus Faserverbundkomponenten in einer Fertigungshalle."/>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753" r="9753"/>
          <a:stretch>
            <a:fillRect/>
          </a:stretch>
        </p:blipFill>
        <p:spPr/>
      </p:pic>
      <p:sp>
        <p:nvSpPr>
          <p:cNvPr id="17" name="Textfeld 4"/>
          <p:cNvSpPr txBox="1">
            <a:spLocks noChangeArrowheads="1"/>
          </p:cNvSpPr>
          <p:nvPr/>
        </p:nvSpPr>
        <p:spPr bwMode="auto">
          <a:xfrm rot="16200000">
            <a:off x="7516096" y="3869094"/>
            <a:ext cx="214629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en-US" altLang="de-DE" sz="800" b="0" dirty="0" err="1">
                <a:solidFill>
                  <a:schemeClr val="tx1">
                    <a:lumMod val="75000"/>
                  </a:schemeClr>
                </a:solidFill>
              </a:rPr>
              <a:t>Foto</a:t>
            </a:r>
            <a:r>
              <a:rPr lang="en-US" altLang="de-DE" sz="800" b="0" dirty="0">
                <a:solidFill>
                  <a:schemeClr val="tx1">
                    <a:lumMod val="75000"/>
                  </a:schemeClr>
                </a:solidFill>
              </a:rPr>
              <a:t>: ICD/ITKE University of Stuttgart</a:t>
            </a:r>
          </a:p>
        </p:txBody>
      </p:sp>
      <p:sp>
        <p:nvSpPr>
          <p:cNvPr id="3" name="Fußzeilenplatzhalter 2"/>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3704043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Weitere Highlights</a:t>
            </a:r>
            <a:endParaRPr lang="de-DE" dirty="0"/>
          </a:p>
        </p:txBody>
      </p:sp>
    </p:spTree>
    <p:extLst>
      <p:ext uri="{BB962C8B-B14F-4D97-AF65-F5344CB8AC3E}">
        <p14:creationId xmlns:p14="http://schemas.microsoft.com/office/powerpoint/2010/main" val="291841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smtClean="0"/>
              <a:t>Cyber Valley</a:t>
            </a:r>
            <a:endParaRPr lang="de-DE" dirty="0">
              <a:solidFill>
                <a:srgbClr val="00B0F0"/>
              </a:solidFill>
            </a:endParaRPr>
          </a:p>
        </p:txBody>
      </p:sp>
      <p:sp>
        <p:nvSpPr>
          <p:cNvPr id="14" name="Inhaltsplatzhalter 13"/>
          <p:cNvSpPr>
            <a:spLocks noGrp="1"/>
          </p:cNvSpPr>
          <p:nvPr>
            <p:ph sz="half" idx="1"/>
          </p:nvPr>
        </p:nvSpPr>
        <p:spPr/>
        <p:txBody>
          <a:bodyPr/>
          <a:lstStyle/>
          <a:p>
            <a:pPr marL="0" indent="0">
              <a:buNone/>
            </a:pPr>
            <a:r>
              <a:rPr lang="de-DE" dirty="0"/>
              <a:t>Cyber Valley ist Europas größte Forschungskooperation im Bereich der künstlichen Intelligenz. Neben der Universität Stuttgart sind die Universität Tübingen, das Max-Planck-Institut für Intelligente Systeme, das Land Baden-Württemberg, die Fraunhofer-Gesellschaft und sieben Industriepartner beteiligt. Unterstützt wird Cyber Valley zudem von vier Stiftungen</a:t>
            </a:r>
            <a:r>
              <a:rPr lang="de-DE" dirty="0" smtClean="0"/>
              <a:t>.</a:t>
            </a:r>
            <a:r>
              <a:rPr lang="de-DE" altLang="de-DE" dirty="0" smtClean="0"/>
              <a:t> </a:t>
            </a:r>
            <a:endParaRPr lang="de-DE" altLang="de-DE" dirty="0"/>
          </a:p>
        </p:txBody>
      </p:sp>
      <p:pic>
        <p:nvPicPr>
          <p:cNvPr id="4" name="Bildplatzhalter 3" descr="Im Vordergrund sind zwei Forscher, die etwas an einem Laptop besprechen während ein weiterer Forscher im Hintergrund an einer Maschine arbeitet." title="Forscher bei der Arbeit in einem Labo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879" r="9879"/>
          <a:stretch>
            <a:fillRect/>
          </a:stretch>
        </p:blipFill>
        <p:spPr/>
      </p:pic>
      <p:sp>
        <p:nvSpPr>
          <p:cNvPr id="9"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solidFill>
              </a:rPr>
              <a:t>Foto: Max Kovalenko</a:t>
            </a:r>
          </a:p>
        </p:txBody>
      </p:sp>
      <p:sp>
        <p:nvSpPr>
          <p:cNvPr id="3" name="Fußzeilenplatzhalter 2"/>
          <p:cNvSpPr>
            <a:spLocks noGrp="1"/>
          </p:cNvSpPr>
          <p:nvPr>
            <p:ph type="ftr" sz="quarter" idx="11"/>
          </p:nvPr>
        </p:nvSpPr>
        <p:spPr/>
        <p:txBody>
          <a:bodyPr/>
          <a:lstStyle/>
          <a:p>
            <a:r>
              <a:rPr lang="de-DE" dirty="0"/>
              <a:t>Universität Stuttgart</a:t>
            </a:r>
          </a:p>
        </p:txBody>
      </p:sp>
    </p:spTree>
    <p:extLst>
      <p:ext uri="{BB962C8B-B14F-4D97-AF65-F5344CB8AC3E}">
        <p14:creationId xmlns:p14="http://schemas.microsoft.com/office/powerpoint/2010/main" val="2517463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smtClean="0"/>
              <a:t>Internationale Bauausstellung – IBA 2027</a:t>
            </a:r>
            <a:endParaRPr lang="de-DE" dirty="0">
              <a:solidFill>
                <a:srgbClr val="FF0000"/>
              </a:solidFill>
            </a:endParaRPr>
          </a:p>
        </p:txBody>
      </p:sp>
      <p:sp>
        <p:nvSpPr>
          <p:cNvPr id="14" name="Inhaltsplatzhalter 13"/>
          <p:cNvSpPr>
            <a:spLocks noGrp="1"/>
          </p:cNvSpPr>
          <p:nvPr>
            <p:ph sz="half" idx="1"/>
          </p:nvPr>
        </p:nvSpPr>
        <p:spPr/>
        <p:txBody>
          <a:bodyPr/>
          <a:lstStyle/>
          <a:p>
            <a:pPr marL="0" indent="0">
              <a:buNone/>
            </a:pPr>
            <a:r>
              <a:rPr lang="de-DE" dirty="0" smtClean="0"/>
              <a:t>In Konsequenz ihrer Tradition und Expertise ist die Universität Stuttgart an der </a:t>
            </a:r>
            <a:r>
              <a:rPr lang="de-DE" dirty="0"/>
              <a:t>„IBA 2027 </a:t>
            </a:r>
            <a:r>
              <a:rPr lang="de-DE" dirty="0" err="1"/>
              <a:t>StadtRegion</a:t>
            </a:r>
            <a:r>
              <a:rPr lang="de-DE" dirty="0"/>
              <a:t> Stuttgart GmbH</a:t>
            </a:r>
            <a:r>
              <a:rPr lang="de-DE" dirty="0" smtClean="0"/>
              <a:t>“ mit 5% beteiligt - und wird das weltweit erste adaptive Demonstrator-Hochhaus auf der IBA 2027 zeigen. Entwickelt im Rahmen des Sonder-</a:t>
            </a:r>
            <a:r>
              <a:rPr lang="de-DE" dirty="0" err="1" smtClean="0"/>
              <a:t>forschungsbereichs</a:t>
            </a:r>
            <a:r>
              <a:rPr lang="de-DE" dirty="0" smtClean="0"/>
              <a:t> „Adaptive </a:t>
            </a:r>
            <a:r>
              <a:rPr lang="de-DE" dirty="0"/>
              <a:t>Hüllen und Strukturen für die gebaute Umwelt von </a:t>
            </a:r>
            <a:r>
              <a:rPr lang="de-DE" dirty="0" smtClean="0"/>
              <a:t>morgen“, fokussiert es die Frage des nachhaltigen, ressourcenschonenden Bauens mit neuen, adaptiven Materialien.</a:t>
            </a:r>
            <a:endParaRPr lang="de-DE" altLang="de-DE" dirty="0"/>
          </a:p>
        </p:txBody>
      </p:sp>
      <p:pic>
        <p:nvPicPr>
          <p:cNvPr id="4" name="Bildplatzhalter 3" descr="Das Demonstrator-Hochhaus"/>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758" r="9758"/>
          <a:stretch>
            <a:fillRect/>
          </a:stretch>
        </p:blipFill>
        <p:spPr/>
      </p:pic>
      <p:sp>
        <p:nvSpPr>
          <p:cNvPr id="10" name="Textfeld 4"/>
          <p:cNvSpPr txBox="1">
            <a:spLocks noChangeArrowheads="1"/>
          </p:cNvSpPr>
          <p:nvPr/>
        </p:nvSpPr>
        <p:spPr bwMode="auto">
          <a:xfrm rot="16200000">
            <a:off x="7635903" y="4013442"/>
            <a:ext cx="1907031"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65000"/>
                  </a:schemeClr>
                </a:solidFill>
              </a:rPr>
              <a:t>Foto</a:t>
            </a:r>
            <a:r>
              <a:rPr lang="de-DE" altLang="de-DE" sz="800" b="0" dirty="0" smtClean="0">
                <a:solidFill>
                  <a:schemeClr val="bg1">
                    <a:lumMod val="65000"/>
                  </a:schemeClr>
                </a:solidFill>
              </a:rPr>
              <a:t>: </a:t>
            </a:r>
            <a:r>
              <a:rPr lang="de-DE" altLang="de-DE" sz="800" b="0" dirty="0">
                <a:solidFill>
                  <a:schemeClr val="bg1">
                    <a:lumMod val="65000"/>
                  </a:schemeClr>
                </a:solidFill>
              </a:rPr>
              <a:t>Universität Stuttgart/Uli </a:t>
            </a:r>
            <a:r>
              <a:rPr lang="de-DE" altLang="de-DE" sz="800" b="0" dirty="0" smtClean="0">
                <a:solidFill>
                  <a:schemeClr val="bg1">
                    <a:lumMod val="65000"/>
                  </a:schemeClr>
                </a:solidFill>
              </a:rPr>
              <a:t>Regenscheit</a:t>
            </a:r>
            <a:endParaRPr lang="de-DE" altLang="de-DE" sz="800" b="0" dirty="0">
              <a:solidFill>
                <a:schemeClr val="bg1">
                  <a:lumMod val="65000"/>
                </a:schemeClr>
              </a:solidFill>
            </a:endParaRPr>
          </a:p>
        </p:txBody>
      </p:sp>
      <p:sp>
        <p:nvSpPr>
          <p:cNvPr id="3" name="Fußzeilenplatzhalter 2"/>
          <p:cNvSpPr>
            <a:spLocks noGrp="1"/>
          </p:cNvSpPr>
          <p:nvPr>
            <p:ph type="ftr" sz="quarter" idx="11"/>
          </p:nvPr>
        </p:nvSpPr>
        <p:spPr/>
        <p:txBody>
          <a:bodyPr/>
          <a:lstStyle/>
          <a:p>
            <a:r>
              <a:rPr lang="de-DE" dirty="0"/>
              <a:t>Universität Stuttgart</a:t>
            </a:r>
          </a:p>
        </p:txBody>
      </p:sp>
    </p:spTree>
    <p:extLst>
      <p:ext uri="{BB962C8B-B14F-4D97-AF65-F5344CB8AC3E}">
        <p14:creationId xmlns:p14="http://schemas.microsoft.com/office/powerpoint/2010/main" val="3381356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dirty="0" err="1"/>
              <a:t>InnovationsCampus</a:t>
            </a:r>
            <a:r>
              <a:rPr lang="de-DE" dirty="0"/>
              <a:t> Mobilität der Zukunft (ICM)</a:t>
            </a:r>
          </a:p>
        </p:txBody>
      </p:sp>
      <p:sp>
        <p:nvSpPr>
          <p:cNvPr id="14" name="Inhaltsplatzhalter 13"/>
          <p:cNvSpPr>
            <a:spLocks noGrp="1"/>
          </p:cNvSpPr>
          <p:nvPr>
            <p:ph sz="half" idx="1"/>
          </p:nvPr>
        </p:nvSpPr>
        <p:spPr/>
        <p:txBody>
          <a:bodyPr/>
          <a:lstStyle/>
          <a:p>
            <a:pPr marL="0" indent="0">
              <a:buNone/>
            </a:pPr>
            <a:r>
              <a:rPr lang="de-DE" dirty="0" smtClean="0"/>
              <a:t>Im </a:t>
            </a:r>
            <a:r>
              <a:rPr lang="de-DE" dirty="0" err="1" smtClean="0"/>
              <a:t>InnovationsCampus</a:t>
            </a:r>
            <a:r>
              <a:rPr lang="de-DE" dirty="0" smtClean="0"/>
              <a:t> Mobilität (ICM) bündeln </a:t>
            </a:r>
            <a:r>
              <a:rPr lang="de-DE" dirty="0"/>
              <a:t>die Universität Stuttgart und das Karlsruher Institut für Technologie ihre </a:t>
            </a:r>
            <a:r>
              <a:rPr lang="de-DE" dirty="0" smtClean="0"/>
              <a:t>Kompetenzen. Durch exzellente </a:t>
            </a:r>
            <a:r>
              <a:rPr lang="de-DE" dirty="0"/>
              <a:t>interdisziplinäre Grundlagenforschung in den Bereichen Mobilität und Produktion </a:t>
            </a:r>
            <a:r>
              <a:rPr lang="de-DE" dirty="0" smtClean="0"/>
              <a:t>bringt der ICM neue </a:t>
            </a:r>
            <a:r>
              <a:rPr lang="de-DE" dirty="0"/>
              <a:t>Technologien </a:t>
            </a:r>
            <a:r>
              <a:rPr lang="de-DE" dirty="0" smtClean="0"/>
              <a:t>hervor, transferiert sie in </a:t>
            </a:r>
            <a:r>
              <a:rPr lang="de-DE" dirty="0"/>
              <a:t>die Wirtschaft </a:t>
            </a:r>
            <a:r>
              <a:rPr lang="de-DE" dirty="0" smtClean="0"/>
              <a:t>und leistet damit einen Beitrag zur aktiven </a:t>
            </a:r>
            <a:r>
              <a:rPr lang="de-DE" dirty="0"/>
              <a:t>Gestaltung </a:t>
            </a:r>
            <a:r>
              <a:rPr lang="de-DE" dirty="0" smtClean="0"/>
              <a:t>der </a:t>
            </a:r>
            <a:r>
              <a:rPr lang="de-DE" dirty="0"/>
              <a:t>Mobilität </a:t>
            </a:r>
            <a:r>
              <a:rPr lang="de-DE" dirty="0" smtClean="0"/>
              <a:t>von morgen.</a:t>
            </a:r>
            <a:endParaRPr lang="de-DE" dirty="0"/>
          </a:p>
        </p:txBody>
      </p:sp>
      <p:pic>
        <p:nvPicPr>
          <p:cNvPr id="6" name="Bildplatzhalter 5" descr="Ein schwarz-weiß Bild, welches die Stadt aus der Luft bei Nacht zeigt mit einer hell beleuchteten Straße in der Mitte." title="Luftaufnahme von Stuttgart bei Nacht"/>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24646" r="7522"/>
          <a:stretch/>
        </p:blipFill>
        <p:spPr/>
      </p:pic>
      <p:sp>
        <p:nvSpPr>
          <p:cNvPr id="7" name="Textfeld 4"/>
          <p:cNvSpPr txBox="1">
            <a:spLocks noChangeArrowheads="1"/>
          </p:cNvSpPr>
          <p:nvPr/>
        </p:nvSpPr>
        <p:spPr bwMode="auto">
          <a:xfrm rot="16200000">
            <a:off x="7855200" y="420840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solidFill>
              </a:rPr>
              <a:t>Foto: S. Kauffmann-</a:t>
            </a:r>
            <a:r>
              <a:rPr lang="de-DE" altLang="de-DE" sz="800" b="0" dirty="0" err="1">
                <a:solidFill>
                  <a:schemeClr val="bg1"/>
                </a:solidFill>
              </a:rPr>
              <a:t>Weiss</a:t>
            </a:r>
            <a:endParaRPr lang="de-DE" altLang="de-DE" sz="800" b="0" dirty="0">
              <a:solidFill>
                <a:schemeClr val="tx1"/>
              </a:solidFill>
            </a:endParaRPr>
          </a:p>
        </p:txBody>
      </p:sp>
      <p:sp>
        <p:nvSpPr>
          <p:cNvPr id="4" name="Fußzeilenplatzhalter 3"/>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1623739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Auf einen Blick</a:t>
            </a:r>
          </a:p>
        </p:txBody>
      </p:sp>
    </p:spTree>
    <p:extLst>
      <p:ext uri="{BB962C8B-B14F-4D97-AF65-F5344CB8AC3E}">
        <p14:creationId xmlns:p14="http://schemas.microsoft.com/office/powerpoint/2010/main" val="4130606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a:t>Quantentechnologie</a:t>
            </a:r>
            <a:endParaRPr lang="de-DE" dirty="0"/>
          </a:p>
        </p:txBody>
      </p:sp>
      <p:sp>
        <p:nvSpPr>
          <p:cNvPr id="14" name="Inhaltsplatzhalter 13"/>
          <p:cNvSpPr>
            <a:spLocks noGrp="1"/>
          </p:cNvSpPr>
          <p:nvPr>
            <p:ph sz="half" idx="1"/>
          </p:nvPr>
        </p:nvSpPr>
        <p:spPr/>
        <p:txBody>
          <a:bodyPr/>
          <a:lstStyle/>
          <a:p>
            <a:pPr marL="0" indent="0">
              <a:buNone/>
            </a:pPr>
            <a:r>
              <a:rPr lang="de-DE" dirty="0"/>
              <a:t>Quantenforschung ist die Basis vieler Zukunftstechnologien. Die Universität Stuttgart widmet sich ihr </a:t>
            </a:r>
            <a:r>
              <a:rPr lang="de-DE" dirty="0" smtClean="0"/>
              <a:t>zweifach: </a:t>
            </a:r>
            <a:r>
              <a:rPr lang="de-DE" dirty="0"/>
              <a:t>im </a:t>
            </a:r>
            <a:r>
              <a:rPr lang="de-DE" dirty="0" smtClean="0"/>
              <a:t>Zentrum </a:t>
            </a:r>
            <a:r>
              <a:rPr lang="de-DE" dirty="0"/>
              <a:t>für Quantenwissenschaft </a:t>
            </a:r>
            <a:r>
              <a:rPr lang="de-DE" dirty="0" smtClean="0"/>
              <a:t>und        -technologie </a:t>
            </a:r>
            <a:r>
              <a:rPr lang="de-DE" dirty="0"/>
              <a:t>(IQST) – gemeinsam mit der Universität Ulm und dem </a:t>
            </a:r>
            <a:r>
              <a:rPr lang="de-DE" dirty="0" err="1"/>
              <a:t>MPl</a:t>
            </a:r>
            <a:r>
              <a:rPr lang="de-DE" dirty="0"/>
              <a:t> für </a:t>
            </a:r>
            <a:r>
              <a:rPr lang="de-DE" dirty="0" smtClean="0"/>
              <a:t>Fest-</a:t>
            </a:r>
            <a:r>
              <a:rPr lang="de-DE" dirty="0" err="1" smtClean="0"/>
              <a:t>körperforschung</a:t>
            </a:r>
            <a:r>
              <a:rPr lang="de-DE" dirty="0" smtClean="0"/>
              <a:t> </a:t>
            </a:r>
            <a:r>
              <a:rPr lang="de-DE" dirty="0"/>
              <a:t>Stuttgart – </a:t>
            </a:r>
            <a:r>
              <a:rPr lang="de-DE" dirty="0" smtClean="0"/>
              <a:t>und </a:t>
            </a:r>
            <a:r>
              <a:rPr lang="de-DE" dirty="0"/>
              <a:t>im </a:t>
            </a:r>
            <a:r>
              <a:rPr lang="de-DE" dirty="0" smtClean="0"/>
              <a:t>von ihr koordinierten BMBF-Zukunftscluster </a:t>
            </a:r>
            <a:r>
              <a:rPr lang="de-DE" dirty="0"/>
              <a:t>„</a:t>
            </a:r>
            <a:r>
              <a:rPr lang="de-DE" dirty="0" err="1"/>
              <a:t>QSens</a:t>
            </a:r>
            <a:r>
              <a:rPr lang="de-DE" dirty="0"/>
              <a:t> – Quantensensoren der Zukunft“, ebenfalls mit der Universität </a:t>
            </a:r>
            <a:r>
              <a:rPr lang="de-DE" dirty="0" smtClean="0"/>
              <a:t>Ulm sowie Partnern </a:t>
            </a:r>
            <a:r>
              <a:rPr lang="de-DE" dirty="0"/>
              <a:t>aus </a:t>
            </a:r>
            <a:r>
              <a:rPr lang="de-DE" dirty="0" smtClean="0"/>
              <a:t>Industrie </a:t>
            </a:r>
            <a:r>
              <a:rPr lang="de-DE" dirty="0"/>
              <a:t>und </a:t>
            </a:r>
            <a:r>
              <a:rPr lang="de-DE" dirty="0" smtClean="0"/>
              <a:t>anwendungs-orientierten Forschungseinrichtungen.</a:t>
            </a:r>
            <a:endParaRPr lang="de-DE" dirty="0"/>
          </a:p>
        </p:txBody>
      </p:sp>
      <p:pic>
        <p:nvPicPr>
          <p:cNvPr id="5" name="Bildplatzhalter 4" descr="Ein Mikroskop"/>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9476" t="-218" r="324" b="218"/>
          <a:stretch/>
        </p:blipFill>
        <p:spPr/>
      </p:pic>
      <p:sp>
        <p:nvSpPr>
          <p:cNvPr id="9"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smtClean="0">
                <a:solidFill>
                  <a:schemeClr val="bg2"/>
                </a:solidFill>
              </a:rPr>
              <a:t>Foto: </a:t>
            </a:r>
            <a:r>
              <a:rPr lang="de-DE" altLang="de-DE" sz="800" b="0" dirty="0">
                <a:solidFill>
                  <a:schemeClr val="bg2"/>
                </a:solidFill>
              </a:rPr>
              <a:t>Max Kovalenko</a:t>
            </a:r>
          </a:p>
        </p:txBody>
      </p:sp>
      <p:sp>
        <p:nvSpPr>
          <p:cNvPr id="4" name="Fußzeilenplatzhalter 3"/>
          <p:cNvSpPr>
            <a:spLocks noGrp="1"/>
          </p:cNvSpPr>
          <p:nvPr>
            <p:ph type="ftr" sz="quarter" idx="11"/>
          </p:nvPr>
        </p:nvSpPr>
        <p:spPr/>
        <p:txBody>
          <a:bodyPr/>
          <a:lstStyle/>
          <a:p>
            <a:r>
              <a:rPr lang="de-DE" dirty="0"/>
              <a:t>Universität Stuttgart</a:t>
            </a:r>
          </a:p>
        </p:txBody>
      </p:sp>
    </p:spTree>
    <p:extLst>
      <p:ext uri="{BB962C8B-B14F-4D97-AF65-F5344CB8AC3E}">
        <p14:creationId xmlns:p14="http://schemas.microsoft.com/office/powerpoint/2010/main" val="2788536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t>Visual Computing</a:t>
            </a:r>
            <a:endParaRPr lang="de-DE" dirty="0"/>
          </a:p>
        </p:txBody>
      </p:sp>
      <p:sp>
        <p:nvSpPr>
          <p:cNvPr id="14" name="Inhaltsplatzhalter 13"/>
          <p:cNvSpPr>
            <a:spLocks noGrp="1"/>
          </p:cNvSpPr>
          <p:nvPr>
            <p:ph sz="half" idx="1"/>
          </p:nvPr>
        </p:nvSpPr>
        <p:spPr/>
        <p:txBody>
          <a:bodyPr/>
          <a:lstStyle/>
          <a:p>
            <a:pPr marL="0" indent="0">
              <a:buNone/>
            </a:pPr>
            <a:r>
              <a:rPr lang="de-DE" altLang="de-DE" dirty="0"/>
              <a:t>Der SFB / </a:t>
            </a:r>
            <a:r>
              <a:rPr lang="de-DE" altLang="de-DE" dirty="0" err="1"/>
              <a:t>Transregio</a:t>
            </a:r>
            <a:r>
              <a:rPr lang="de-DE" altLang="de-DE" dirty="0"/>
              <a:t>                      „Quantitative </a:t>
            </a:r>
            <a:r>
              <a:rPr lang="de-DE" altLang="de-DE" dirty="0" err="1"/>
              <a:t>Methods</a:t>
            </a:r>
            <a:r>
              <a:rPr lang="de-DE" altLang="de-DE" dirty="0"/>
              <a:t> </a:t>
            </a:r>
            <a:r>
              <a:rPr lang="de-DE" altLang="de-DE" dirty="0" err="1"/>
              <a:t>for</a:t>
            </a:r>
            <a:r>
              <a:rPr lang="de-DE" altLang="de-DE" dirty="0"/>
              <a:t> Visual Computing“ erforscht quantitative Methoden und Metriken sowie adaptive Algorithmen und neue Interaktions-techniken für Visualisierung, Computergrafik, Computer Vision</a:t>
            </a:r>
            <a:br>
              <a:rPr lang="de-DE" altLang="de-DE" dirty="0"/>
            </a:br>
            <a:r>
              <a:rPr lang="de-DE" altLang="de-DE" dirty="0"/>
              <a:t>und Mensch-Computer-Interaktion.</a:t>
            </a:r>
            <a:endParaRPr lang="de-DE" dirty="0"/>
          </a:p>
        </p:txBody>
      </p:sp>
      <p:pic>
        <p:nvPicPr>
          <p:cNvPr id="5" name="Bildplatzhalter 4" descr="Eine Frau mit einer Virtual-Reality Brille streckt ihre Hände aus."/>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395" r="9395"/>
          <a:stretch>
            <a:fillRect/>
          </a:stretch>
        </p:blipFill>
        <p:spPr/>
      </p:pic>
      <p:sp>
        <p:nvSpPr>
          <p:cNvPr id="12" name="Textfeld 4"/>
          <p:cNvSpPr txBox="1">
            <a:spLocks noChangeArrowheads="1"/>
          </p:cNvSpPr>
          <p:nvPr/>
        </p:nvSpPr>
        <p:spPr bwMode="auto">
          <a:xfrm rot="16200000">
            <a:off x="7855200" y="420840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65000"/>
                  </a:schemeClr>
                </a:solidFill>
              </a:rPr>
              <a:t>Foto: Max </a:t>
            </a:r>
            <a:r>
              <a:rPr lang="de-DE" altLang="de-DE" sz="800" b="0" dirty="0" err="1">
                <a:solidFill>
                  <a:schemeClr val="bg1">
                    <a:lumMod val="65000"/>
                  </a:schemeClr>
                </a:solidFill>
              </a:rPr>
              <a:t>Kovalenko</a:t>
            </a:r>
            <a:endParaRPr lang="de-DE" altLang="de-DE" sz="800" b="0" dirty="0">
              <a:solidFill>
                <a:schemeClr val="bg1">
                  <a:lumMod val="65000"/>
                </a:schemeClr>
              </a:solidFill>
            </a:endParaRPr>
          </a:p>
        </p:txBody>
      </p:sp>
      <p:sp>
        <p:nvSpPr>
          <p:cNvPr id="2" name="Fußzeilenplatzhalter 1"/>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2427296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a:t>Produktionstechnik</a:t>
            </a:r>
            <a:endParaRPr lang="de-DE" dirty="0"/>
          </a:p>
        </p:txBody>
      </p:sp>
      <p:sp>
        <p:nvSpPr>
          <p:cNvPr id="14" name="Inhaltsplatzhalter 13"/>
          <p:cNvSpPr>
            <a:spLocks noGrp="1"/>
          </p:cNvSpPr>
          <p:nvPr>
            <p:ph sz="half" idx="1"/>
          </p:nvPr>
        </p:nvSpPr>
        <p:spPr/>
        <p:txBody>
          <a:bodyPr/>
          <a:lstStyle/>
          <a:p>
            <a:pPr marL="0" indent="0">
              <a:buNone/>
            </a:pPr>
            <a:r>
              <a:rPr lang="de-DE" dirty="0"/>
              <a:t>Das </a:t>
            </a:r>
            <a:r>
              <a:rPr lang="de-DE" dirty="0" smtClean="0"/>
              <a:t>Produktionstechnische Zentrum (PZS) bündelt </a:t>
            </a:r>
            <a:r>
              <a:rPr lang="de-DE" dirty="0"/>
              <a:t>die unterschiedlichen Stärken der neun produktionstechnischen Institute der Universität Stuttgart. Ziel des PZS ist der Ausbau zu einem Zentrum für Produktionsforschung, universitäre Ausbildung und außeruniversitäre Weiterbildung. Im Fokus stehen der Technologietransfer, die Prozesskette im Automobilbau und die dafür notwendigen Produktionsmittel aus dem Maschinenbau. </a:t>
            </a:r>
          </a:p>
        </p:txBody>
      </p:sp>
      <p:pic>
        <p:nvPicPr>
          <p:cNvPr id="7" name="Bildplatzhalter 6" descr="Eine Forscherin im Labor"/>
          <p:cNvPicPr>
            <a:picLocks noGrp="1" noChangeAspect="1"/>
          </p:cNvPicPr>
          <p:nvPr>
            <p:ph type="pic" sz="quarter" idx="14"/>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9332" r="9332"/>
          <a:stretch>
            <a:fillRect/>
          </a:stretch>
        </p:blipFill>
        <p:spPr/>
      </p:pic>
      <p:sp>
        <p:nvSpPr>
          <p:cNvPr id="11" name="Textfeld 4"/>
          <p:cNvSpPr txBox="1">
            <a:spLocks noChangeArrowheads="1"/>
          </p:cNvSpPr>
          <p:nvPr/>
        </p:nvSpPr>
        <p:spPr bwMode="auto">
          <a:xfrm rot="16200000">
            <a:off x="7540527" y="3893726"/>
            <a:ext cx="209699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tx1"/>
                </a:solidFill>
              </a:rPr>
              <a:t>Foto: </a:t>
            </a:r>
            <a:r>
              <a:rPr lang="de-DE" altLang="de-DE" sz="800" b="0" dirty="0" smtClean="0">
                <a:solidFill>
                  <a:schemeClr val="tx1"/>
                </a:solidFill>
              </a:rPr>
              <a:t>Fraunhofer IPA/IFF </a:t>
            </a:r>
            <a:r>
              <a:rPr lang="de-DE" altLang="de-DE" sz="800" b="0" dirty="0">
                <a:solidFill>
                  <a:schemeClr val="tx1"/>
                </a:solidFill>
              </a:rPr>
              <a:t>Universität Stuttgart</a:t>
            </a:r>
          </a:p>
        </p:txBody>
      </p:sp>
      <p:sp>
        <p:nvSpPr>
          <p:cNvPr id="4" name="Fußzeilenplatzhalter 3"/>
          <p:cNvSpPr>
            <a:spLocks noGrp="1"/>
          </p:cNvSpPr>
          <p:nvPr>
            <p:ph type="ftr" sz="quarter" idx="11"/>
          </p:nvPr>
        </p:nvSpPr>
        <p:spPr/>
        <p:txBody>
          <a:bodyPr/>
          <a:lstStyle/>
          <a:p>
            <a:r>
              <a:rPr lang="de-DE" dirty="0"/>
              <a:t>Universität Stuttgart</a:t>
            </a:r>
          </a:p>
        </p:txBody>
      </p:sp>
    </p:spTree>
    <p:extLst>
      <p:ext uri="{BB962C8B-B14F-4D97-AF65-F5344CB8AC3E}">
        <p14:creationId xmlns:p14="http://schemas.microsoft.com/office/powerpoint/2010/main" val="4186094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dirty="0"/>
              <a:t>ARENA2036 – </a:t>
            </a:r>
            <a:r>
              <a:rPr lang="de-DE" altLang="de-DE" dirty="0" err="1"/>
              <a:t>Cooperative</a:t>
            </a:r>
            <a:r>
              <a:rPr lang="de-DE" altLang="de-DE" dirty="0"/>
              <a:t> Research Campus</a:t>
            </a:r>
            <a:endParaRPr lang="de-DE" dirty="0"/>
          </a:p>
        </p:txBody>
      </p:sp>
      <p:sp>
        <p:nvSpPr>
          <p:cNvPr id="14" name="Inhaltsplatzhalter 13"/>
          <p:cNvSpPr>
            <a:spLocks noGrp="1"/>
          </p:cNvSpPr>
          <p:nvPr>
            <p:ph sz="half" idx="1"/>
          </p:nvPr>
        </p:nvSpPr>
        <p:spPr/>
        <p:txBody>
          <a:bodyPr/>
          <a:lstStyle/>
          <a:p>
            <a:pPr marL="0" indent="0">
              <a:buNone/>
            </a:pPr>
            <a:r>
              <a:rPr lang="de-DE" altLang="de-DE" dirty="0"/>
              <a:t>Der Forschungscampus führt </a:t>
            </a:r>
            <a:r>
              <a:rPr lang="de-DE" altLang="de-DE" dirty="0" smtClean="0"/>
              <a:t>Forscher*innen aus </a:t>
            </a:r>
            <a:r>
              <a:rPr lang="de-DE" altLang="de-DE" dirty="0"/>
              <a:t>Unternehmen, Universitäten </a:t>
            </a:r>
            <a:r>
              <a:rPr lang="de-DE" altLang="de-DE" dirty="0" smtClean="0"/>
              <a:t>und anderen Forschungs-einrichtungen zusammen. Gemeinsam </a:t>
            </a:r>
            <a:r>
              <a:rPr lang="de-DE" altLang="de-DE" dirty="0"/>
              <a:t>entwickeln sie die </a:t>
            </a:r>
            <a:r>
              <a:rPr lang="de-DE" altLang="de-DE" dirty="0" smtClean="0"/>
              <a:t>flexible Autofabrik </a:t>
            </a:r>
            <a:r>
              <a:rPr lang="de-DE" altLang="de-DE" dirty="0"/>
              <a:t>der Zukunft.</a:t>
            </a:r>
          </a:p>
        </p:txBody>
      </p:sp>
      <p:pic>
        <p:nvPicPr>
          <p:cNvPr id="11" name="Bildplatzhalter 8" descr="Ein computer-generiertes Bild der ARENA 2036, welches eine große Halle zeigt."/>
          <p:cNvPicPr preferRelativeResize="0">
            <a:picLocks noGrp="1"/>
          </p:cNvPicPr>
          <p:nvPr>
            <p:ph type="pic" sz="quarter" idx="14"/>
          </p:nvPr>
        </p:nvPicPr>
        <p:blipFill rotWithShape="1">
          <a:blip r:embed="rId3" cstate="screen">
            <a:extLst>
              <a:ext uri="{28A0092B-C50C-407E-A947-70E740481C1C}">
                <a14:useLocalDpi xmlns:a14="http://schemas.microsoft.com/office/drawing/2010/main"/>
              </a:ext>
            </a:extLst>
          </a:blip>
          <a:srcRect l="88" r="88"/>
          <a:stretch/>
        </p:blipFill>
        <p:spPr>
          <a:prstGeom prst="rect">
            <a:avLst/>
          </a:prstGeom>
          <a:noFill/>
          <a:ln>
            <a:noFill/>
          </a:ln>
        </p:spPr>
      </p:pic>
      <p:sp>
        <p:nvSpPr>
          <p:cNvPr id="17"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50000"/>
                  </a:schemeClr>
                </a:solidFill>
              </a:rPr>
              <a:t>Foto: ARENA 2036</a:t>
            </a:r>
          </a:p>
        </p:txBody>
      </p:sp>
      <p:sp>
        <p:nvSpPr>
          <p:cNvPr id="2" name="Fußzeilenplatzhalter 1"/>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2006557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err="1"/>
              <a:t>Gauss</a:t>
            </a:r>
            <a:r>
              <a:rPr lang="de-DE" altLang="de-DE" dirty="0"/>
              <a:t> Center </a:t>
            </a:r>
            <a:r>
              <a:rPr lang="de-DE" altLang="de-DE" dirty="0" err="1"/>
              <a:t>for</a:t>
            </a:r>
            <a:r>
              <a:rPr lang="de-DE" altLang="de-DE" dirty="0"/>
              <a:t> </a:t>
            </a:r>
            <a:r>
              <a:rPr lang="de-DE" altLang="de-DE" dirty="0" err="1"/>
              <a:t>Supercomputing</a:t>
            </a:r>
            <a:endParaRPr lang="de-DE" dirty="0"/>
          </a:p>
        </p:txBody>
      </p:sp>
      <p:sp>
        <p:nvSpPr>
          <p:cNvPr id="14" name="Inhaltsplatzhalter 13"/>
          <p:cNvSpPr>
            <a:spLocks noGrp="1"/>
          </p:cNvSpPr>
          <p:nvPr>
            <p:ph sz="half" idx="1"/>
          </p:nvPr>
        </p:nvSpPr>
        <p:spPr/>
        <p:txBody>
          <a:bodyPr/>
          <a:lstStyle/>
          <a:p>
            <a:pPr marL="0" indent="0">
              <a:buNone/>
            </a:pPr>
            <a:r>
              <a:rPr lang="de-DE" dirty="0"/>
              <a:t>Mit ihrem Höchstleistungsrechner</a:t>
            </a:r>
            <a:br>
              <a:rPr lang="de-DE" dirty="0"/>
            </a:br>
            <a:r>
              <a:rPr lang="de-DE" dirty="0"/>
              <a:t>„</a:t>
            </a:r>
            <a:r>
              <a:rPr lang="de-DE" dirty="0" err="1"/>
              <a:t>Hawk</a:t>
            </a:r>
            <a:r>
              <a:rPr lang="de-DE" dirty="0"/>
              <a:t>“ gehört die Universität</a:t>
            </a:r>
            <a:br>
              <a:rPr lang="de-DE" dirty="0"/>
            </a:br>
            <a:r>
              <a:rPr lang="de-DE" dirty="0"/>
              <a:t>Stuttgart zu Europas leistungsstärkstem</a:t>
            </a:r>
            <a:br>
              <a:rPr lang="de-DE" dirty="0"/>
            </a:br>
            <a:r>
              <a:rPr lang="de-DE" dirty="0"/>
              <a:t>Großrechnerverbund (Jülich, München, Stuttgart). </a:t>
            </a:r>
            <a:r>
              <a:rPr lang="de-DE" dirty="0" err="1" smtClean="0"/>
              <a:t>Hawk</a:t>
            </a:r>
            <a:r>
              <a:rPr lang="de-DE" dirty="0" smtClean="0"/>
              <a:t> hat eine Spitzenleistung </a:t>
            </a:r>
            <a:r>
              <a:rPr lang="de-DE" dirty="0"/>
              <a:t>von rund 26 </a:t>
            </a:r>
            <a:r>
              <a:rPr lang="de-DE" dirty="0" err="1" smtClean="0"/>
              <a:t>Petaflops</a:t>
            </a:r>
            <a:r>
              <a:rPr lang="de-DE" dirty="0" smtClean="0"/>
              <a:t> und ist damit einer </a:t>
            </a:r>
            <a:r>
              <a:rPr lang="de-DE" dirty="0"/>
              <a:t>der leistungsfähigsten Supercomputer der Welt und das schnellste General-</a:t>
            </a:r>
            <a:r>
              <a:rPr lang="de-DE" dirty="0" err="1"/>
              <a:t>Purpose</a:t>
            </a:r>
            <a:r>
              <a:rPr lang="de-DE" dirty="0"/>
              <a:t>-System für universelle Anwendungen im akademischen und industriellen Bereich in ganz Europa (Stand Februar 2020).</a:t>
            </a:r>
            <a:br>
              <a:rPr lang="de-DE" dirty="0"/>
            </a:br>
            <a:endParaRPr lang="de-DE" dirty="0"/>
          </a:p>
          <a:p>
            <a:pPr marL="0" indent="0">
              <a:buNone/>
            </a:pPr>
            <a:endParaRPr lang="de-DE" dirty="0"/>
          </a:p>
        </p:txBody>
      </p:sp>
      <p:pic>
        <p:nvPicPr>
          <p:cNvPr id="5" name="Bildplatzhalter 4" descr="Große und hohe schwarze Computer, die zusammen den Supercomputer Hawk bilden." title="Supercomputer Hawk"/>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2659" t="262" r="16967" b="-262"/>
          <a:stretch/>
        </p:blipFill>
        <p:spPr/>
      </p:pic>
      <p:sp>
        <p:nvSpPr>
          <p:cNvPr id="9"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65000"/>
                  </a:schemeClr>
                </a:solidFill>
              </a:rPr>
              <a:t>Foto: </a:t>
            </a:r>
            <a:r>
              <a:rPr lang="de-DE" altLang="de-DE" sz="800" b="0" dirty="0" smtClean="0">
                <a:solidFill>
                  <a:schemeClr val="bg1">
                    <a:lumMod val="65000"/>
                  </a:schemeClr>
                </a:solidFill>
              </a:rPr>
              <a:t>HLRS/Ben </a:t>
            </a:r>
            <a:r>
              <a:rPr lang="de-DE" altLang="de-DE" sz="800" b="0" dirty="0" err="1">
                <a:solidFill>
                  <a:schemeClr val="bg1">
                    <a:lumMod val="65000"/>
                  </a:schemeClr>
                </a:solidFill>
              </a:rPr>
              <a:t>D</a:t>
            </a:r>
            <a:r>
              <a:rPr lang="de-DE" altLang="de-DE" sz="800" b="0" dirty="0" err="1" smtClean="0">
                <a:solidFill>
                  <a:schemeClr val="bg1">
                    <a:lumMod val="65000"/>
                  </a:schemeClr>
                </a:solidFill>
              </a:rPr>
              <a:t>erzian</a:t>
            </a:r>
            <a:endParaRPr lang="de-DE" altLang="de-DE" sz="800" b="0" dirty="0">
              <a:solidFill>
                <a:schemeClr val="bg1">
                  <a:lumMod val="65000"/>
                </a:schemeClr>
              </a:solidFill>
            </a:endParaRPr>
          </a:p>
        </p:txBody>
      </p:sp>
      <p:sp>
        <p:nvSpPr>
          <p:cNvPr id="2" name="Fußzeilenplatzhalter 1"/>
          <p:cNvSpPr>
            <a:spLocks noGrp="1"/>
          </p:cNvSpPr>
          <p:nvPr>
            <p:ph type="ftr" sz="quarter" idx="11"/>
          </p:nvPr>
        </p:nvSpPr>
        <p:spPr/>
        <p:txBody>
          <a:bodyPr/>
          <a:lstStyle/>
          <a:p>
            <a:r>
              <a:rPr lang="de-DE" dirty="0"/>
              <a:t>Universität Stuttgart</a:t>
            </a:r>
          </a:p>
        </p:txBody>
      </p:sp>
    </p:spTree>
    <p:extLst>
      <p:ext uri="{BB962C8B-B14F-4D97-AF65-F5344CB8AC3E}">
        <p14:creationId xmlns:p14="http://schemas.microsoft.com/office/powerpoint/2010/main" val="362628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altLang="de-DE" dirty="0" err="1"/>
              <a:t>Visualization</a:t>
            </a:r>
            <a:r>
              <a:rPr lang="de-DE" altLang="de-DE" dirty="0"/>
              <a:t> Research Center University </a:t>
            </a:r>
            <a:r>
              <a:rPr lang="fr-FR" altLang="de-DE" dirty="0"/>
              <a:t>of Stuttgart (VISUS)</a:t>
            </a:r>
          </a:p>
        </p:txBody>
      </p:sp>
      <p:sp>
        <p:nvSpPr>
          <p:cNvPr id="2" name="Inhaltsplatzhalter 1"/>
          <p:cNvSpPr>
            <a:spLocks noGrp="1"/>
          </p:cNvSpPr>
          <p:nvPr>
            <p:ph sz="half" idx="1"/>
          </p:nvPr>
        </p:nvSpPr>
        <p:spPr/>
        <p:txBody>
          <a:bodyPr/>
          <a:lstStyle/>
          <a:p>
            <a:pPr marL="0" indent="0">
              <a:buNone/>
            </a:pPr>
            <a:r>
              <a:rPr lang="de-DE" dirty="0"/>
              <a:t>VISUS ist eine zentrale Forschungs-einrichtung für Grundlagen- und Anwendungsentwicklung von neuen interaktiven computergrafik-basierten Techniken. Diese ermöglichen die  Visualisierung von großen Datenmengen aus Simulation, Sensorik und digitalen Ereignissen.</a:t>
            </a:r>
          </a:p>
        </p:txBody>
      </p:sp>
      <p:pic>
        <p:nvPicPr>
          <p:cNvPr id="6" name="Bildplatzhalter 5" descr="Ein Mann mit einer Virtual-Reality Brille streckt seine Hände in Richtung eines Bildschirms aus während er weitere Virtual-Reality Geräte an seinen Händen trägt."/>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879" r="9879"/>
          <a:stretch>
            <a:fillRect/>
          </a:stretch>
        </p:blipFill>
        <p:spPr/>
      </p:pic>
      <p:sp>
        <p:nvSpPr>
          <p:cNvPr id="9" name="Textfeld 4"/>
          <p:cNvSpPr txBox="1">
            <a:spLocks noChangeArrowheads="1"/>
          </p:cNvSpPr>
          <p:nvPr/>
        </p:nvSpPr>
        <p:spPr bwMode="auto">
          <a:xfrm rot="16200000">
            <a:off x="7855200" y="420840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75000"/>
                  </a:schemeClr>
                </a:solidFill>
              </a:rPr>
              <a:t>Foto: Max </a:t>
            </a:r>
            <a:r>
              <a:rPr lang="de-DE" altLang="de-DE" sz="800" b="0" dirty="0" err="1">
                <a:solidFill>
                  <a:schemeClr val="bg1">
                    <a:lumMod val="75000"/>
                  </a:schemeClr>
                </a:solidFill>
              </a:rPr>
              <a:t>Kovalenko</a:t>
            </a:r>
            <a:endParaRPr lang="de-DE" altLang="de-DE" sz="800" b="0" dirty="0">
              <a:solidFill>
                <a:schemeClr val="bg1">
                  <a:lumMod val="75000"/>
                </a:schemeClr>
              </a:solidFill>
            </a:endParaRPr>
          </a:p>
        </p:txBody>
      </p:sp>
      <p:sp>
        <p:nvSpPr>
          <p:cNvPr id="3" name="Fußzeilenplatzhalter 2"/>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4187765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altLang="de-DE" dirty="0"/>
              <a:t>Raumfahrtzentrum Baden-Württemberg </a:t>
            </a:r>
            <a:r>
              <a:rPr lang="fr-FR" altLang="de-DE" dirty="0"/>
              <a:t>(</a:t>
            </a:r>
            <a:r>
              <a:rPr lang="fr-FR" altLang="de-DE" dirty="0" smtClean="0"/>
              <a:t>RZBW)</a:t>
            </a:r>
            <a:endParaRPr lang="en-GB" altLang="de-DE" dirty="0">
              <a:solidFill>
                <a:srgbClr val="FF0000"/>
              </a:solidFill>
            </a:endParaRPr>
          </a:p>
        </p:txBody>
      </p:sp>
      <p:sp>
        <p:nvSpPr>
          <p:cNvPr id="2" name="Inhaltsplatzhalter 1"/>
          <p:cNvSpPr>
            <a:spLocks noGrp="1"/>
          </p:cNvSpPr>
          <p:nvPr>
            <p:ph sz="half" idx="1"/>
          </p:nvPr>
        </p:nvSpPr>
        <p:spPr/>
        <p:txBody>
          <a:bodyPr/>
          <a:lstStyle/>
          <a:p>
            <a:pPr marL="0" indent="0">
              <a:buNone/>
            </a:pPr>
            <a:r>
              <a:rPr lang="de-DE" dirty="0"/>
              <a:t>An dem landesweiten Forum auf dem Campus der Universität betreiben </a:t>
            </a:r>
            <a:r>
              <a:rPr lang="de-DE" dirty="0" err="1" smtClean="0"/>
              <a:t>Stutt-garter</a:t>
            </a:r>
            <a:r>
              <a:rPr lang="de-DE" dirty="0" smtClean="0"/>
              <a:t> Wissenschaftler*innen </a:t>
            </a:r>
            <a:r>
              <a:rPr lang="de-DE" dirty="0"/>
              <a:t>gemeinsam </a:t>
            </a:r>
            <a:r>
              <a:rPr lang="de-DE" dirty="0" smtClean="0"/>
              <a:t>mit der baden-württembergischen </a:t>
            </a:r>
            <a:r>
              <a:rPr lang="de-DE" dirty="0"/>
              <a:t>Industrie Spitzenforschung und -entwicklung auf dem Gebiet der Raumfahrt.</a:t>
            </a:r>
          </a:p>
        </p:txBody>
      </p:sp>
      <p:pic>
        <p:nvPicPr>
          <p:cNvPr id="5" name="Bildplatzhalter 4" descr="Außenansicht des Raumfahrtzentrum-Gebäudes"/>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668" r="9668"/>
          <a:stretch>
            <a:fillRect/>
          </a:stretch>
        </p:blipFill>
        <p:spPr/>
      </p:pic>
      <p:sp>
        <p:nvSpPr>
          <p:cNvPr id="8" name="Textfeld 4"/>
          <p:cNvSpPr txBox="1">
            <a:spLocks noChangeArrowheads="1"/>
          </p:cNvSpPr>
          <p:nvPr/>
        </p:nvSpPr>
        <p:spPr bwMode="auto">
          <a:xfrm rot="16200000">
            <a:off x="7552836" y="3919025"/>
            <a:ext cx="204639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95000"/>
                  </a:schemeClr>
                </a:solidFill>
              </a:rPr>
              <a:t>Foto: </a:t>
            </a:r>
            <a:r>
              <a:rPr lang="de-DE" altLang="de-DE" sz="800" b="0" dirty="0" smtClean="0">
                <a:solidFill>
                  <a:schemeClr val="bg1">
                    <a:lumMod val="95000"/>
                  </a:schemeClr>
                </a:solidFill>
              </a:rPr>
              <a:t>Universität Stuttgart/Frank Eppler</a:t>
            </a:r>
            <a:endParaRPr lang="de-DE" altLang="de-DE" sz="800" b="0" dirty="0">
              <a:solidFill>
                <a:schemeClr val="bg1">
                  <a:lumMod val="95000"/>
                </a:schemeClr>
              </a:solidFill>
            </a:endParaRPr>
          </a:p>
        </p:txBody>
      </p:sp>
      <p:sp>
        <p:nvSpPr>
          <p:cNvPr id="3" name="Fußzeilenplatzhalter 2"/>
          <p:cNvSpPr>
            <a:spLocks noGrp="1"/>
          </p:cNvSpPr>
          <p:nvPr>
            <p:ph type="ftr" sz="quarter" idx="11"/>
          </p:nvPr>
        </p:nvSpPr>
        <p:spPr/>
        <p:txBody>
          <a:bodyPr/>
          <a:lstStyle/>
          <a:p>
            <a:r>
              <a:rPr lang="de-DE" dirty="0"/>
              <a:t>Universität Stuttgart</a:t>
            </a:r>
          </a:p>
        </p:txBody>
      </p:sp>
    </p:spTree>
    <p:extLst>
      <p:ext uri="{BB962C8B-B14F-4D97-AF65-F5344CB8AC3E}">
        <p14:creationId xmlns:p14="http://schemas.microsoft.com/office/powerpoint/2010/main" val="2764385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dirty="0" smtClean="0"/>
              <a:t>VEGAS</a:t>
            </a:r>
            <a:endParaRPr lang="de-DE" dirty="0">
              <a:solidFill>
                <a:srgbClr val="FF0000"/>
              </a:solidFill>
            </a:endParaRPr>
          </a:p>
        </p:txBody>
      </p:sp>
      <p:sp>
        <p:nvSpPr>
          <p:cNvPr id="14" name="Inhaltsplatzhalter 13"/>
          <p:cNvSpPr>
            <a:spLocks noGrp="1"/>
          </p:cNvSpPr>
          <p:nvPr>
            <p:ph sz="half" idx="1"/>
          </p:nvPr>
        </p:nvSpPr>
        <p:spPr/>
        <p:txBody>
          <a:bodyPr/>
          <a:lstStyle/>
          <a:p>
            <a:pPr marL="0" indent="0">
              <a:buNone/>
            </a:pPr>
            <a:r>
              <a:rPr lang="de-DE" dirty="0"/>
              <a:t>Die in Europa einzigartige Versuchs-einrichtung für Grundwasser- und Altlastensanierung mit rund 700 m</a:t>
            </a:r>
            <a:r>
              <a:rPr lang="de-DE" baseline="30000" dirty="0"/>
              <a:t>2</a:t>
            </a:r>
            <a:r>
              <a:rPr lang="de-DE" dirty="0"/>
              <a:t> Versuchsfläche ermöglicht unter realen Bedingungen die Entwicklung und Erprobung von Technologien zur</a:t>
            </a:r>
            <a:br>
              <a:rPr lang="de-DE" dirty="0"/>
            </a:br>
            <a:r>
              <a:rPr lang="de-DE" dirty="0"/>
              <a:t>Erkundung und Beseitigung von Boden-</a:t>
            </a:r>
            <a:br>
              <a:rPr lang="de-DE" dirty="0"/>
            </a:br>
            <a:r>
              <a:rPr lang="de-DE" dirty="0"/>
              <a:t>und Grundwasserkontaminationen.</a:t>
            </a:r>
            <a:endParaRPr lang="en-GB" dirty="0"/>
          </a:p>
        </p:txBody>
      </p:sp>
      <p:pic>
        <p:nvPicPr>
          <p:cNvPr id="5" name="Bildplatzhalter 4" descr="3 Studenten stehen in der Halle des VEGAS-Versuchseinrichtung."/>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084" r="16084"/>
          <a:stretch>
            <a:fillRect/>
          </a:stretch>
        </p:blipFill>
        <p:spPr/>
      </p:pic>
      <p:sp>
        <p:nvSpPr>
          <p:cNvPr id="7" name="Textfeld 4"/>
          <p:cNvSpPr txBox="1">
            <a:spLocks noChangeArrowheads="1"/>
          </p:cNvSpPr>
          <p:nvPr/>
        </p:nvSpPr>
        <p:spPr bwMode="auto">
          <a:xfrm rot="16200000">
            <a:off x="7470429" y="3823253"/>
            <a:ext cx="223798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smtClean="0">
                <a:solidFill>
                  <a:schemeClr val="bg1">
                    <a:lumMod val="95000"/>
                  </a:schemeClr>
                </a:solidFill>
              </a:rPr>
              <a:t>Foto</a:t>
            </a:r>
            <a:r>
              <a:rPr lang="de-DE" altLang="de-DE" sz="800" b="0" dirty="0">
                <a:solidFill>
                  <a:schemeClr val="bg1">
                    <a:lumMod val="95000"/>
                  </a:schemeClr>
                </a:solidFill>
              </a:rPr>
              <a:t>: Universität Stuttgart/Oliver Frohnauer</a:t>
            </a:r>
          </a:p>
        </p:txBody>
      </p:sp>
      <p:sp>
        <p:nvSpPr>
          <p:cNvPr id="2" name="Fußzeilenplatzhalter 1"/>
          <p:cNvSpPr>
            <a:spLocks noGrp="1"/>
          </p:cNvSpPr>
          <p:nvPr>
            <p:ph type="ftr" sz="quarter" idx="11"/>
          </p:nvPr>
        </p:nvSpPr>
        <p:spPr/>
        <p:txBody>
          <a:bodyPr/>
          <a:lstStyle/>
          <a:p>
            <a:r>
              <a:rPr lang="de-DE" dirty="0"/>
              <a:t>Universität Stuttgart</a:t>
            </a:r>
          </a:p>
        </p:txBody>
      </p:sp>
    </p:spTree>
    <p:extLst>
      <p:ext uri="{BB962C8B-B14F-4D97-AF65-F5344CB8AC3E}">
        <p14:creationId xmlns:p14="http://schemas.microsoft.com/office/powerpoint/2010/main" val="2167701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altLang="de-DE" dirty="0"/>
              <a:t>„</a:t>
            </a:r>
            <a:r>
              <a:rPr lang="de-DE" altLang="de-DE" dirty="0" err="1"/>
              <a:t>ArchiNeering</a:t>
            </a:r>
            <a:r>
              <a:rPr lang="de-DE" altLang="de-DE" dirty="0"/>
              <a:t>“</a:t>
            </a:r>
            <a:endParaRPr lang="de-DE" dirty="0"/>
          </a:p>
        </p:txBody>
      </p:sp>
      <p:sp>
        <p:nvSpPr>
          <p:cNvPr id="2" name="Inhaltsplatzhalter 1"/>
          <p:cNvSpPr>
            <a:spLocks noGrp="1"/>
          </p:cNvSpPr>
          <p:nvPr>
            <p:ph sz="half" idx="1"/>
          </p:nvPr>
        </p:nvSpPr>
        <p:spPr/>
        <p:txBody>
          <a:bodyPr/>
          <a:lstStyle/>
          <a:p>
            <a:pPr marL="0" indent="0">
              <a:buNone/>
            </a:pPr>
            <a:r>
              <a:rPr lang="de-DE" altLang="de-DE" dirty="0"/>
              <a:t>„</a:t>
            </a:r>
            <a:r>
              <a:rPr lang="de-DE" altLang="de-DE" dirty="0" err="1"/>
              <a:t>ArchiNeering</a:t>
            </a:r>
            <a:r>
              <a:rPr lang="de-DE" altLang="de-DE" dirty="0"/>
              <a:t>“ bezeichnet die für die Universität Stuttgart charakteristische</a:t>
            </a:r>
            <a:br>
              <a:rPr lang="de-DE" altLang="de-DE" dirty="0"/>
            </a:br>
            <a:r>
              <a:rPr lang="de-DE" altLang="de-DE" dirty="0"/>
              <a:t>enge Verzahnung von Bauingenieurwesen und Architektur. Der neue Flughafen Bangkok ist ein herausragendes Beispiel für deren Anwendung.</a:t>
            </a:r>
          </a:p>
        </p:txBody>
      </p:sp>
      <p:pic>
        <p:nvPicPr>
          <p:cNvPr id="9" name="Bildplatzhalter 8" descr="Außenansicht des Flughafens in Bangkok"/>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t="15149" b="15149"/>
          <a:stretch/>
        </p:blipFill>
        <p:spPr>
          <a:prstGeom prst="rect">
            <a:avLst/>
          </a:prstGeom>
          <a:noFill/>
          <a:ln>
            <a:noFill/>
          </a:ln>
        </p:spPr>
      </p:pic>
      <p:sp>
        <p:nvSpPr>
          <p:cNvPr id="19" name="Textfeld 4"/>
          <p:cNvSpPr txBox="1">
            <a:spLocks noChangeArrowheads="1"/>
          </p:cNvSpPr>
          <p:nvPr/>
        </p:nvSpPr>
        <p:spPr bwMode="auto">
          <a:xfrm rot="16200000">
            <a:off x="7855200" y="420840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solidFill>
              </a:rPr>
              <a:t>Foto: Werner </a:t>
            </a:r>
            <a:r>
              <a:rPr lang="de-DE" altLang="de-DE" sz="800" b="0" dirty="0" err="1">
                <a:solidFill>
                  <a:schemeClr val="bg1"/>
                </a:solidFill>
              </a:rPr>
              <a:t>Sobek</a:t>
            </a:r>
            <a:endParaRPr lang="de-DE" altLang="de-DE" sz="800" b="0" dirty="0">
              <a:solidFill>
                <a:schemeClr val="bg1"/>
              </a:solidFill>
            </a:endParaRPr>
          </a:p>
        </p:txBody>
      </p:sp>
      <p:sp>
        <p:nvSpPr>
          <p:cNvPr id="3" name="Fußzeilenplatzhalter 2"/>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357465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GB" dirty="0"/>
              <a:t>IZKT</a:t>
            </a:r>
            <a:endParaRPr lang="de-DE" dirty="0"/>
          </a:p>
        </p:txBody>
      </p:sp>
      <p:sp>
        <p:nvSpPr>
          <p:cNvPr id="2" name="Inhaltsplatzhalter 1"/>
          <p:cNvSpPr>
            <a:spLocks noGrp="1"/>
          </p:cNvSpPr>
          <p:nvPr>
            <p:ph sz="half" idx="1"/>
          </p:nvPr>
        </p:nvSpPr>
        <p:spPr/>
        <p:txBody>
          <a:bodyPr/>
          <a:lstStyle/>
          <a:p>
            <a:pPr marL="0" indent="0">
              <a:buNone/>
            </a:pPr>
            <a:r>
              <a:rPr lang="de-DE" altLang="de-DE" dirty="0"/>
              <a:t>Das Internationale Zentrum für Kultur-</a:t>
            </a:r>
            <a:br>
              <a:rPr lang="de-DE" altLang="de-DE" dirty="0"/>
            </a:br>
            <a:r>
              <a:rPr lang="de-DE" altLang="de-DE" dirty="0"/>
              <a:t>und Technikforschung </a:t>
            </a:r>
            <a:r>
              <a:rPr lang="de-DE" altLang="de-DE" dirty="0" smtClean="0"/>
              <a:t>(IZKT) </a:t>
            </a:r>
            <a:r>
              <a:rPr lang="de-DE" altLang="de-DE" dirty="0"/>
              <a:t>untersucht</a:t>
            </a:r>
            <a:br>
              <a:rPr lang="de-DE" altLang="de-DE" dirty="0"/>
            </a:br>
            <a:r>
              <a:rPr lang="de-DE" altLang="de-DE" dirty="0"/>
              <a:t>die Wechselwirkungen zwischen Kultur</a:t>
            </a:r>
            <a:br>
              <a:rPr lang="de-DE" altLang="de-DE" dirty="0"/>
            </a:br>
            <a:r>
              <a:rPr lang="de-DE" altLang="de-DE" dirty="0"/>
              <a:t>und Technik</a:t>
            </a:r>
            <a:r>
              <a:rPr lang="en-US" altLang="de-DE" dirty="0"/>
              <a:t>.</a:t>
            </a:r>
          </a:p>
        </p:txBody>
      </p:sp>
      <p:pic>
        <p:nvPicPr>
          <p:cNvPr id="6" name="Bildplatzhalter 5" descr="Eine Gruppe von Menschen sitzt während einer Veranstaltung auf der Bühne."/>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332" t="-46" r="19273" b="46"/>
          <a:stretch/>
        </p:blipFill>
        <p:spPr/>
      </p:pic>
      <p:sp>
        <p:nvSpPr>
          <p:cNvPr id="10" name="Textfeld 4"/>
          <p:cNvSpPr txBox="1">
            <a:spLocks noChangeArrowheads="1"/>
          </p:cNvSpPr>
          <p:nvPr/>
        </p:nvSpPr>
        <p:spPr bwMode="auto">
          <a:xfrm rot="16200000">
            <a:off x="7523716" y="3876714"/>
            <a:ext cx="213105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smtClean="0">
                <a:solidFill>
                  <a:schemeClr val="bg1">
                    <a:lumMod val="85000"/>
                  </a:schemeClr>
                </a:solidFill>
              </a:rPr>
              <a:t>Foto: </a:t>
            </a:r>
            <a:r>
              <a:rPr lang="de-DE" altLang="de-DE" sz="800" b="0" dirty="0">
                <a:solidFill>
                  <a:schemeClr val="bg1">
                    <a:lumMod val="85000"/>
                  </a:schemeClr>
                </a:solidFill>
              </a:rPr>
              <a:t>© IZKT </a:t>
            </a:r>
            <a:r>
              <a:rPr lang="de-DE" altLang="de-DE" sz="800" b="0" dirty="0" smtClean="0">
                <a:solidFill>
                  <a:schemeClr val="bg1">
                    <a:lumMod val="85000"/>
                  </a:schemeClr>
                </a:solidFill>
              </a:rPr>
              <a:t>/ Nora Heinzelmann</a:t>
            </a:r>
            <a:endParaRPr lang="de-DE" altLang="de-DE" sz="800" b="0" dirty="0">
              <a:solidFill>
                <a:schemeClr val="bg1">
                  <a:lumMod val="85000"/>
                </a:schemeClr>
              </a:solidFill>
            </a:endParaRPr>
          </a:p>
        </p:txBody>
      </p:sp>
      <p:sp>
        <p:nvSpPr>
          <p:cNvPr id="3" name="Fußzeilenplatzhalter 2"/>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1325072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descr="Vier Studierende stehen vor einem der Universitätsgebäude und sprechen miteinander." title="Studenten in Vaihingen"/>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112" b="3112"/>
          <a:stretch/>
        </p:blipFill>
        <p:spPr/>
      </p:pic>
      <p:sp>
        <p:nvSpPr>
          <p:cNvPr id="6" name="Textfeld 4"/>
          <p:cNvSpPr txBox="1">
            <a:spLocks noChangeArrowheads="1"/>
          </p:cNvSpPr>
          <p:nvPr/>
        </p:nvSpPr>
        <p:spPr bwMode="auto">
          <a:xfrm rot="16200000">
            <a:off x="7830945" y="4146044"/>
            <a:ext cx="24208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75000"/>
                  </a:schemeClr>
                </a:solidFill>
              </a:rPr>
              <a:t>Foto: Universität Stuttgart/Uli Regenscheit</a:t>
            </a:r>
          </a:p>
        </p:txBody>
      </p:sp>
      <p:sp>
        <p:nvSpPr>
          <p:cNvPr id="13" name="Titel 12" descr="Profil"/>
          <p:cNvSpPr>
            <a:spLocks noGrp="1"/>
          </p:cNvSpPr>
          <p:nvPr>
            <p:ph type="title"/>
          </p:nvPr>
        </p:nvSpPr>
        <p:spPr/>
        <p:txBody>
          <a:bodyPr/>
          <a:lstStyle/>
          <a:p>
            <a:r>
              <a:rPr lang="de-DE" dirty="0"/>
              <a:t>Profil</a:t>
            </a:r>
          </a:p>
        </p:txBody>
      </p:sp>
      <p:sp>
        <p:nvSpPr>
          <p:cNvPr id="14" name="Inhaltsplatzhalter 13"/>
          <p:cNvSpPr>
            <a:spLocks noGrp="1"/>
          </p:cNvSpPr>
          <p:nvPr>
            <p:ph sz="half" idx="1"/>
          </p:nvPr>
        </p:nvSpPr>
        <p:spPr/>
        <p:txBody>
          <a:bodyPr/>
          <a:lstStyle/>
          <a:p>
            <a:pPr marL="0" indent="0">
              <a:buNone/>
            </a:pPr>
            <a:r>
              <a:rPr lang="de-DE" dirty="0"/>
              <a:t>Technisch orientierte Universität</a:t>
            </a:r>
            <a:br>
              <a:rPr lang="de-DE" dirty="0"/>
            </a:br>
            <a:r>
              <a:rPr lang="de-DE" dirty="0"/>
              <a:t>mit weltweiter Ausstrahlung und interdisziplinärer Integration</a:t>
            </a:r>
            <a:br>
              <a:rPr lang="de-DE" dirty="0"/>
            </a:br>
            <a:r>
              <a:rPr lang="de-DE" dirty="0"/>
              <a:t>von Ingenieur-, Natur-, Geistes-</a:t>
            </a:r>
            <a:br>
              <a:rPr lang="de-DE" dirty="0"/>
            </a:br>
            <a:r>
              <a:rPr lang="de-DE" dirty="0"/>
              <a:t>und Gesellschaftswissenschaften</a:t>
            </a:r>
          </a:p>
        </p:txBody>
      </p:sp>
      <p:sp>
        <p:nvSpPr>
          <p:cNvPr id="29" name="Fußzeilenplatzhalter 28"/>
          <p:cNvSpPr>
            <a:spLocks noGrp="1"/>
          </p:cNvSpPr>
          <p:nvPr>
            <p:ph type="ftr" sz="quarter" idx="13"/>
          </p:nvPr>
        </p:nvSpPr>
        <p:spPr/>
        <p:txBody>
          <a:bodyPr/>
          <a:lstStyle/>
          <a:p>
            <a:r>
              <a:rPr lang="de-DE" dirty="0">
                <a:solidFill>
                  <a:schemeClr val="bg1"/>
                </a:solidFill>
              </a:rPr>
              <a:t>Universität</a:t>
            </a:r>
            <a:r>
              <a:rPr lang="en-US" dirty="0">
                <a:solidFill>
                  <a:schemeClr val="bg1"/>
                </a:solidFill>
              </a:rPr>
              <a:t> Stuttgart</a:t>
            </a:r>
          </a:p>
        </p:txBody>
      </p:sp>
    </p:spTree>
    <p:extLst>
      <p:ext uri="{BB962C8B-B14F-4D97-AF65-F5344CB8AC3E}">
        <p14:creationId xmlns:p14="http://schemas.microsoft.com/office/powerpoint/2010/main" val="3647992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Jenseits des </a:t>
            </a:r>
            <a:br>
              <a:rPr lang="de-DE"/>
            </a:br>
            <a:r>
              <a:rPr lang="de-DE"/>
              <a:t>offiziellen Lehrplans</a:t>
            </a:r>
          </a:p>
        </p:txBody>
      </p:sp>
    </p:spTree>
    <p:extLst>
      <p:ext uri="{BB962C8B-B14F-4D97-AF65-F5344CB8AC3E}">
        <p14:creationId xmlns:p14="http://schemas.microsoft.com/office/powerpoint/2010/main" val="1632275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p:txBody>
          <a:bodyPr/>
          <a:lstStyle/>
          <a:p>
            <a:r>
              <a:rPr lang="de-DE" dirty="0"/>
              <a:t>Rennteam</a:t>
            </a:r>
          </a:p>
        </p:txBody>
      </p:sp>
      <p:sp>
        <p:nvSpPr>
          <p:cNvPr id="6" name="Inhaltsplatzhalter 5"/>
          <p:cNvSpPr>
            <a:spLocks noGrp="1"/>
          </p:cNvSpPr>
          <p:nvPr>
            <p:ph sz="half" idx="1"/>
          </p:nvPr>
        </p:nvSpPr>
        <p:spPr/>
        <p:txBody>
          <a:bodyPr/>
          <a:lstStyle/>
          <a:p>
            <a:pPr marL="0" indent="0">
              <a:buNone/>
            </a:pPr>
            <a:r>
              <a:rPr lang="de-DE" altLang="de-DE" dirty="0"/>
              <a:t>Alljährlich belegt das Stuttgarter</a:t>
            </a:r>
            <a:br>
              <a:rPr lang="de-DE" altLang="de-DE" dirty="0"/>
            </a:br>
            <a:r>
              <a:rPr lang="de-DE" altLang="de-DE" dirty="0"/>
              <a:t>Rennteam herausragende Spitzenplätze</a:t>
            </a:r>
            <a:br>
              <a:rPr lang="de-DE" altLang="de-DE" dirty="0"/>
            </a:br>
            <a:r>
              <a:rPr lang="de-DE" altLang="de-DE" dirty="0"/>
              <a:t>bei den internationalen </a:t>
            </a:r>
            <a:r>
              <a:rPr lang="de-DE" altLang="de-DE" dirty="0" err="1"/>
              <a:t>Formula</a:t>
            </a:r>
            <a:r>
              <a:rPr lang="de-DE" altLang="de-DE" dirty="0"/>
              <a:t> Student</a:t>
            </a:r>
            <a:br>
              <a:rPr lang="de-DE" altLang="de-DE" dirty="0"/>
            </a:br>
            <a:r>
              <a:rPr lang="de-DE" altLang="de-DE" dirty="0"/>
              <a:t>Rennen. Ob in Spanien, Deutschland,</a:t>
            </a:r>
            <a:br>
              <a:rPr lang="de-DE" altLang="de-DE" dirty="0"/>
            </a:br>
            <a:r>
              <a:rPr lang="de-DE" altLang="de-DE" dirty="0"/>
              <a:t>dem Vereinigten Königreich oder</a:t>
            </a:r>
            <a:br>
              <a:rPr lang="de-DE" altLang="de-DE" dirty="0"/>
            </a:br>
            <a:r>
              <a:rPr lang="de-DE" altLang="de-DE" dirty="0"/>
              <a:t>Australien und den USA … Erfolg ist programmiert.</a:t>
            </a:r>
          </a:p>
        </p:txBody>
      </p:sp>
      <p:pic>
        <p:nvPicPr>
          <p:cNvPr id="5" name="Bildplatzhalter 4" descr="Ein Rennwagen mit Fahre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729" r="16729"/>
          <a:stretch>
            <a:fillRect/>
          </a:stretch>
        </p:blipFill>
        <p:spPr>
          <a:xfrm>
            <a:off x="4463688" y="1098000"/>
            <a:ext cx="4212000" cy="4212000"/>
          </a:xfrm>
        </p:spPr>
      </p:pic>
      <p:sp>
        <p:nvSpPr>
          <p:cNvPr id="12" name="Textfeld 4"/>
          <p:cNvSpPr txBox="1">
            <a:spLocks noChangeArrowheads="1"/>
          </p:cNvSpPr>
          <p:nvPr/>
        </p:nvSpPr>
        <p:spPr bwMode="auto">
          <a:xfrm rot="16200000">
            <a:off x="7757322" y="3004229"/>
            <a:ext cx="146764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algn="ctr" eaLnBrk="1" hangingPunct="1">
              <a:defRPr/>
            </a:pPr>
            <a:r>
              <a:rPr lang="de-DE" altLang="de-DE" sz="800" b="0" dirty="0">
                <a:solidFill>
                  <a:schemeClr val="bg1">
                    <a:lumMod val="85000"/>
                  </a:schemeClr>
                </a:solidFill>
              </a:rPr>
              <a:t>Foto: ©</a:t>
            </a:r>
            <a:r>
              <a:rPr lang="de-DE" altLang="de-DE" sz="800" b="0" dirty="0" err="1">
                <a:solidFill>
                  <a:schemeClr val="bg1">
                    <a:lumMod val="85000"/>
                  </a:schemeClr>
                </a:solidFill>
              </a:rPr>
              <a:t>FSG_Rankin</a:t>
            </a:r>
            <a:r>
              <a:rPr lang="de-DE" altLang="de-DE" sz="800" b="0" dirty="0" smtClean="0">
                <a:solidFill>
                  <a:schemeClr val="bg1">
                    <a:lumMod val="85000"/>
                  </a:schemeClr>
                </a:solidFill>
              </a:rPr>
              <a:t>/</a:t>
            </a:r>
          </a:p>
          <a:p>
            <a:pPr algn="ctr" eaLnBrk="1" hangingPunct="1">
              <a:defRPr/>
            </a:pPr>
            <a:r>
              <a:rPr lang="de-DE" altLang="de-DE" sz="800" b="0" dirty="0" smtClean="0">
                <a:solidFill>
                  <a:schemeClr val="bg1">
                    <a:lumMod val="85000"/>
                  </a:schemeClr>
                </a:solidFill>
              </a:rPr>
              <a:t>Alastair </a:t>
            </a:r>
            <a:r>
              <a:rPr lang="de-DE" altLang="de-DE" sz="800" b="0" dirty="0">
                <a:solidFill>
                  <a:schemeClr val="bg1">
                    <a:lumMod val="85000"/>
                  </a:schemeClr>
                </a:solidFill>
              </a:rPr>
              <a:t>Rankin</a:t>
            </a:r>
          </a:p>
        </p:txBody>
      </p:sp>
      <p:sp>
        <p:nvSpPr>
          <p:cNvPr id="3" name="Fußzeilenplatzhalter 2"/>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4138557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p:txBody>
          <a:bodyPr/>
          <a:lstStyle/>
          <a:p>
            <a:r>
              <a:rPr lang="de-DE" dirty="0" err="1" smtClean="0"/>
              <a:t>GreenTeam</a:t>
            </a:r>
            <a:endParaRPr lang="de-DE" dirty="0">
              <a:solidFill>
                <a:srgbClr val="00B050"/>
              </a:solidFill>
            </a:endParaRPr>
          </a:p>
        </p:txBody>
      </p:sp>
      <p:sp>
        <p:nvSpPr>
          <p:cNvPr id="6" name="Inhaltsplatzhalter 5"/>
          <p:cNvSpPr>
            <a:spLocks noGrp="1"/>
          </p:cNvSpPr>
          <p:nvPr>
            <p:ph sz="half" idx="1"/>
          </p:nvPr>
        </p:nvSpPr>
        <p:spPr/>
        <p:txBody>
          <a:bodyPr/>
          <a:lstStyle/>
          <a:p>
            <a:pPr marL="0" indent="0">
              <a:buNone/>
            </a:pPr>
            <a:r>
              <a:rPr lang="de-DE" altLang="de-DE" dirty="0"/>
              <a:t>Weltschnellste Beschleunigung von 0 auf</a:t>
            </a:r>
            <a:br>
              <a:rPr lang="de-DE" altLang="de-DE" dirty="0"/>
            </a:br>
            <a:r>
              <a:rPr lang="de-DE" altLang="de-DE" dirty="0"/>
              <a:t>100 km/h: Mit der Rekordzeit </a:t>
            </a:r>
            <a:r>
              <a:rPr lang="de-DE" altLang="de-DE" dirty="0" smtClean="0"/>
              <a:t>von 1,461 Sekunden </a:t>
            </a:r>
            <a:r>
              <a:rPr lang="de-DE" altLang="de-DE" dirty="0"/>
              <a:t>fuhr der Elektro-Rennwagen</a:t>
            </a:r>
            <a:br>
              <a:rPr lang="de-DE" altLang="de-DE" dirty="0"/>
            </a:br>
            <a:r>
              <a:rPr lang="de-DE" altLang="de-DE" dirty="0"/>
              <a:t>des </a:t>
            </a:r>
            <a:r>
              <a:rPr lang="de-DE" altLang="de-DE" dirty="0" err="1"/>
              <a:t>GreenTeams</a:t>
            </a:r>
            <a:r>
              <a:rPr lang="de-DE" altLang="de-DE" dirty="0"/>
              <a:t> 2022 einen</a:t>
            </a:r>
            <a:br>
              <a:rPr lang="de-DE" altLang="de-DE" dirty="0"/>
            </a:br>
            <a:r>
              <a:rPr lang="de-DE" altLang="de-DE" dirty="0"/>
              <a:t>neuen Weltrekord ein und brachte damit</a:t>
            </a:r>
            <a:br>
              <a:rPr lang="de-DE" altLang="de-DE" dirty="0"/>
            </a:br>
            <a:r>
              <a:rPr lang="de-DE" altLang="de-DE" dirty="0"/>
              <a:t>den Titel zum </a:t>
            </a:r>
            <a:r>
              <a:rPr lang="de-DE" altLang="de-DE" dirty="0" smtClean="0"/>
              <a:t>dritten Mal nach </a:t>
            </a:r>
            <a:r>
              <a:rPr lang="de-DE" altLang="de-DE" dirty="0"/>
              <a:t>Stuttgart.</a:t>
            </a:r>
            <a:r>
              <a:rPr lang="de-DE" dirty="0" smtClean="0"/>
              <a:t> Seit 2010 steht das Team ununterbrochen in den Top 10 der Weltrangliste der Elektro-Rennwagen und befindet sich derzeit auf dem Weltranglistenplatz 1.</a:t>
            </a:r>
            <a:endParaRPr lang="de-DE" altLang="de-DE" dirty="0"/>
          </a:p>
        </p:txBody>
      </p:sp>
      <p:pic>
        <p:nvPicPr>
          <p:cNvPr id="5" name="Bildplatzhalter 4" descr="Menschen stehen um einen der Elektro-Rennwagen."/>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2001" r="22001"/>
          <a:stretch>
            <a:fillRect/>
          </a:stretch>
        </p:blipFill>
        <p:spPr/>
      </p:pic>
      <p:sp>
        <p:nvSpPr>
          <p:cNvPr id="7" name="Textfeld 4"/>
          <p:cNvSpPr txBox="1">
            <a:spLocks noChangeArrowheads="1"/>
          </p:cNvSpPr>
          <p:nvPr/>
        </p:nvSpPr>
        <p:spPr bwMode="auto">
          <a:xfrm rot="16200000">
            <a:off x="7758000" y="3078000"/>
            <a:ext cx="146764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algn="ctr" eaLnBrk="1" hangingPunct="1">
              <a:defRPr/>
            </a:pPr>
            <a:r>
              <a:rPr lang="de-DE" altLang="de-DE" sz="800" b="0" dirty="0">
                <a:solidFill>
                  <a:schemeClr val="bg1">
                    <a:lumMod val="85000"/>
                  </a:schemeClr>
                </a:solidFill>
              </a:rPr>
              <a:t>Foto: Universität Stuttgart, Bettina Künzler</a:t>
            </a:r>
          </a:p>
        </p:txBody>
      </p:sp>
      <p:sp>
        <p:nvSpPr>
          <p:cNvPr id="3" name="Fußzeilenplatzhalter 2"/>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2824381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a:xfrm>
            <a:off x="468000" y="396000"/>
            <a:ext cx="8207375" cy="278290"/>
          </a:xfrm>
        </p:spPr>
        <p:txBody>
          <a:bodyPr/>
          <a:lstStyle/>
          <a:p>
            <a:r>
              <a:rPr lang="de-DE" dirty="0" err="1" smtClean="0"/>
              <a:t>InVentus</a:t>
            </a:r>
            <a:r>
              <a:rPr lang="de-DE" dirty="0" smtClean="0"/>
              <a:t>-Team</a:t>
            </a:r>
            <a:endParaRPr lang="de-DE" dirty="0"/>
          </a:p>
        </p:txBody>
      </p:sp>
      <p:sp>
        <p:nvSpPr>
          <p:cNvPr id="6" name="Inhaltsplatzhalter 5"/>
          <p:cNvSpPr>
            <a:spLocks noGrp="1"/>
          </p:cNvSpPr>
          <p:nvPr>
            <p:ph sz="half" idx="1"/>
          </p:nvPr>
        </p:nvSpPr>
        <p:spPr/>
        <p:txBody>
          <a:bodyPr/>
          <a:lstStyle/>
          <a:p>
            <a:pPr marL="0" indent="0">
              <a:buNone/>
            </a:pPr>
            <a:r>
              <a:rPr lang="de-DE" dirty="0"/>
              <a:t>Mit dem Wind gegen den Wind: Immer wieder kann das </a:t>
            </a:r>
            <a:r>
              <a:rPr lang="de-DE" dirty="0" err="1"/>
              <a:t>InVentus</a:t>
            </a:r>
            <a:r>
              <a:rPr lang="de-DE" dirty="0"/>
              <a:t>-Team beim Aeolus-</a:t>
            </a:r>
            <a:r>
              <a:rPr lang="de-DE" dirty="0" err="1"/>
              <a:t>Race</a:t>
            </a:r>
            <a:r>
              <a:rPr lang="de-DE" dirty="0"/>
              <a:t>, der Weltmeisterschaft für </a:t>
            </a:r>
            <a:r>
              <a:rPr lang="de-DE" dirty="0" err="1"/>
              <a:t>Ventomobile</a:t>
            </a:r>
            <a:r>
              <a:rPr lang="de-DE" dirty="0"/>
              <a:t> in den Niederlanden, Erfolge für sich verbuchen. So erreichte das Team bei seiner letzten Teilnahme (2018) den zweiten Platz in der Gesamtwertung sowie den ersten Platz für das innovativste Fahrzeug.</a:t>
            </a:r>
          </a:p>
        </p:txBody>
      </p:sp>
      <p:pic>
        <p:nvPicPr>
          <p:cNvPr id="4" name="Bildplatzhalter 3" descr="Gruppenfoto des InVentus Teams vor einem der Ventomobile."/>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9313" t="-184" r="14175" b="184"/>
          <a:stretch/>
        </p:blipFill>
        <p:spPr/>
      </p:pic>
      <p:sp>
        <p:nvSpPr>
          <p:cNvPr id="9" name="Textfeld 4"/>
          <p:cNvSpPr txBox="1">
            <a:spLocks noChangeArrowheads="1"/>
          </p:cNvSpPr>
          <p:nvPr/>
        </p:nvSpPr>
        <p:spPr bwMode="auto">
          <a:xfrm rot="16200000">
            <a:off x="7821648" y="2789192"/>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solidFill>
              </a:rPr>
              <a:t>Foto: </a:t>
            </a:r>
            <a:r>
              <a:rPr lang="de-DE" altLang="de-DE" sz="800" b="0" dirty="0" err="1" smtClean="0">
                <a:solidFill>
                  <a:schemeClr val="bg1"/>
                </a:solidFill>
              </a:rPr>
              <a:t>InVentus</a:t>
            </a:r>
            <a:endParaRPr lang="de-DE" altLang="de-DE" sz="800" b="0" dirty="0">
              <a:solidFill>
                <a:schemeClr val="bg1"/>
              </a:solidFill>
            </a:endParaRPr>
          </a:p>
        </p:txBody>
      </p:sp>
      <p:sp>
        <p:nvSpPr>
          <p:cNvPr id="3" name="Fußzeilenplatzhalter 2"/>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2562629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a:xfrm>
            <a:off x="468314" y="396000"/>
            <a:ext cx="8207375" cy="278290"/>
          </a:xfrm>
        </p:spPr>
        <p:txBody>
          <a:bodyPr/>
          <a:lstStyle/>
          <a:p>
            <a:r>
              <a:rPr lang="de-DE" dirty="0"/>
              <a:t>„</a:t>
            </a:r>
            <a:r>
              <a:rPr lang="de-DE" dirty="0" err="1"/>
              <a:t>Crossing</a:t>
            </a:r>
            <a:r>
              <a:rPr lang="de-DE" dirty="0"/>
              <a:t> Borders“</a:t>
            </a:r>
          </a:p>
        </p:txBody>
      </p:sp>
      <p:sp>
        <p:nvSpPr>
          <p:cNvPr id="6" name="Inhaltsplatzhalter 5"/>
          <p:cNvSpPr>
            <a:spLocks noGrp="1"/>
          </p:cNvSpPr>
          <p:nvPr>
            <p:ph sz="half" idx="1"/>
          </p:nvPr>
        </p:nvSpPr>
        <p:spPr>
          <a:xfrm>
            <a:off x="468000" y="1597025"/>
            <a:ext cx="3888341" cy="3492500"/>
          </a:xfrm>
        </p:spPr>
        <p:txBody>
          <a:bodyPr/>
          <a:lstStyle/>
          <a:p>
            <a:pPr marL="0" indent="0">
              <a:buNone/>
            </a:pPr>
            <a:r>
              <a:rPr lang="de-DE" dirty="0" smtClean="0"/>
              <a:t>„</a:t>
            </a:r>
            <a:r>
              <a:rPr lang="de-DE" dirty="0" err="1" smtClean="0"/>
              <a:t>Crossing</a:t>
            </a:r>
            <a:r>
              <a:rPr lang="de-DE" dirty="0" smtClean="0"/>
              <a:t> Borders“, der Verein für Studierende der Erneuerbaren Energien, hat zahlreiche Projekte auf die Beine gestellt</a:t>
            </a:r>
            <a:r>
              <a:rPr lang="de-DE" dirty="0"/>
              <a:t>: 2012 installierte er eine</a:t>
            </a:r>
            <a:br>
              <a:rPr lang="de-DE" dirty="0"/>
            </a:br>
            <a:r>
              <a:rPr lang="de-DE" dirty="0"/>
              <a:t>Warmwasserversorgung und eine</a:t>
            </a:r>
            <a:br>
              <a:rPr lang="de-DE" dirty="0"/>
            </a:br>
            <a:r>
              <a:rPr lang="de-DE" dirty="0" err="1"/>
              <a:t>Fotovoltaikanlage</a:t>
            </a:r>
            <a:r>
              <a:rPr lang="de-DE" dirty="0"/>
              <a:t> in einem Waisenhaus</a:t>
            </a:r>
            <a:br>
              <a:rPr lang="de-DE" dirty="0"/>
            </a:br>
            <a:r>
              <a:rPr lang="de-DE" dirty="0"/>
              <a:t>in Südafrika, 2014 folgte ein Bildungs-</a:t>
            </a:r>
            <a:br>
              <a:rPr lang="de-DE" dirty="0"/>
            </a:br>
            <a:r>
              <a:rPr lang="de-DE" dirty="0" err="1"/>
              <a:t>projekt</a:t>
            </a:r>
            <a:r>
              <a:rPr lang="de-DE" dirty="0"/>
              <a:t> in </a:t>
            </a:r>
            <a:r>
              <a:rPr lang="de-DE" dirty="0" smtClean="0"/>
              <a:t>Montenegro, 2018 </a:t>
            </a:r>
            <a:r>
              <a:rPr lang="de-DE" dirty="0"/>
              <a:t>stellte er ein selbstgebautes Kleinwindrad bei Würzburg </a:t>
            </a:r>
            <a:r>
              <a:rPr lang="de-DE" dirty="0" smtClean="0"/>
              <a:t>auf. Aktuell </a:t>
            </a:r>
            <a:r>
              <a:rPr lang="de-DE" dirty="0"/>
              <a:t>engagiert er sich in zahlreichen Schulprojekten im Großraum Stuttgart</a:t>
            </a:r>
            <a:r>
              <a:rPr lang="de-DE" dirty="0" smtClean="0"/>
              <a:t>. </a:t>
            </a:r>
            <a:endParaRPr lang="de-DE" dirty="0"/>
          </a:p>
          <a:p>
            <a:pPr marL="0" indent="0">
              <a:buNone/>
            </a:pPr>
            <a:endParaRPr lang="de-DE" dirty="0"/>
          </a:p>
        </p:txBody>
      </p:sp>
      <p:pic>
        <p:nvPicPr>
          <p:cNvPr id="5" name="Bildplatzhalter 4" descr="Ein Student präsentiert ein Projekt über Windenergie."/>
          <p:cNvPicPr>
            <a:picLocks noGrp="1" noChangeAspect="1"/>
          </p:cNvPicPr>
          <p:nvPr>
            <p:ph type="pic" sz="quarter" idx="14"/>
          </p:nvPr>
        </p:nvPicPr>
        <p:blipFill rotWithShape="1">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rcRect l="22562" r="2438"/>
          <a:stretch/>
        </p:blipFill>
        <p:spPr/>
      </p:pic>
      <p:sp>
        <p:nvSpPr>
          <p:cNvPr id="7" name="Textfeld 4"/>
          <p:cNvSpPr txBox="1">
            <a:spLocks noChangeArrowheads="1"/>
          </p:cNvSpPr>
          <p:nvPr/>
        </p:nvSpPr>
        <p:spPr bwMode="auto">
          <a:xfrm rot="16200000">
            <a:off x="7827102" y="284638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solidFill>
              </a:rPr>
              <a:t>Foto: cbs-ev.org</a:t>
            </a:r>
          </a:p>
        </p:txBody>
      </p:sp>
      <p:sp>
        <p:nvSpPr>
          <p:cNvPr id="3" name="Fußzeilenplatzhalter 2"/>
          <p:cNvSpPr>
            <a:spLocks noGrp="1"/>
          </p:cNvSpPr>
          <p:nvPr>
            <p:ph type="ftr" sz="quarter" idx="11"/>
          </p:nvPr>
        </p:nvSpPr>
        <p:spPr>
          <a:xfrm>
            <a:off x="466726" y="5418000"/>
            <a:ext cx="6063501" cy="126000"/>
          </a:xfrm>
        </p:spPr>
        <p:txBody>
          <a:bodyPr/>
          <a:lstStyle/>
          <a:p>
            <a:r>
              <a:rPr lang="de-DE" dirty="0"/>
              <a:t>Universität Stuttgart</a:t>
            </a:r>
          </a:p>
        </p:txBody>
      </p:sp>
    </p:spTree>
    <p:extLst>
      <p:ext uri="{BB962C8B-B14F-4D97-AF65-F5344CB8AC3E}">
        <p14:creationId xmlns:p14="http://schemas.microsoft.com/office/powerpoint/2010/main" val="74352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p:txBody>
          <a:bodyPr/>
          <a:lstStyle/>
          <a:p>
            <a:r>
              <a:rPr lang="de-DE"/>
              <a:t>Chor und Orchester</a:t>
            </a:r>
            <a:endParaRPr lang="de-DE" dirty="0"/>
          </a:p>
        </p:txBody>
      </p:sp>
      <p:sp>
        <p:nvSpPr>
          <p:cNvPr id="6" name="Inhaltsplatzhalter 5"/>
          <p:cNvSpPr>
            <a:spLocks noGrp="1"/>
          </p:cNvSpPr>
          <p:nvPr>
            <p:ph sz="half" idx="1"/>
          </p:nvPr>
        </p:nvSpPr>
        <p:spPr/>
        <p:txBody>
          <a:bodyPr/>
          <a:lstStyle/>
          <a:p>
            <a:pPr marL="0" indent="0">
              <a:buNone/>
            </a:pPr>
            <a:r>
              <a:rPr lang="de-DE" dirty="0"/>
              <a:t>Akademischer Chor und Akademisches</a:t>
            </a:r>
            <a:br>
              <a:rPr lang="de-DE" dirty="0"/>
            </a:br>
            <a:r>
              <a:rPr lang="de-DE" dirty="0"/>
              <a:t>Orchester: Die Ensembles mit jeweils</a:t>
            </a:r>
            <a:br>
              <a:rPr lang="de-DE" dirty="0"/>
            </a:br>
            <a:r>
              <a:rPr lang="de-DE" dirty="0"/>
              <a:t>rund 100 Musikern sind nicht nur in</a:t>
            </a:r>
            <a:br>
              <a:rPr lang="de-DE" dirty="0"/>
            </a:br>
            <a:r>
              <a:rPr lang="de-DE" dirty="0"/>
              <a:t>Europa, sondern weltweit aktiv.</a:t>
            </a:r>
            <a:br>
              <a:rPr lang="de-DE" dirty="0"/>
            </a:br>
            <a:r>
              <a:rPr lang="de-DE" dirty="0"/>
              <a:t>So bereisten sie bereits Russland,</a:t>
            </a:r>
            <a:br>
              <a:rPr lang="de-DE" dirty="0"/>
            </a:br>
            <a:r>
              <a:rPr lang="de-DE" dirty="0"/>
              <a:t>Brasilien, die USA sowie China</a:t>
            </a:r>
            <a:r>
              <a:rPr lang="de-DE" dirty="0" smtClean="0"/>
              <a:t>. </a:t>
            </a:r>
            <a:endParaRPr lang="de-DE" dirty="0"/>
          </a:p>
        </p:txBody>
      </p:sp>
      <p:pic>
        <p:nvPicPr>
          <p:cNvPr id="3" name="Bildplatzhalter 2" descr="Ein Streichorcheste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586" r="32996"/>
          <a:stretch/>
        </p:blipFill>
        <p:spPr/>
      </p:pic>
      <p:sp>
        <p:nvSpPr>
          <p:cNvPr id="12" name="Textfeld 4"/>
          <p:cNvSpPr txBox="1">
            <a:spLocks noChangeArrowheads="1"/>
          </p:cNvSpPr>
          <p:nvPr/>
        </p:nvSpPr>
        <p:spPr bwMode="auto">
          <a:xfrm rot="16200000">
            <a:off x="7478414" y="3080889"/>
            <a:ext cx="203640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algn="ctr" eaLnBrk="1" hangingPunct="1">
              <a:defRPr/>
            </a:pPr>
            <a:r>
              <a:rPr lang="de-DE" altLang="de-DE" sz="800" b="0" dirty="0">
                <a:solidFill>
                  <a:schemeClr val="bg1">
                    <a:lumMod val="85000"/>
                  </a:schemeClr>
                </a:solidFill>
              </a:rPr>
              <a:t>Foto</a:t>
            </a:r>
            <a:r>
              <a:rPr lang="de-DE" altLang="de-DE" sz="800" b="0" dirty="0" smtClean="0">
                <a:solidFill>
                  <a:schemeClr val="bg1">
                    <a:lumMod val="85000"/>
                  </a:schemeClr>
                </a:solidFill>
              </a:rPr>
              <a:t>: Dieter Schmid/ </a:t>
            </a:r>
          </a:p>
          <a:p>
            <a:pPr algn="ctr" eaLnBrk="1" hangingPunct="1">
              <a:defRPr/>
            </a:pPr>
            <a:r>
              <a:rPr lang="de-DE" altLang="de-DE" sz="800" b="0" dirty="0" err="1" smtClean="0">
                <a:solidFill>
                  <a:schemeClr val="bg1">
                    <a:lumMod val="85000"/>
                  </a:schemeClr>
                </a:solidFill>
              </a:rPr>
              <a:t>Unimusik</a:t>
            </a:r>
            <a:r>
              <a:rPr lang="de-DE" altLang="de-DE" sz="800" b="0" dirty="0" smtClean="0">
                <a:solidFill>
                  <a:schemeClr val="bg1">
                    <a:lumMod val="85000"/>
                  </a:schemeClr>
                </a:solidFill>
              </a:rPr>
              <a:t> Stuttgart</a:t>
            </a:r>
            <a:endParaRPr lang="de-DE" altLang="de-DE" sz="800" b="0" dirty="0">
              <a:solidFill>
                <a:schemeClr val="bg1">
                  <a:lumMod val="85000"/>
                </a:schemeClr>
              </a:solidFill>
            </a:endParaRPr>
          </a:p>
        </p:txBody>
      </p:sp>
      <p:sp>
        <p:nvSpPr>
          <p:cNvPr id="4" name="Fußzeilenplatzhalter 3"/>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2279533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p:txBody>
          <a:bodyPr/>
          <a:lstStyle/>
          <a:p>
            <a:r>
              <a:rPr lang="de-DE" dirty="0"/>
              <a:t>Engagement für Geflüchtete</a:t>
            </a:r>
          </a:p>
        </p:txBody>
      </p:sp>
      <p:sp>
        <p:nvSpPr>
          <p:cNvPr id="6" name="Inhaltsplatzhalter 5"/>
          <p:cNvSpPr>
            <a:spLocks noGrp="1"/>
          </p:cNvSpPr>
          <p:nvPr>
            <p:ph sz="half" idx="1"/>
          </p:nvPr>
        </p:nvSpPr>
        <p:spPr/>
        <p:txBody>
          <a:bodyPr/>
          <a:lstStyle/>
          <a:p>
            <a:pPr marL="0" indent="0">
              <a:buNone/>
            </a:pPr>
            <a:r>
              <a:rPr lang="de-DE" dirty="0"/>
              <a:t>Begegnungsräume, Sprachkurse und</a:t>
            </a:r>
            <a:br>
              <a:rPr lang="de-DE" dirty="0"/>
            </a:br>
            <a:r>
              <a:rPr lang="de-DE" dirty="0"/>
              <a:t>-patenschaften, Sportgruppen, politische Gesprächskreise, Mentoring. Die Universität Stuttgart bietet vielfältige Möglichkeiten für Geflüchtete, Anschluss zu finden. Groß ist das Engagement,</a:t>
            </a:r>
            <a:br>
              <a:rPr lang="de-DE" dirty="0"/>
            </a:br>
            <a:r>
              <a:rPr lang="de-DE" dirty="0"/>
              <a:t>das dahinter steht. Überwiegend ehrenamtlich setzen sich Studierende</a:t>
            </a:r>
            <a:br>
              <a:rPr lang="de-DE" dirty="0"/>
            </a:br>
            <a:r>
              <a:rPr lang="de-DE" dirty="0"/>
              <a:t>und Beschäftigte </a:t>
            </a:r>
            <a:r>
              <a:rPr lang="de-DE" dirty="0" smtClean="0"/>
              <a:t>in den Projekten ein</a:t>
            </a:r>
            <a:r>
              <a:rPr lang="de-DE" dirty="0"/>
              <a:t>.</a:t>
            </a:r>
          </a:p>
        </p:txBody>
      </p:sp>
      <p:pic>
        <p:nvPicPr>
          <p:cNvPr id="3" name="Bildplatzhalter 2" descr="Drei Studierende schauen sich eine Broschüre an."/>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279" r="16279"/>
          <a:stretch>
            <a:fillRect/>
          </a:stretch>
        </p:blipFill>
        <p:spPr/>
      </p:pic>
      <p:sp>
        <p:nvSpPr>
          <p:cNvPr id="7" name="Textfeld 4"/>
          <p:cNvSpPr txBox="1">
            <a:spLocks noChangeArrowheads="1"/>
          </p:cNvSpPr>
          <p:nvPr/>
        </p:nvSpPr>
        <p:spPr bwMode="auto">
          <a:xfrm rot="16200000">
            <a:off x="7538182" y="2624377"/>
            <a:ext cx="2036407"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solidFill>
              </a:rPr>
              <a:t>Foto</a:t>
            </a:r>
            <a:r>
              <a:rPr lang="de-DE" altLang="de-DE" sz="800" b="0" dirty="0" smtClean="0">
                <a:solidFill>
                  <a:schemeClr val="bg1"/>
                </a:solidFill>
              </a:rPr>
              <a:t>: </a:t>
            </a:r>
            <a:r>
              <a:rPr lang="de-DE" altLang="de-DE" sz="800" b="0" dirty="0">
                <a:solidFill>
                  <a:schemeClr val="bg1"/>
                </a:solidFill>
              </a:rPr>
              <a:t>Bettina Künzler</a:t>
            </a:r>
          </a:p>
        </p:txBody>
      </p:sp>
      <p:sp>
        <p:nvSpPr>
          <p:cNvPr id="5" name="Fußzeilenplatzhalter 4"/>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2173485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Stuttgart</a:t>
            </a:r>
            <a:br>
              <a:rPr lang="de-DE" dirty="0"/>
            </a:br>
            <a:r>
              <a:rPr lang="de-DE" dirty="0"/>
              <a:t>Stadt und Region</a:t>
            </a:r>
          </a:p>
        </p:txBody>
      </p:sp>
    </p:spTree>
    <p:extLst>
      <p:ext uri="{BB962C8B-B14F-4D97-AF65-F5344CB8AC3E}">
        <p14:creationId xmlns:p14="http://schemas.microsoft.com/office/powerpoint/2010/main" val="3624389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0"/>
          <p:cNvSpPr>
            <a:spLocks noGrp="1"/>
          </p:cNvSpPr>
          <p:nvPr>
            <p:ph type="title"/>
          </p:nvPr>
        </p:nvSpPr>
        <p:spPr/>
        <p:txBody>
          <a:bodyPr/>
          <a:lstStyle/>
          <a:p>
            <a:r>
              <a:rPr lang="de-DE" altLang="de-DE" dirty="0"/>
              <a:t>Kulturelle </a:t>
            </a:r>
            <a:r>
              <a:rPr lang="de-DE" altLang="de-DE" dirty="0" smtClean="0"/>
              <a:t>Höhepunkt</a:t>
            </a:r>
            <a:endParaRPr lang="de-DE" dirty="0">
              <a:solidFill>
                <a:srgbClr val="FF0000"/>
              </a:solidFill>
            </a:endParaRPr>
          </a:p>
        </p:txBody>
      </p:sp>
      <p:sp>
        <p:nvSpPr>
          <p:cNvPr id="21" name="Textplatzhalter 20"/>
          <p:cNvSpPr>
            <a:spLocks noGrp="1"/>
          </p:cNvSpPr>
          <p:nvPr>
            <p:ph type="body" sz="quarter" idx="22"/>
          </p:nvPr>
        </p:nvSpPr>
        <p:spPr/>
        <p:txBody>
          <a:bodyPr/>
          <a:lstStyle/>
          <a:p>
            <a:pPr marL="180975" indent="-180975">
              <a:buFont typeface="Arial" panose="020B0604020202020204" pitchFamily="34" charset="0"/>
              <a:buChar char="•"/>
            </a:pPr>
            <a:r>
              <a:rPr lang="de-DE" altLang="de-DE" sz="1400" dirty="0" smtClean="0"/>
              <a:t>Europas größter zoologisch-botanischer Garten; die </a:t>
            </a:r>
            <a:r>
              <a:rPr lang="de-DE" altLang="de-DE" sz="1400" dirty="0"/>
              <a:t>Schlösser der früheren Könige von Württemberg </a:t>
            </a:r>
            <a:endParaRPr lang="de-DE" altLang="de-DE" sz="1400" dirty="0" smtClean="0"/>
          </a:p>
          <a:p>
            <a:pPr marL="180975" indent="-180975">
              <a:buFont typeface="Arial" panose="020B0604020202020204" pitchFamily="34" charset="0"/>
              <a:buChar char="•"/>
            </a:pPr>
            <a:r>
              <a:rPr lang="de-DE" altLang="de-DE" sz="1400" dirty="0" smtClean="0"/>
              <a:t>Die </a:t>
            </a:r>
            <a:r>
              <a:rPr lang="de-DE" altLang="de-DE" sz="1400" dirty="0"/>
              <a:t>Oper Stuttgart – schon oft </a:t>
            </a:r>
            <a:r>
              <a:rPr lang="de-DE" altLang="de-DE" sz="1400" dirty="0" smtClean="0"/>
              <a:t>als „Beste </a:t>
            </a:r>
            <a:r>
              <a:rPr lang="de-DE" altLang="de-DE" sz="1400" dirty="0"/>
              <a:t>Oper des Jahres“ prämiert</a:t>
            </a:r>
          </a:p>
          <a:p>
            <a:pPr marL="180975" indent="-180975">
              <a:buFont typeface="Arial" panose="020B0604020202020204" pitchFamily="34" charset="0"/>
              <a:buChar char="•"/>
            </a:pPr>
            <a:r>
              <a:rPr lang="de-DE" altLang="de-DE" sz="1400" dirty="0"/>
              <a:t>Das berühmte Stuttgarter Ballett – gegründet von John </a:t>
            </a:r>
            <a:r>
              <a:rPr lang="de-DE" altLang="de-DE" sz="1400" dirty="0" err="1"/>
              <a:t>Cranko</a:t>
            </a:r>
            <a:r>
              <a:rPr lang="de-DE" altLang="de-DE" sz="1400" dirty="0"/>
              <a:t> </a:t>
            </a:r>
          </a:p>
        </p:txBody>
      </p:sp>
      <p:pic>
        <p:nvPicPr>
          <p:cNvPr id="3" name="Bildplatzhalter 2" descr="Eine Seerose in einem Teich vor einem Wilhelma-Gebäude."/>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637" r="637"/>
          <a:stretch>
            <a:fillRect/>
          </a:stretch>
        </p:blipFill>
        <p:spPr/>
      </p:pic>
      <p:sp>
        <p:nvSpPr>
          <p:cNvPr id="14" name="Textfeld 4"/>
          <p:cNvSpPr txBox="1">
            <a:spLocks noChangeArrowheads="1"/>
          </p:cNvSpPr>
          <p:nvPr/>
        </p:nvSpPr>
        <p:spPr bwMode="auto">
          <a:xfrm rot="16200000">
            <a:off x="2212286" y="279633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smtClean="0">
                <a:solidFill>
                  <a:schemeClr val="bg2">
                    <a:lumMod val="60000"/>
                    <a:lumOff val="40000"/>
                  </a:schemeClr>
                </a:solidFill>
              </a:rPr>
              <a:t>Foto: </a:t>
            </a:r>
            <a:r>
              <a:rPr lang="de-DE" altLang="de-DE" sz="800" b="0" dirty="0" err="1" smtClean="0">
                <a:solidFill>
                  <a:schemeClr val="bg2">
                    <a:lumMod val="60000"/>
                    <a:lumOff val="40000"/>
                  </a:schemeClr>
                </a:solidFill>
              </a:rPr>
              <a:t>Wilhelma</a:t>
            </a:r>
            <a:r>
              <a:rPr lang="de-DE" altLang="de-DE" sz="800" b="0" dirty="0" smtClean="0">
                <a:solidFill>
                  <a:schemeClr val="bg2">
                    <a:lumMod val="60000"/>
                    <a:lumOff val="40000"/>
                  </a:schemeClr>
                </a:solidFill>
              </a:rPr>
              <a:t> Stuttgart</a:t>
            </a:r>
            <a:endParaRPr lang="de-DE" altLang="de-DE" sz="800" b="0" dirty="0">
              <a:solidFill>
                <a:schemeClr val="bg2">
                  <a:lumMod val="60000"/>
                  <a:lumOff val="40000"/>
                </a:schemeClr>
              </a:solidFill>
            </a:endParaRPr>
          </a:p>
        </p:txBody>
      </p:sp>
      <p:pic>
        <p:nvPicPr>
          <p:cNvPr id="8" name="Bildplatzhalter 7" descr="Das Stuttgarter Opernhaus"/>
          <p:cNvPicPr>
            <a:picLocks noGrp="1" noChangeAspect="1"/>
          </p:cNvPicPr>
          <p:nvPr>
            <p:ph type="pic" sz="quarter" idx="20"/>
          </p:nvPr>
        </p:nvPicPr>
        <p:blipFill>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l="722" r="722"/>
          <a:stretch>
            <a:fillRect/>
          </a:stretch>
        </p:blipFill>
        <p:spPr/>
      </p:pic>
      <p:sp>
        <p:nvSpPr>
          <p:cNvPr id="18" name="Textfeld 4"/>
          <p:cNvSpPr txBox="1">
            <a:spLocks noChangeArrowheads="1"/>
          </p:cNvSpPr>
          <p:nvPr/>
        </p:nvSpPr>
        <p:spPr bwMode="auto">
          <a:xfrm rot="16200000">
            <a:off x="5155409" y="2654199"/>
            <a:ext cx="16287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smtClean="0">
                <a:solidFill>
                  <a:schemeClr val="bg1">
                    <a:lumMod val="65000"/>
                  </a:schemeClr>
                </a:solidFill>
              </a:rPr>
              <a:t>Foto: © Stuttgart-Marketing </a:t>
            </a:r>
            <a:r>
              <a:rPr lang="de-DE" altLang="de-DE" sz="800" b="0" dirty="0">
                <a:solidFill>
                  <a:schemeClr val="bg1">
                    <a:lumMod val="65000"/>
                  </a:schemeClr>
                </a:solidFill>
              </a:rPr>
              <a:t>GmbH </a:t>
            </a:r>
            <a:r>
              <a:rPr lang="de-DE" altLang="de-DE" sz="800" b="0" dirty="0" smtClean="0">
                <a:solidFill>
                  <a:schemeClr val="bg1">
                    <a:lumMod val="65000"/>
                  </a:schemeClr>
                </a:solidFill>
              </a:rPr>
              <a:t>/ Achim </a:t>
            </a:r>
            <a:r>
              <a:rPr lang="de-DE" altLang="de-DE" sz="800" b="0" dirty="0">
                <a:solidFill>
                  <a:schemeClr val="bg1">
                    <a:lumMod val="65000"/>
                  </a:schemeClr>
                </a:solidFill>
              </a:rPr>
              <a:t>Mende</a:t>
            </a:r>
          </a:p>
        </p:txBody>
      </p:sp>
      <p:pic>
        <p:nvPicPr>
          <p:cNvPr id="7" name="Bildplatzhalter 6" descr="Zwei Ballettänzer"/>
          <p:cNvPicPr>
            <a:picLocks noGrp="1" noChangeAspect="1"/>
          </p:cNvPicPr>
          <p:nvPr>
            <p:ph type="pic" sz="quarter" idx="21"/>
          </p:nvPr>
        </p:nvPicPr>
        <p:blipFill>
          <a:blip r:embed="rId6">
            <a:extLst>
              <a:ext uri="{28A0092B-C50C-407E-A947-70E740481C1C}">
                <a14:useLocalDpi xmlns:a14="http://schemas.microsoft.com/office/drawing/2010/main" val="0"/>
              </a:ext>
            </a:extLst>
          </a:blip>
          <a:srcRect l="1294" r="1294"/>
          <a:stretch>
            <a:fillRect/>
          </a:stretch>
        </p:blipFill>
        <p:spPr/>
      </p:pic>
      <p:sp>
        <p:nvSpPr>
          <p:cNvPr id="19" name="Textfeld 4"/>
          <p:cNvSpPr txBox="1">
            <a:spLocks noChangeArrowheads="1"/>
          </p:cNvSpPr>
          <p:nvPr/>
        </p:nvSpPr>
        <p:spPr bwMode="auto">
          <a:xfrm rot="16200000">
            <a:off x="8324256" y="279633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smtClean="0">
                <a:solidFill>
                  <a:schemeClr val="bg2">
                    <a:lumMod val="40000"/>
                    <a:lumOff val="60000"/>
                  </a:schemeClr>
                </a:solidFill>
              </a:rPr>
              <a:t>Foto: © </a:t>
            </a:r>
            <a:r>
              <a:rPr lang="de-DE" altLang="de-DE" sz="800" b="0" dirty="0">
                <a:solidFill>
                  <a:schemeClr val="bg2">
                    <a:lumMod val="40000"/>
                    <a:lumOff val="60000"/>
                  </a:schemeClr>
                </a:solidFill>
              </a:rPr>
              <a:t>Stuttgarter Ballett</a:t>
            </a:r>
          </a:p>
        </p:txBody>
      </p:sp>
      <p:sp>
        <p:nvSpPr>
          <p:cNvPr id="17" name="Fußzeilenplatzhalter 3"/>
          <p:cNvSpPr txBox="1">
            <a:spLocks/>
          </p:cNvSpPr>
          <p:nvPr/>
        </p:nvSpPr>
        <p:spPr>
          <a:xfrm>
            <a:off x="466725" y="5418000"/>
            <a:ext cx="6063501" cy="126000"/>
          </a:xfrm>
          <a:prstGeom prst="rect">
            <a:avLst/>
          </a:prstGeom>
        </p:spPr>
        <p:txBody>
          <a:bodyPr lIns="0" tIns="0" rIns="0" bIns="0"/>
          <a:ls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r>
              <a:rPr lang="en-US" sz="800" dirty="0" smtClean="0"/>
              <a:t>Universität Stuttgart</a:t>
            </a:r>
            <a:endParaRPr lang="en-US" sz="800" dirty="0"/>
          </a:p>
        </p:txBody>
      </p:sp>
    </p:spTree>
    <p:extLst>
      <p:ext uri="{BB962C8B-B14F-4D97-AF65-F5344CB8AC3E}">
        <p14:creationId xmlns:p14="http://schemas.microsoft.com/office/powerpoint/2010/main" val="2874564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Hightech und Innovationen - die Region </a:t>
            </a:r>
            <a:r>
              <a:rPr lang="de-DE" altLang="de-DE" dirty="0" smtClean="0"/>
              <a:t>Stuttgart</a:t>
            </a:r>
            <a:endParaRPr lang="de-DE" dirty="0"/>
          </a:p>
        </p:txBody>
      </p:sp>
      <p:sp>
        <p:nvSpPr>
          <p:cNvPr id="21" name="Textplatzhalter 20"/>
          <p:cNvSpPr>
            <a:spLocks noGrp="1"/>
          </p:cNvSpPr>
          <p:nvPr>
            <p:ph type="body" sz="quarter" idx="22"/>
          </p:nvPr>
        </p:nvSpPr>
        <p:spPr>
          <a:xfrm>
            <a:off x="466725" y="3975096"/>
            <a:ext cx="8314538" cy="1091757"/>
          </a:xfrm>
        </p:spPr>
        <p:txBody>
          <a:bodyPr/>
          <a:lstStyle/>
          <a:p>
            <a:pPr marL="180975" indent="-180975">
              <a:buFont typeface="Arial" panose="020B0604020202020204" pitchFamily="34" charset="0"/>
              <a:buChar char="•"/>
            </a:pPr>
            <a:r>
              <a:rPr lang="de-DE" altLang="de-DE" sz="1400" dirty="0" smtClean="0"/>
              <a:t>Hauptsitze und Produktion von Global Playern</a:t>
            </a:r>
            <a:r>
              <a:rPr lang="de-DE" altLang="de-DE" sz="1400" dirty="0"/>
              <a:t> wie </a:t>
            </a:r>
            <a:r>
              <a:rPr lang="de-DE" altLang="de-DE" sz="1400" dirty="0" smtClean="0"/>
              <a:t>Bosch</a:t>
            </a:r>
            <a:r>
              <a:rPr lang="de-DE" altLang="de-DE" sz="1400" dirty="0"/>
              <a:t>, </a:t>
            </a:r>
            <a:r>
              <a:rPr lang="de-DE" altLang="de-DE" sz="1400" dirty="0" smtClean="0"/>
              <a:t>Daimler, Porsche </a:t>
            </a:r>
            <a:r>
              <a:rPr lang="de-DE" altLang="de-DE" sz="1400" dirty="0"/>
              <a:t>und IBM </a:t>
            </a:r>
            <a:r>
              <a:rPr lang="de-DE" altLang="de-DE" sz="1400" dirty="0" smtClean="0"/>
              <a:t>Germany</a:t>
            </a:r>
          </a:p>
          <a:p>
            <a:pPr marL="180975" indent="-180975">
              <a:buFont typeface="Arial" panose="020B0604020202020204" pitchFamily="34" charset="0"/>
              <a:buChar char="•"/>
            </a:pPr>
            <a:r>
              <a:rPr lang="de-DE" altLang="de-DE" sz="1400" dirty="0" smtClean="0"/>
              <a:t>Region </a:t>
            </a:r>
            <a:r>
              <a:rPr lang="de-DE" altLang="de-DE" sz="1400" dirty="0"/>
              <a:t>mit dem stärksten </a:t>
            </a:r>
            <a:r>
              <a:rPr lang="de-DE" altLang="de-DE" sz="1400" dirty="0" smtClean="0"/>
              <a:t>Innovationsindex Baden-Württembergs </a:t>
            </a:r>
            <a:r>
              <a:rPr lang="de-DE" altLang="de-DE" sz="1100" dirty="0" smtClean="0"/>
              <a:t>(Landesamt </a:t>
            </a:r>
            <a:r>
              <a:rPr lang="de-DE" altLang="de-DE" sz="1100" dirty="0"/>
              <a:t>für Statistik BW </a:t>
            </a:r>
            <a:r>
              <a:rPr lang="de-DE" altLang="de-DE" sz="1100" dirty="0" smtClean="0"/>
              <a:t>2020)</a:t>
            </a:r>
          </a:p>
          <a:p>
            <a:pPr marL="180975" indent="-180975">
              <a:buFont typeface="Arial" panose="020B0604020202020204" pitchFamily="34" charset="0"/>
              <a:buChar char="•"/>
            </a:pPr>
            <a:r>
              <a:rPr lang="de-DE" altLang="de-DE" sz="1400" dirty="0" smtClean="0"/>
              <a:t>Investitionen der </a:t>
            </a:r>
            <a:r>
              <a:rPr lang="de-DE" altLang="de-DE" sz="1400" dirty="0"/>
              <a:t>Privatwirtschaft in </a:t>
            </a:r>
            <a:r>
              <a:rPr lang="de-DE" altLang="de-DE" sz="1400" dirty="0" smtClean="0"/>
              <a:t>Forschung &amp; Entwicklung: Platz 2 in Europa </a:t>
            </a:r>
            <a:r>
              <a:rPr lang="de-DE" altLang="de-DE" sz="1200" dirty="0" smtClean="0"/>
              <a:t>(</a:t>
            </a:r>
            <a:r>
              <a:rPr lang="de-DE" altLang="de-DE" sz="1100" dirty="0" err="1" smtClean="0"/>
              <a:t>Eurostat</a:t>
            </a:r>
            <a:r>
              <a:rPr lang="de-DE" altLang="de-DE" sz="1100" dirty="0" smtClean="0"/>
              <a:t> 2022, Daten 2019) </a:t>
            </a:r>
            <a:endParaRPr lang="de-DE" altLang="de-DE" sz="1100" spc="-100" dirty="0"/>
          </a:p>
        </p:txBody>
      </p:sp>
      <p:pic>
        <p:nvPicPr>
          <p:cNvPr id="3" name="Bildplatzhalter 2" descr="Zwei Menschen schauen sich ein Auto an."/>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744" r="744"/>
          <a:stretch>
            <a:fillRect/>
          </a:stretch>
        </p:blipFill>
        <p:spPr/>
      </p:pic>
      <p:sp>
        <p:nvSpPr>
          <p:cNvPr id="15" name="Textfeld 4"/>
          <p:cNvSpPr txBox="1">
            <a:spLocks noChangeArrowheads="1"/>
          </p:cNvSpPr>
          <p:nvPr/>
        </p:nvSpPr>
        <p:spPr bwMode="auto">
          <a:xfrm rot="16200000">
            <a:off x="2212286" y="279633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smtClean="0">
                <a:solidFill>
                  <a:schemeClr val="bg1"/>
                </a:solidFill>
              </a:rPr>
              <a:t>Foto: </a:t>
            </a:r>
            <a:r>
              <a:rPr lang="de-DE" altLang="de-DE" sz="800" b="0" dirty="0">
                <a:solidFill>
                  <a:schemeClr val="bg1"/>
                </a:solidFill>
              </a:rPr>
              <a:t>Alwin </a:t>
            </a:r>
            <a:r>
              <a:rPr lang="de-DE" altLang="de-DE" sz="800" b="0" dirty="0" err="1">
                <a:solidFill>
                  <a:schemeClr val="bg1"/>
                </a:solidFill>
              </a:rPr>
              <a:t>Maigler</a:t>
            </a:r>
            <a:endParaRPr lang="de-DE" altLang="de-DE" sz="800" b="0" dirty="0">
              <a:solidFill>
                <a:schemeClr val="bg1"/>
              </a:solidFill>
            </a:endParaRPr>
          </a:p>
        </p:txBody>
      </p:sp>
      <p:pic>
        <p:nvPicPr>
          <p:cNvPr id="5" name="Bildplatzhalter 4" descr="Ein Roboter und ein Mensch reichen sich die Händen."/>
          <p:cNvPicPr>
            <a:picLocks noGrp="1" noChangeAspect="1"/>
          </p:cNvPicPr>
          <p:nvPr>
            <p:ph type="pic" sz="quarter" idx="20"/>
          </p:nvPr>
        </p:nvPicPr>
        <p:blipFill>
          <a:blip r:embed="rId4">
            <a:extLst>
              <a:ext uri="{28A0092B-C50C-407E-A947-70E740481C1C}">
                <a14:useLocalDpi xmlns:a14="http://schemas.microsoft.com/office/drawing/2010/main" val="0"/>
              </a:ext>
            </a:extLst>
          </a:blip>
          <a:srcRect l="644" r="644"/>
          <a:stretch>
            <a:fillRect/>
          </a:stretch>
        </p:blipFill>
        <p:spPr/>
      </p:pic>
      <p:sp>
        <p:nvSpPr>
          <p:cNvPr id="18" name="Textfeld 4"/>
          <p:cNvSpPr txBox="1">
            <a:spLocks noChangeArrowheads="1"/>
          </p:cNvSpPr>
          <p:nvPr/>
        </p:nvSpPr>
        <p:spPr bwMode="auto">
          <a:xfrm rot="16200000">
            <a:off x="5111650" y="2629325"/>
            <a:ext cx="180165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smtClean="0">
                <a:solidFill>
                  <a:schemeClr val="bg1"/>
                </a:solidFill>
              </a:rPr>
              <a:t>Foto: </a:t>
            </a:r>
            <a:r>
              <a:rPr lang="de-DE" altLang="de-DE" sz="800" b="0" dirty="0">
                <a:solidFill>
                  <a:schemeClr val="bg1"/>
                </a:solidFill>
              </a:rPr>
              <a:t>zapp2photo, </a:t>
            </a:r>
            <a:r>
              <a:rPr lang="de-DE" altLang="de-DE" sz="800" b="0" dirty="0" err="1">
                <a:solidFill>
                  <a:schemeClr val="bg1"/>
                </a:solidFill>
              </a:rPr>
              <a:t>Fotolia</a:t>
            </a:r>
            <a:endParaRPr lang="de-DE" altLang="de-DE" sz="800" b="0" dirty="0">
              <a:solidFill>
                <a:schemeClr val="bg1"/>
              </a:solidFill>
            </a:endParaRPr>
          </a:p>
        </p:txBody>
      </p:sp>
      <p:pic>
        <p:nvPicPr>
          <p:cNvPr id="8" name="Bildplatzhalter 7" descr="Eine Maschine graviert etwas in ein Metallstück ein."/>
          <p:cNvPicPr>
            <a:picLocks noGrp="1" noChangeAspect="1"/>
          </p:cNvPicPr>
          <p:nvPr>
            <p:ph type="pic" sz="quarter" idx="21"/>
          </p:nvPr>
        </p:nvPicPr>
        <p:blipFill>
          <a:blip r:embed="rId5">
            <a:extLst>
              <a:ext uri="{28A0092B-C50C-407E-A947-70E740481C1C}">
                <a14:useLocalDpi xmlns:a14="http://schemas.microsoft.com/office/drawing/2010/main" val="0"/>
              </a:ext>
            </a:extLst>
          </a:blip>
          <a:srcRect l="674" r="674"/>
          <a:stretch>
            <a:fillRect/>
          </a:stretch>
        </p:blipFill>
        <p:spPr/>
      </p:pic>
      <p:sp>
        <p:nvSpPr>
          <p:cNvPr id="19" name="Textfeld 4"/>
          <p:cNvSpPr txBox="1">
            <a:spLocks noChangeArrowheads="1"/>
          </p:cNvSpPr>
          <p:nvPr/>
        </p:nvSpPr>
        <p:spPr bwMode="auto">
          <a:xfrm rot="16200000">
            <a:off x="8324256" y="279633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smtClean="0">
                <a:solidFill>
                  <a:schemeClr val="bg1"/>
                </a:solidFill>
              </a:rPr>
              <a:t>Foto: </a:t>
            </a:r>
            <a:r>
              <a:rPr lang="de-DE" altLang="de-DE" sz="800" b="0" dirty="0">
                <a:solidFill>
                  <a:schemeClr val="bg1"/>
                </a:solidFill>
              </a:rPr>
              <a:t>Max Kovalenko</a:t>
            </a:r>
          </a:p>
        </p:txBody>
      </p:sp>
      <p:sp>
        <p:nvSpPr>
          <p:cNvPr id="12" name="Fußzeilenplatzhalter 2"/>
          <p:cNvSpPr txBox="1">
            <a:spLocks/>
          </p:cNvSpPr>
          <p:nvPr/>
        </p:nvSpPr>
        <p:spPr>
          <a:xfrm>
            <a:off x="466725" y="5418000"/>
            <a:ext cx="6063501" cy="126000"/>
          </a:xfrm>
          <a:prstGeom prst="rect">
            <a:avLst/>
          </a:prstGeom>
        </p:spPr>
        <p:txBody>
          <a:bodyPr lIns="0" tIns="0" rIns="0" bIns="0"/>
          <a:ls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r>
              <a:rPr lang="en-US" sz="800" dirty="0" smtClean="0"/>
              <a:t>Universität Stuttgart</a:t>
            </a:r>
            <a:endParaRPr lang="en-US" sz="800" dirty="0"/>
          </a:p>
        </p:txBody>
      </p:sp>
    </p:spTree>
    <p:extLst>
      <p:ext uri="{BB962C8B-B14F-4D97-AF65-F5344CB8AC3E}">
        <p14:creationId xmlns:p14="http://schemas.microsoft.com/office/powerpoint/2010/main" val="684710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5" descr="Studierende auf dem Fahrrad, dem E-Scooter und zu Fuß vor einem großen Universitätsgebäude in Vaihingen." title="Studenten auf dem Campus"/>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112" b="3112"/>
          <a:stretch>
            <a:fillRect/>
          </a:stretch>
        </p:blipFill>
        <p:spPr/>
      </p:pic>
      <p:sp>
        <p:nvSpPr>
          <p:cNvPr id="8" name="Textfeld 4"/>
          <p:cNvSpPr txBox="1">
            <a:spLocks noChangeArrowheads="1"/>
          </p:cNvSpPr>
          <p:nvPr/>
        </p:nvSpPr>
        <p:spPr bwMode="auto">
          <a:xfrm rot="16200000">
            <a:off x="7830945" y="4146044"/>
            <a:ext cx="24208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85000"/>
                  </a:schemeClr>
                </a:solidFill>
              </a:rPr>
              <a:t>Foto: Universität Stuttgart/Uli Regenscheit</a:t>
            </a:r>
          </a:p>
        </p:txBody>
      </p:sp>
      <p:sp>
        <p:nvSpPr>
          <p:cNvPr id="3" name="Titel 2" descr="Eckdaten"/>
          <p:cNvSpPr>
            <a:spLocks noGrp="1"/>
          </p:cNvSpPr>
          <p:nvPr>
            <p:ph type="title"/>
          </p:nvPr>
        </p:nvSpPr>
        <p:spPr/>
        <p:txBody>
          <a:bodyPr/>
          <a:lstStyle/>
          <a:p>
            <a:r>
              <a:rPr lang="de-DE" dirty="0"/>
              <a:t>Eckdaten</a:t>
            </a:r>
          </a:p>
        </p:txBody>
      </p:sp>
      <p:sp>
        <p:nvSpPr>
          <p:cNvPr id="4" name="Inhaltsplatzhalter 3"/>
          <p:cNvSpPr>
            <a:spLocks noGrp="1"/>
          </p:cNvSpPr>
          <p:nvPr>
            <p:ph sz="half" idx="1"/>
          </p:nvPr>
        </p:nvSpPr>
        <p:spPr/>
        <p:txBody>
          <a:bodyPr/>
          <a:lstStyle/>
          <a:p>
            <a:r>
              <a:rPr lang="de-DE" altLang="de-DE" dirty="0" smtClean="0"/>
              <a:t>24.500 </a:t>
            </a:r>
            <a:r>
              <a:rPr lang="de-DE" altLang="de-DE" dirty="0"/>
              <a:t>Studierende an 10 Fakultäten</a:t>
            </a:r>
          </a:p>
          <a:p>
            <a:r>
              <a:rPr lang="de-DE" altLang="de-DE" dirty="0" smtClean="0"/>
              <a:t>265 </a:t>
            </a:r>
            <a:r>
              <a:rPr lang="de-DE" altLang="de-DE" dirty="0"/>
              <a:t>Professorinnen und Professoren</a:t>
            </a:r>
          </a:p>
          <a:p>
            <a:r>
              <a:rPr lang="de-DE" altLang="de-DE" dirty="0" smtClean="0"/>
              <a:t>3100 </a:t>
            </a:r>
            <a:r>
              <a:rPr lang="de-DE" altLang="de-DE" dirty="0"/>
              <a:t>wissenschaftlich Beschäftigte  </a:t>
            </a:r>
          </a:p>
          <a:p>
            <a:r>
              <a:rPr lang="de-DE" altLang="de-DE" dirty="0" smtClean="0"/>
              <a:t>1900 </a:t>
            </a:r>
            <a:r>
              <a:rPr lang="de-DE" altLang="de-DE" dirty="0"/>
              <a:t>nichtwissenschaftlich Beschäftigte </a:t>
            </a:r>
          </a:p>
          <a:p>
            <a:r>
              <a:rPr lang="de-DE" altLang="de-DE" dirty="0"/>
              <a:t>Starke Kooperation mit </a:t>
            </a:r>
            <a:r>
              <a:rPr lang="de-DE" altLang="de-DE" dirty="0" err="1"/>
              <a:t>außeruniver</a:t>
            </a:r>
            <a:r>
              <a:rPr lang="de-DE" altLang="de-DE" dirty="0"/>
              <a:t>-</a:t>
            </a:r>
            <a:br>
              <a:rPr lang="de-DE" altLang="de-DE" dirty="0"/>
            </a:br>
            <a:r>
              <a:rPr lang="de-DE" altLang="de-DE" dirty="0" err="1"/>
              <a:t>sitären</a:t>
            </a:r>
            <a:r>
              <a:rPr lang="de-DE" altLang="de-DE" dirty="0"/>
              <a:t> Forschungseinrichtungen</a:t>
            </a:r>
          </a:p>
          <a:p>
            <a:r>
              <a:rPr lang="de-DE" altLang="de-DE" dirty="0"/>
              <a:t>Derzeit 6</a:t>
            </a:r>
            <a:r>
              <a:rPr lang="de-DE" altLang="de-DE" dirty="0" smtClean="0"/>
              <a:t> </a:t>
            </a:r>
            <a:r>
              <a:rPr lang="de-DE" altLang="de-DE" dirty="0"/>
              <a:t>Sonderforschungsbereiche</a:t>
            </a:r>
          </a:p>
          <a:p>
            <a:r>
              <a:rPr lang="de-DE" altLang="de-DE" dirty="0" smtClean="0"/>
              <a:t>2 Exzellenzcluster</a:t>
            </a:r>
            <a:endParaRPr lang="en-GB" altLang="de-DE" dirty="0"/>
          </a:p>
          <a:p>
            <a:pPr marL="0" indent="0">
              <a:buNone/>
            </a:pPr>
            <a:endParaRPr lang="de-DE" dirty="0"/>
          </a:p>
        </p:txBody>
      </p:sp>
      <p:sp>
        <p:nvSpPr>
          <p:cNvPr id="2" name="Fußzeilenplatzhalter 1"/>
          <p:cNvSpPr>
            <a:spLocks noGrp="1"/>
          </p:cNvSpPr>
          <p:nvPr>
            <p:ph type="ftr" sz="quarter" idx="13"/>
          </p:nvPr>
        </p:nvSpPr>
        <p:spPr/>
        <p:txBody>
          <a:bodyPr/>
          <a:lstStyle/>
          <a:p>
            <a:r>
              <a:rPr lang="de-DE" dirty="0">
                <a:solidFill>
                  <a:schemeClr val="bg1"/>
                </a:solidFill>
              </a:rPr>
              <a:t>Universität Stuttgart</a:t>
            </a:r>
          </a:p>
        </p:txBody>
      </p:sp>
    </p:spTree>
    <p:extLst>
      <p:ext uri="{BB962C8B-B14F-4D97-AF65-F5344CB8AC3E}">
        <p14:creationId xmlns:p14="http://schemas.microsoft.com/office/powerpoint/2010/main" val="2340987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el 22"/>
          <p:cNvSpPr>
            <a:spLocks noGrp="1"/>
          </p:cNvSpPr>
          <p:nvPr>
            <p:ph type="title"/>
          </p:nvPr>
        </p:nvSpPr>
        <p:spPr/>
        <p:txBody>
          <a:bodyPr/>
          <a:lstStyle/>
          <a:p>
            <a:r>
              <a:rPr lang="de-DE" dirty="0" smtClean="0">
                <a:solidFill>
                  <a:schemeClr val="bg1"/>
                </a:solidFill>
              </a:rPr>
              <a:t>Vielen Dank!</a:t>
            </a:r>
            <a:endParaRPr lang="de-DE" dirty="0">
              <a:solidFill>
                <a:schemeClr val="bg1"/>
              </a:solidFill>
            </a:endParaRPr>
          </a:p>
        </p:txBody>
      </p:sp>
      <p:sp>
        <p:nvSpPr>
          <p:cNvPr id="24" name="Bildplatzhalter 23" descr="Bildplatzhalter für Porträt"/>
          <p:cNvSpPr>
            <a:spLocks noGrp="1"/>
          </p:cNvSpPr>
          <p:nvPr>
            <p:ph type="pic" sz="quarter" idx="14"/>
          </p:nvPr>
        </p:nvSpPr>
        <p:spPr/>
      </p:sp>
      <p:sp>
        <p:nvSpPr>
          <p:cNvPr id="25" name="Textplatzhalter 24"/>
          <p:cNvSpPr>
            <a:spLocks noGrp="1"/>
          </p:cNvSpPr>
          <p:nvPr>
            <p:ph type="body" sz="quarter" idx="15"/>
          </p:nvPr>
        </p:nvSpPr>
        <p:spPr/>
        <p:txBody>
          <a:bodyPr/>
          <a:lstStyle/>
          <a:p>
            <a:endParaRPr lang="de-DE"/>
          </a:p>
        </p:txBody>
      </p:sp>
      <p:sp>
        <p:nvSpPr>
          <p:cNvPr id="29" name="Textplatzhalter 28"/>
          <p:cNvSpPr>
            <a:spLocks noGrp="1"/>
          </p:cNvSpPr>
          <p:nvPr>
            <p:ph type="body" sz="quarter" idx="19"/>
          </p:nvPr>
        </p:nvSpPr>
        <p:spPr/>
        <p:txBody>
          <a:bodyPr/>
          <a:lstStyle/>
          <a:p>
            <a:endParaRPr lang="de-DE" dirty="0"/>
          </a:p>
        </p:txBody>
      </p:sp>
      <p:sp>
        <p:nvSpPr>
          <p:cNvPr id="26" name="Textplatzhalter 25"/>
          <p:cNvSpPr>
            <a:spLocks noGrp="1"/>
          </p:cNvSpPr>
          <p:nvPr>
            <p:ph type="body" sz="quarter" idx="16"/>
          </p:nvPr>
        </p:nvSpPr>
        <p:spPr/>
        <p:txBody>
          <a:bodyPr/>
          <a:lstStyle/>
          <a:p>
            <a:endParaRPr lang="de-DE"/>
          </a:p>
        </p:txBody>
      </p:sp>
      <p:sp>
        <p:nvSpPr>
          <p:cNvPr id="27" name="Textplatzhalter 26"/>
          <p:cNvSpPr>
            <a:spLocks noGrp="1"/>
          </p:cNvSpPr>
          <p:nvPr>
            <p:ph type="body" sz="quarter" idx="17"/>
          </p:nvPr>
        </p:nvSpPr>
        <p:spPr/>
        <p:txBody>
          <a:bodyPr/>
          <a:lstStyle/>
          <a:p>
            <a:endParaRPr lang="de-DE"/>
          </a:p>
        </p:txBody>
      </p:sp>
      <p:sp>
        <p:nvSpPr>
          <p:cNvPr id="28" name="Textplatzhalter 27"/>
          <p:cNvSpPr>
            <a:spLocks noGrp="1"/>
          </p:cNvSpPr>
          <p:nvPr>
            <p:ph type="body" sz="quarter" idx="18"/>
          </p:nvPr>
        </p:nvSpPr>
        <p:spPr/>
        <p:txBody>
          <a:bodyPr/>
          <a:lstStyle/>
          <a:p>
            <a:endParaRPr lang="de-DE"/>
          </a:p>
        </p:txBody>
      </p:sp>
      <p:sp>
        <p:nvSpPr>
          <p:cNvPr id="30" name="Textplatzhalter 29"/>
          <p:cNvSpPr>
            <a:spLocks noGrp="1"/>
          </p:cNvSpPr>
          <p:nvPr>
            <p:ph type="body" sz="quarter" idx="20"/>
          </p:nvPr>
        </p:nvSpPr>
        <p:spPr/>
        <p:txBody>
          <a:bodyPr/>
          <a:lstStyle/>
          <a:p>
            <a:endParaRPr lang="de-DE"/>
          </a:p>
        </p:txBody>
      </p:sp>
    </p:spTree>
    <p:extLst>
      <p:ext uri="{BB962C8B-B14F-4D97-AF65-F5344CB8AC3E}">
        <p14:creationId xmlns:p14="http://schemas.microsoft.com/office/powerpoint/2010/main" val="219845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descr="Studierende auf dem Campus in Stuttgart Stadtmitte"/>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840" b="3840"/>
          <a:stretch>
            <a:fillRect/>
          </a:stretch>
        </p:blipFill>
        <p:spPr/>
      </p:pic>
      <p:sp>
        <p:nvSpPr>
          <p:cNvPr id="8" name="Textfeld 4"/>
          <p:cNvSpPr txBox="1">
            <a:spLocks noChangeArrowheads="1"/>
          </p:cNvSpPr>
          <p:nvPr/>
        </p:nvSpPr>
        <p:spPr bwMode="auto">
          <a:xfrm rot="16200000">
            <a:off x="7830945" y="4146044"/>
            <a:ext cx="24208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85000"/>
                  </a:schemeClr>
                </a:solidFill>
              </a:rPr>
              <a:t>Foto: Universität Stuttgart/Uli Regenscheit</a:t>
            </a:r>
          </a:p>
        </p:txBody>
      </p:sp>
      <p:sp>
        <p:nvSpPr>
          <p:cNvPr id="3" name="Titel 2" descr="Internationalität"/>
          <p:cNvSpPr>
            <a:spLocks noGrp="1"/>
          </p:cNvSpPr>
          <p:nvPr>
            <p:ph type="title"/>
          </p:nvPr>
        </p:nvSpPr>
        <p:spPr/>
        <p:txBody>
          <a:bodyPr/>
          <a:lstStyle/>
          <a:p>
            <a:r>
              <a:rPr lang="de-DE" dirty="0"/>
              <a:t>Internationalität</a:t>
            </a:r>
          </a:p>
        </p:txBody>
      </p:sp>
      <p:sp>
        <p:nvSpPr>
          <p:cNvPr id="4" name="Inhaltsplatzhalter 3"/>
          <p:cNvSpPr>
            <a:spLocks noGrp="1"/>
          </p:cNvSpPr>
          <p:nvPr>
            <p:ph sz="half" idx="1"/>
          </p:nvPr>
        </p:nvSpPr>
        <p:spPr/>
        <p:txBody>
          <a:bodyPr/>
          <a:lstStyle/>
          <a:p>
            <a:r>
              <a:rPr lang="de-DE" altLang="de-DE" dirty="0" smtClean="0"/>
              <a:t>Rund 5300 </a:t>
            </a:r>
            <a:r>
              <a:rPr lang="de-DE" altLang="de-DE" dirty="0"/>
              <a:t>internationale Studierende</a:t>
            </a:r>
            <a:br>
              <a:rPr lang="de-DE" altLang="de-DE" dirty="0"/>
            </a:br>
            <a:r>
              <a:rPr lang="de-DE" altLang="de-DE" dirty="0"/>
              <a:t>aus mehr als 100 Ländern</a:t>
            </a:r>
          </a:p>
          <a:p>
            <a:r>
              <a:rPr lang="de-DE" altLang="de-DE" dirty="0"/>
              <a:t>Internationales Zentrum für</a:t>
            </a:r>
            <a:br>
              <a:rPr lang="de-DE" altLang="de-DE" dirty="0"/>
            </a:br>
            <a:r>
              <a:rPr lang="de-DE" altLang="de-DE" dirty="0"/>
              <a:t>Kultur- und Technikforschung</a:t>
            </a:r>
          </a:p>
          <a:p>
            <a:r>
              <a:rPr lang="de-DE" altLang="de-DE" dirty="0"/>
              <a:t>Internationale, fremdsprachige Masterstudiengänge</a:t>
            </a:r>
          </a:p>
          <a:p>
            <a:r>
              <a:rPr lang="de-DE" altLang="de-DE" dirty="0"/>
              <a:t>Mehr als 500 Partneruniversitäten</a:t>
            </a:r>
            <a:br>
              <a:rPr lang="de-DE" altLang="de-DE" dirty="0"/>
            </a:br>
            <a:r>
              <a:rPr lang="de-DE" altLang="de-DE" dirty="0"/>
              <a:t>weltweit</a:t>
            </a:r>
          </a:p>
          <a:p>
            <a:pPr marL="0" indent="0">
              <a:buNone/>
            </a:pPr>
            <a:endParaRPr lang="de-DE" dirty="0"/>
          </a:p>
        </p:txBody>
      </p:sp>
      <p:sp>
        <p:nvSpPr>
          <p:cNvPr id="5" name="Fußzeilenplatzhalter 4"/>
          <p:cNvSpPr>
            <a:spLocks noGrp="1"/>
          </p:cNvSpPr>
          <p:nvPr>
            <p:ph type="ftr" sz="quarter" idx="13"/>
          </p:nvPr>
        </p:nvSpPr>
        <p:spPr/>
        <p:txBody>
          <a:bodyPr/>
          <a:lstStyle/>
          <a:p>
            <a:r>
              <a:rPr lang="en-US" dirty="0">
                <a:solidFill>
                  <a:schemeClr val="bg1"/>
                </a:solidFill>
              </a:rPr>
              <a:t>Universität Stuttgart</a:t>
            </a:r>
          </a:p>
        </p:txBody>
      </p:sp>
    </p:spTree>
    <p:extLst>
      <p:ext uri="{BB962C8B-B14F-4D97-AF65-F5344CB8AC3E}">
        <p14:creationId xmlns:p14="http://schemas.microsoft.com/office/powerpoint/2010/main" val="2750121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descr="Pavillion, der aus Faserverbundkomponenten gefertigt wurde." title="Faserpavillion"/>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127" b="3127"/>
          <a:stretch>
            <a:fillRect/>
          </a:stretch>
        </p:blipFill>
        <p:spPr/>
      </p:pic>
      <p:sp>
        <p:nvSpPr>
          <p:cNvPr id="10" name="Textfeld 4"/>
          <p:cNvSpPr txBox="1">
            <a:spLocks noChangeArrowheads="1"/>
          </p:cNvSpPr>
          <p:nvPr/>
        </p:nvSpPr>
        <p:spPr bwMode="auto">
          <a:xfrm rot="16200000">
            <a:off x="7934953" y="4289554"/>
            <a:ext cx="213378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95000"/>
                  </a:schemeClr>
                </a:solidFill>
              </a:rPr>
              <a:t>Foto: </a:t>
            </a:r>
            <a:r>
              <a:rPr lang="de-DE" altLang="de-DE" sz="800" b="0" dirty="0" smtClean="0">
                <a:solidFill>
                  <a:schemeClr val="bg1">
                    <a:lumMod val="95000"/>
                  </a:schemeClr>
                </a:solidFill>
              </a:rPr>
              <a:t>ICD/ITKE </a:t>
            </a:r>
            <a:r>
              <a:rPr lang="de-DE" altLang="de-DE" sz="800" b="0" dirty="0">
                <a:solidFill>
                  <a:schemeClr val="bg1">
                    <a:lumMod val="95000"/>
                  </a:schemeClr>
                </a:solidFill>
              </a:rPr>
              <a:t>University </a:t>
            </a:r>
            <a:r>
              <a:rPr lang="de-DE" altLang="de-DE" sz="800" b="0" dirty="0" err="1">
                <a:solidFill>
                  <a:schemeClr val="bg1">
                    <a:lumMod val="95000"/>
                  </a:schemeClr>
                </a:solidFill>
              </a:rPr>
              <a:t>of</a:t>
            </a:r>
            <a:r>
              <a:rPr lang="de-DE" altLang="de-DE" sz="800" b="0" dirty="0">
                <a:solidFill>
                  <a:schemeClr val="bg1">
                    <a:lumMod val="95000"/>
                  </a:schemeClr>
                </a:solidFill>
              </a:rPr>
              <a:t> Stuttgart</a:t>
            </a:r>
          </a:p>
        </p:txBody>
      </p:sp>
      <p:sp>
        <p:nvSpPr>
          <p:cNvPr id="3" name="Titel 2" descr="Vision: Stuttgarter Weg"/>
          <p:cNvSpPr>
            <a:spLocks noGrp="1"/>
          </p:cNvSpPr>
          <p:nvPr>
            <p:ph type="title"/>
          </p:nvPr>
        </p:nvSpPr>
        <p:spPr/>
        <p:txBody>
          <a:bodyPr/>
          <a:lstStyle/>
          <a:p>
            <a:r>
              <a:rPr lang="de-DE" dirty="0"/>
              <a:t>Vision: Stuttgarter </a:t>
            </a:r>
            <a:r>
              <a:rPr lang="de-DE" dirty="0" smtClean="0"/>
              <a:t>Weg </a:t>
            </a:r>
            <a:endParaRPr lang="de-DE" dirty="0"/>
          </a:p>
        </p:txBody>
      </p:sp>
      <p:sp>
        <p:nvSpPr>
          <p:cNvPr id="4" name="Inhaltsplatzhalter 3"/>
          <p:cNvSpPr>
            <a:spLocks noGrp="1"/>
          </p:cNvSpPr>
          <p:nvPr>
            <p:ph sz="half" idx="1"/>
          </p:nvPr>
        </p:nvSpPr>
        <p:spPr/>
        <p:txBody>
          <a:bodyPr/>
          <a:lstStyle/>
          <a:p>
            <a:pPr marL="0" indent="0">
              <a:buNone/>
            </a:pPr>
            <a:r>
              <a:rPr lang="de-DE" altLang="de-DE" dirty="0"/>
              <a:t>Wir sind Vordenker für die Themen</a:t>
            </a:r>
            <a:br>
              <a:rPr lang="de-DE" altLang="de-DE" dirty="0"/>
            </a:br>
            <a:r>
              <a:rPr lang="de-DE" altLang="de-DE" dirty="0"/>
              <a:t>der Zukunft auf dem Stuttgarter Weg</a:t>
            </a:r>
            <a:br>
              <a:rPr lang="de-DE" altLang="de-DE" dirty="0"/>
            </a:br>
            <a:r>
              <a:rPr lang="de-DE" altLang="de-DE" dirty="0"/>
              <a:t>der integrierten interdisziplinären</a:t>
            </a:r>
            <a:br>
              <a:rPr lang="de-DE" altLang="de-DE" dirty="0"/>
            </a:br>
            <a:r>
              <a:rPr lang="de-DE" altLang="de-DE" dirty="0"/>
              <a:t>Forschung und Lehre.</a:t>
            </a:r>
          </a:p>
          <a:p>
            <a:pPr marL="0" indent="0">
              <a:buNone/>
            </a:pPr>
            <a:r>
              <a:rPr lang="de-DE" altLang="de-DE" dirty="0"/>
              <a:t>Als Stuttgarter Weg eröffnet die Zusammenarbeit der komplementären Fachdisziplinen einzigartige Möglich-</a:t>
            </a:r>
            <a:br>
              <a:rPr lang="de-DE" altLang="de-DE" dirty="0"/>
            </a:br>
            <a:r>
              <a:rPr lang="de-DE" altLang="de-DE" dirty="0"/>
              <a:t>keiten, neue Fragen zu stellen und gemeinsam Antworten zu entwickeln.</a:t>
            </a:r>
          </a:p>
        </p:txBody>
      </p:sp>
      <p:sp>
        <p:nvSpPr>
          <p:cNvPr id="2" name="Fußzeilenplatzhalter 1"/>
          <p:cNvSpPr>
            <a:spLocks noGrp="1"/>
          </p:cNvSpPr>
          <p:nvPr>
            <p:ph type="ftr" sz="quarter" idx="13"/>
          </p:nvPr>
        </p:nvSpPr>
        <p:spPr/>
        <p:txBody>
          <a:bodyPr/>
          <a:lstStyle/>
          <a:p>
            <a:r>
              <a:rPr lang="de-DE" dirty="0">
                <a:solidFill>
                  <a:schemeClr val="bg1"/>
                </a:solidFill>
              </a:rPr>
              <a:t>Universität Stuttgart</a:t>
            </a:r>
          </a:p>
        </p:txBody>
      </p:sp>
    </p:spTree>
    <p:extLst>
      <p:ext uri="{BB962C8B-B14F-4D97-AF65-F5344CB8AC3E}">
        <p14:creationId xmlns:p14="http://schemas.microsoft.com/office/powerpoint/2010/main" val="1106285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dplatzhalter 10" descr="Ein Kompass"/>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6585" b="6585"/>
          <a:stretch>
            <a:fillRect/>
          </a:stretch>
        </p:blipFill>
        <p:spPr/>
      </p:pic>
      <p:sp>
        <p:nvSpPr>
          <p:cNvPr id="9" name="Textfeld 4"/>
          <p:cNvSpPr txBox="1">
            <a:spLocks noChangeArrowheads="1"/>
          </p:cNvSpPr>
          <p:nvPr/>
        </p:nvSpPr>
        <p:spPr bwMode="auto">
          <a:xfrm rot="16200000">
            <a:off x="8268020" y="4622622"/>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75000"/>
                  </a:schemeClr>
                </a:solidFill>
              </a:rPr>
              <a:t>Foto</a:t>
            </a:r>
            <a:r>
              <a:rPr lang="de-DE" altLang="de-DE" sz="800" b="0" dirty="0" smtClean="0">
                <a:solidFill>
                  <a:schemeClr val="bg1">
                    <a:lumMod val="75000"/>
                  </a:schemeClr>
                </a:solidFill>
              </a:rPr>
              <a:t>: </a:t>
            </a:r>
            <a:r>
              <a:rPr lang="de-DE" altLang="de-DE" sz="800" b="0" dirty="0" err="1" smtClean="0">
                <a:solidFill>
                  <a:schemeClr val="bg1">
                    <a:lumMod val="75000"/>
                  </a:schemeClr>
                </a:solidFill>
              </a:rPr>
              <a:t>benvenuto</a:t>
            </a:r>
            <a:r>
              <a:rPr lang="de-DE" altLang="de-DE" sz="800" b="0" dirty="0" smtClean="0">
                <a:solidFill>
                  <a:schemeClr val="bg1">
                    <a:lumMod val="75000"/>
                  </a:schemeClr>
                </a:solidFill>
              </a:rPr>
              <a:t> </a:t>
            </a:r>
            <a:r>
              <a:rPr lang="de-DE" altLang="de-DE" sz="800" b="0" dirty="0">
                <a:solidFill>
                  <a:schemeClr val="bg1">
                    <a:lumMod val="75000"/>
                  </a:schemeClr>
                </a:solidFill>
              </a:rPr>
              <a:t>/ photocase.de</a:t>
            </a:r>
          </a:p>
        </p:txBody>
      </p:sp>
      <p:sp>
        <p:nvSpPr>
          <p:cNvPr id="3" name="Titel 2" descr="Strategische Ziele"/>
          <p:cNvSpPr>
            <a:spLocks noGrp="1"/>
          </p:cNvSpPr>
          <p:nvPr>
            <p:ph type="title"/>
          </p:nvPr>
        </p:nvSpPr>
        <p:spPr/>
        <p:txBody>
          <a:bodyPr/>
          <a:lstStyle/>
          <a:p>
            <a:r>
              <a:rPr lang="de-DE" dirty="0"/>
              <a:t>Strategische Ziele</a:t>
            </a:r>
          </a:p>
        </p:txBody>
      </p:sp>
      <p:sp>
        <p:nvSpPr>
          <p:cNvPr id="4" name="Inhaltsplatzhalter 3"/>
          <p:cNvSpPr>
            <a:spLocks noGrp="1"/>
          </p:cNvSpPr>
          <p:nvPr>
            <p:ph sz="half" idx="1"/>
          </p:nvPr>
        </p:nvSpPr>
        <p:spPr/>
        <p:txBody>
          <a:bodyPr/>
          <a:lstStyle/>
          <a:p>
            <a:r>
              <a:rPr lang="de-DE" altLang="de-DE" sz="1400" dirty="0"/>
              <a:t>Vernetzte Disziplinen (Stuttgarter Weg)</a:t>
            </a:r>
          </a:p>
          <a:p>
            <a:r>
              <a:rPr lang="de-DE" altLang="de-DE" sz="1400" dirty="0"/>
              <a:t>Weltweit anerkannte </a:t>
            </a:r>
            <a:r>
              <a:rPr lang="de-DE" altLang="de-DE" sz="1400" dirty="0" smtClean="0"/>
              <a:t>Forschungsuniversität</a:t>
            </a:r>
            <a:endParaRPr lang="de-DE" altLang="de-DE" sz="1400" dirty="0"/>
          </a:p>
          <a:p>
            <a:r>
              <a:rPr lang="de-DE" altLang="de-DE" sz="1400" dirty="0"/>
              <a:t>Attraktiv für Studierende</a:t>
            </a:r>
          </a:p>
          <a:p>
            <a:r>
              <a:rPr lang="de-DE" altLang="de-DE" sz="1400" dirty="0"/>
              <a:t>Zuverlässiger Partner für </a:t>
            </a:r>
            <a:r>
              <a:rPr lang="de-DE" altLang="de-DE" sz="1400" dirty="0" smtClean="0"/>
              <a:t>Wissens- und </a:t>
            </a:r>
            <a:r>
              <a:rPr lang="de-DE" altLang="de-DE" sz="1400" dirty="0"/>
              <a:t>Technologietransfer</a:t>
            </a:r>
          </a:p>
          <a:p>
            <a:r>
              <a:rPr lang="de-DE" altLang="de-DE" sz="1400" dirty="0"/>
              <a:t>Verlässlicher Arbeitgeber</a:t>
            </a:r>
          </a:p>
          <a:p>
            <a:r>
              <a:rPr lang="de-DE" altLang="de-DE" sz="1400" dirty="0"/>
              <a:t>International engagiert und </a:t>
            </a:r>
            <a:r>
              <a:rPr lang="de-DE" altLang="de-DE" sz="1400" dirty="0" smtClean="0"/>
              <a:t>vernetzt</a:t>
            </a:r>
          </a:p>
          <a:p>
            <a:r>
              <a:rPr lang="de-DE" altLang="de-DE" sz="1400" dirty="0" smtClean="0"/>
              <a:t>Aktiv für eine nachhaltige Entwicklung</a:t>
            </a:r>
            <a:endParaRPr lang="de-DE" altLang="de-DE" sz="1400" dirty="0"/>
          </a:p>
        </p:txBody>
      </p:sp>
      <p:sp>
        <p:nvSpPr>
          <p:cNvPr id="2" name="Fußzeilenplatzhalter 1"/>
          <p:cNvSpPr>
            <a:spLocks noGrp="1"/>
          </p:cNvSpPr>
          <p:nvPr>
            <p:ph type="ftr" sz="quarter" idx="13"/>
          </p:nvPr>
        </p:nvSpPr>
        <p:spPr/>
        <p:txBody>
          <a:bodyPr/>
          <a:lstStyle/>
          <a:p>
            <a:r>
              <a:rPr lang="de-DE"/>
              <a:t>Universität Stuttgart</a:t>
            </a:r>
            <a:endParaRPr lang="de-DE" dirty="0"/>
          </a:p>
        </p:txBody>
      </p:sp>
    </p:spTree>
    <p:extLst>
      <p:ext uri="{BB962C8B-B14F-4D97-AF65-F5344CB8AC3E}">
        <p14:creationId xmlns:p14="http://schemas.microsoft.com/office/powerpoint/2010/main" val="157036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descr="Eine Bergkette"/>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102" b="3102"/>
          <a:stretch>
            <a:fillRect/>
          </a:stretch>
        </p:blipFill>
        <p:spPr/>
      </p:pic>
      <p:sp>
        <p:nvSpPr>
          <p:cNvPr id="10" name="Textfeld 4"/>
          <p:cNvSpPr txBox="1">
            <a:spLocks noChangeArrowheads="1"/>
          </p:cNvSpPr>
          <p:nvPr/>
        </p:nvSpPr>
        <p:spPr bwMode="auto">
          <a:xfrm rot="16200000">
            <a:off x="8268021" y="4622622"/>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65000"/>
                  </a:schemeClr>
                </a:solidFill>
              </a:rPr>
              <a:t>Foto: sinnlos88 / photocase.de</a:t>
            </a:r>
          </a:p>
        </p:txBody>
      </p:sp>
      <p:sp>
        <p:nvSpPr>
          <p:cNvPr id="3" name="Titel 2" descr="Forschung: Profilbereiche"/>
          <p:cNvSpPr>
            <a:spLocks noGrp="1"/>
          </p:cNvSpPr>
          <p:nvPr>
            <p:ph type="title"/>
          </p:nvPr>
        </p:nvSpPr>
        <p:spPr/>
        <p:txBody>
          <a:bodyPr/>
          <a:lstStyle/>
          <a:p>
            <a:r>
              <a:rPr lang="de-DE" dirty="0" smtClean="0"/>
              <a:t>Forschung: Profilbereiche</a:t>
            </a:r>
            <a:endParaRPr lang="de-DE" dirty="0"/>
          </a:p>
        </p:txBody>
      </p:sp>
      <p:sp>
        <p:nvSpPr>
          <p:cNvPr id="4" name="Inhaltsplatzhalter 3"/>
          <p:cNvSpPr>
            <a:spLocks noGrp="1"/>
          </p:cNvSpPr>
          <p:nvPr>
            <p:ph sz="half" idx="1"/>
          </p:nvPr>
        </p:nvSpPr>
        <p:spPr/>
        <p:txBody>
          <a:bodyPr/>
          <a:lstStyle/>
          <a:p>
            <a:r>
              <a:rPr lang="de-DE" altLang="de-DE" dirty="0"/>
              <a:t>Architektur und Adaptives Bauen</a:t>
            </a:r>
          </a:p>
          <a:p>
            <a:r>
              <a:rPr lang="de-DE" altLang="de-DE" dirty="0"/>
              <a:t>Digital Humanities</a:t>
            </a:r>
          </a:p>
          <a:p>
            <a:r>
              <a:rPr lang="de-DE" altLang="de-DE" dirty="0"/>
              <a:t>Produktionstechnologien</a:t>
            </a:r>
          </a:p>
          <a:p>
            <a:r>
              <a:rPr lang="de-DE" altLang="de-DE" dirty="0"/>
              <a:t>Quantenwissenschaft</a:t>
            </a:r>
          </a:p>
          <a:p>
            <a:r>
              <a:rPr lang="de-DE" altLang="de-DE" dirty="0"/>
              <a:t>Simulationswissenschaft</a:t>
            </a:r>
          </a:p>
        </p:txBody>
      </p:sp>
      <p:sp>
        <p:nvSpPr>
          <p:cNvPr id="2" name="Fußzeilenplatzhalter 1"/>
          <p:cNvSpPr>
            <a:spLocks noGrp="1"/>
          </p:cNvSpPr>
          <p:nvPr>
            <p:ph type="ftr" sz="quarter" idx="13"/>
          </p:nvPr>
        </p:nvSpPr>
        <p:spPr/>
        <p:txBody>
          <a:bodyPr/>
          <a:lstStyle/>
          <a:p>
            <a:r>
              <a:rPr lang="de-DE" dirty="0">
                <a:solidFill>
                  <a:schemeClr val="bg1"/>
                </a:solidFill>
              </a:rPr>
              <a:t>Universität Stuttgart</a:t>
            </a:r>
          </a:p>
        </p:txBody>
      </p:sp>
    </p:spTree>
    <p:extLst>
      <p:ext uri="{BB962C8B-B14F-4D97-AF65-F5344CB8AC3E}">
        <p14:creationId xmlns:p14="http://schemas.microsoft.com/office/powerpoint/2010/main" val="3752652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dirty="0" smtClean="0"/>
              <a:t>Profilbereiche (1/2)</a:t>
            </a:r>
            <a:endParaRPr lang="de-DE" dirty="0"/>
          </a:p>
        </p:txBody>
      </p:sp>
      <p:sp>
        <p:nvSpPr>
          <p:cNvPr id="9" name="Textplatzhalter 8"/>
          <p:cNvSpPr>
            <a:spLocks noGrp="1"/>
          </p:cNvSpPr>
          <p:nvPr>
            <p:ph type="body" sz="quarter" idx="16"/>
          </p:nvPr>
        </p:nvSpPr>
        <p:spPr/>
        <p:txBody>
          <a:bodyPr/>
          <a:lstStyle/>
          <a:p>
            <a:r>
              <a:rPr lang="de-DE" b="1" dirty="0"/>
              <a:t>Architektur und Adaptives Bauen: </a:t>
            </a:r>
            <a:r>
              <a:rPr lang="de-DE" dirty="0"/>
              <a:t>Rapide Urbanisierung, enormer Baubedarf, immenser Ressourcenverbrauch und mangelnde Produktivität im Bauwesen sind die Herausforderungen, die dieser Profilberiech adressiert.</a:t>
            </a:r>
          </a:p>
        </p:txBody>
      </p:sp>
      <p:pic>
        <p:nvPicPr>
          <p:cNvPr id="3" name="Bildplatzhalter 2" descr="Ein Pavillion aus Holz"/>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9163" r="15393"/>
          <a:stretch/>
        </p:blipFill>
        <p:spPr/>
      </p:pic>
      <p:sp>
        <p:nvSpPr>
          <p:cNvPr id="14" name="Textfeld 13"/>
          <p:cNvSpPr txBox="1"/>
          <p:nvPr/>
        </p:nvSpPr>
        <p:spPr>
          <a:xfrm>
            <a:off x="510450" y="2064187"/>
            <a:ext cx="1371600" cy="104271"/>
          </a:xfrm>
          <a:prstGeom prst="rect">
            <a:avLst/>
          </a:prstGeom>
          <a:noFill/>
        </p:spPr>
        <p:txBody>
          <a:bodyPr wrap="square" lIns="0" tIns="0" rIns="0" bIns="0" rtlCol="0">
            <a:noAutofit/>
          </a:bodyPr>
          <a:lstStyle/>
          <a:p>
            <a:pPr>
              <a:buClr>
                <a:schemeClr val="accent1"/>
              </a:buClr>
            </a:pPr>
            <a:r>
              <a:rPr lang="de-DE" sz="650" dirty="0" smtClean="0">
                <a:solidFill>
                  <a:schemeClr val="bg1">
                    <a:lumMod val="85000"/>
                  </a:schemeClr>
                </a:solidFill>
              </a:rPr>
              <a:t>Foto: </a:t>
            </a:r>
            <a:r>
              <a:rPr lang="en-US" sz="650" dirty="0" smtClean="0">
                <a:solidFill>
                  <a:schemeClr val="bg1">
                    <a:lumMod val="85000"/>
                  </a:schemeClr>
                </a:solidFill>
              </a:rPr>
              <a:t>ICD/ITKE University </a:t>
            </a:r>
            <a:r>
              <a:rPr lang="en-US" sz="650" dirty="0">
                <a:solidFill>
                  <a:schemeClr val="bg1">
                    <a:lumMod val="85000"/>
                  </a:schemeClr>
                </a:solidFill>
              </a:rPr>
              <a:t>of Stuttgart</a:t>
            </a:r>
          </a:p>
        </p:txBody>
      </p:sp>
      <p:sp>
        <p:nvSpPr>
          <p:cNvPr id="11" name="Textplatzhalter 10"/>
          <p:cNvSpPr>
            <a:spLocks noGrp="1"/>
          </p:cNvSpPr>
          <p:nvPr>
            <p:ph type="body" sz="quarter" idx="22"/>
          </p:nvPr>
        </p:nvSpPr>
        <p:spPr>
          <a:xfrm>
            <a:off x="2144110" y="2706910"/>
            <a:ext cx="5837840" cy="818802"/>
          </a:xfrm>
        </p:spPr>
        <p:txBody>
          <a:bodyPr/>
          <a:lstStyle/>
          <a:p>
            <a:r>
              <a:rPr lang="de-DE" b="1" dirty="0"/>
              <a:t>Digital </a:t>
            </a:r>
            <a:r>
              <a:rPr lang="de-DE" b="1" dirty="0" err="1"/>
              <a:t>Humanities</a:t>
            </a:r>
            <a:r>
              <a:rPr lang="de-DE" b="1" dirty="0"/>
              <a:t> </a:t>
            </a:r>
            <a:r>
              <a:rPr lang="de-DE" dirty="0"/>
              <a:t>bilden eine Brücke zwischen modernen digitalen Forschungsmethoden, Digitalisierungsphänomenen und digital bedingten Veränderungen in Kultur und Gesellschaft. </a:t>
            </a:r>
            <a:r>
              <a:rPr lang="de-DE" dirty="0" smtClean="0"/>
              <a:t>Mithilfe </a:t>
            </a:r>
            <a:r>
              <a:rPr lang="de-DE" dirty="0"/>
              <a:t>der Informatik wagen sie einen neuen Blick auf geisteswissenschaftliche Inhalte.</a:t>
            </a:r>
          </a:p>
        </p:txBody>
      </p:sp>
      <p:pic>
        <p:nvPicPr>
          <p:cNvPr id="5" name="Bildplatzhalter 4" descr="Beide Studierende sind an ihren Computern und einer der beiden trägt einen Apparat auf seinem Kopf zur Messung der Gehirnaktivität." title="Zwei Studierende"/>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l="12486" r="12486"/>
          <a:stretch>
            <a:fillRect/>
          </a:stretch>
        </p:blipFill>
        <p:spPr/>
      </p:pic>
      <p:sp>
        <p:nvSpPr>
          <p:cNvPr id="12" name="Textfeld 11"/>
          <p:cNvSpPr txBox="1"/>
          <p:nvPr/>
        </p:nvSpPr>
        <p:spPr>
          <a:xfrm>
            <a:off x="510450" y="3525712"/>
            <a:ext cx="1405800" cy="130599"/>
          </a:xfrm>
          <a:prstGeom prst="rect">
            <a:avLst/>
          </a:prstGeom>
          <a:noFill/>
        </p:spPr>
        <p:txBody>
          <a:bodyPr wrap="square" lIns="0" tIns="0" rIns="0" bIns="0" rtlCol="0">
            <a:noAutofit/>
          </a:bodyPr>
          <a:lstStyle/>
          <a:p>
            <a:pPr>
              <a:buClr>
                <a:schemeClr val="accent1"/>
              </a:buClr>
            </a:pPr>
            <a:r>
              <a:rPr lang="de-DE" sz="700" dirty="0" smtClean="0">
                <a:solidFill>
                  <a:schemeClr val="bg2">
                    <a:lumMod val="40000"/>
                    <a:lumOff val="60000"/>
                  </a:schemeClr>
                </a:solidFill>
              </a:rPr>
              <a:t>Foto</a:t>
            </a:r>
            <a:r>
              <a:rPr lang="de-DE" sz="700" dirty="0">
                <a:solidFill>
                  <a:schemeClr val="bg2">
                    <a:lumMod val="40000"/>
                    <a:lumOff val="60000"/>
                  </a:schemeClr>
                </a:solidFill>
              </a:rPr>
              <a:t>: Universität Stuttgart/Tom Leitl </a:t>
            </a:r>
            <a:endParaRPr lang="de-DE" sz="700" dirty="0" smtClean="0">
              <a:solidFill>
                <a:schemeClr val="bg2">
                  <a:lumMod val="40000"/>
                  <a:lumOff val="60000"/>
                </a:schemeClr>
              </a:solidFill>
            </a:endParaRPr>
          </a:p>
        </p:txBody>
      </p:sp>
      <p:sp>
        <p:nvSpPr>
          <p:cNvPr id="13" name="Textplatzhalter 12"/>
          <p:cNvSpPr>
            <a:spLocks noGrp="1"/>
          </p:cNvSpPr>
          <p:nvPr>
            <p:ph type="body" sz="quarter" idx="24"/>
          </p:nvPr>
        </p:nvSpPr>
        <p:spPr/>
        <p:txBody>
          <a:bodyPr/>
          <a:lstStyle/>
          <a:p>
            <a:r>
              <a:rPr lang="de-DE" b="1" dirty="0"/>
              <a:t>Die</a:t>
            </a:r>
            <a:r>
              <a:rPr lang="de-DE" dirty="0"/>
              <a:t> </a:t>
            </a:r>
            <a:r>
              <a:rPr lang="de-DE" b="1" dirty="0"/>
              <a:t>Produktionstechnologien</a:t>
            </a:r>
            <a:r>
              <a:rPr lang="de-DE" dirty="0"/>
              <a:t> tragen seit ihrer Gründung zum industriellen Erfolg des Standorts Stuttgart bei und umfassen einige der ausbildungsstärksten sowie transfer- und kooperationsintensivsten Institute der Universität.</a:t>
            </a:r>
          </a:p>
        </p:txBody>
      </p:sp>
      <p:pic>
        <p:nvPicPr>
          <p:cNvPr id="10" name="Bildplatzhalter 9" descr="Visiermasken die an der Universität Stuttgart hergestellt wurden."/>
          <p:cNvPicPr>
            <a:picLocks noGrp="1" noChangeAspect="1"/>
          </p:cNvPicPr>
          <p:nvPr>
            <p:ph type="pic" sz="quarter" idx="23"/>
          </p:nvPr>
        </p:nvPicPr>
        <p:blipFill>
          <a:blip r:embed="rId5">
            <a:extLst>
              <a:ext uri="{28A0092B-C50C-407E-A947-70E740481C1C}">
                <a14:useLocalDpi xmlns:a14="http://schemas.microsoft.com/office/drawing/2010/main" val="0"/>
              </a:ext>
            </a:extLst>
          </a:blip>
          <a:srcRect l="5694" r="5694"/>
          <a:stretch>
            <a:fillRect/>
          </a:stretch>
        </p:blipFill>
        <p:spPr/>
      </p:pic>
      <p:sp>
        <p:nvSpPr>
          <p:cNvPr id="26" name="Textfeld 25"/>
          <p:cNvSpPr txBox="1"/>
          <p:nvPr/>
        </p:nvSpPr>
        <p:spPr>
          <a:xfrm>
            <a:off x="510450" y="4942719"/>
            <a:ext cx="1371600" cy="104271"/>
          </a:xfrm>
          <a:prstGeom prst="rect">
            <a:avLst/>
          </a:prstGeom>
          <a:noFill/>
        </p:spPr>
        <p:txBody>
          <a:bodyPr wrap="square" lIns="0" tIns="0" rIns="0" bIns="0" rtlCol="0">
            <a:noAutofit/>
          </a:bodyPr>
          <a:lstStyle/>
          <a:p>
            <a:pPr>
              <a:buClr>
                <a:schemeClr val="accent1"/>
              </a:buClr>
            </a:pPr>
            <a:r>
              <a:rPr lang="de-DE" sz="700" dirty="0" smtClean="0">
                <a:solidFill>
                  <a:schemeClr val="bg1">
                    <a:lumMod val="65000"/>
                  </a:schemeClr>
                </a:solidFill>
              </a:rPr>
              <a:t>Foto</a:t>
            </a:r>
            <a:r>
              <a:rPr lang="de-DE" sz="700" dirty="0">
                <a:solidFill>
                  <a:schemeClr val="bg1">
                    <a:lumMod val="65000"/>
                  </a:schemeClr>
                </a:solidFill>
              </a:rPr>
              <a:t>: Max</a:t>
            </a:r>
            <a:r>
              <a:rPr lang="de-DE" sz="700" dirty="0" smtClean="0">
                <a:solidFill>
                  <a:schemeClr val="bg1">
                    <a:lumMod val="65000"/>
                  </a:schemeClr>
                </a:solidFill>
              </a:rPr>
              <a:t> </a:t>
            </a:r>
            <a:r>
              <a:rPr lang="de-DE" sz="700" dirty="0" err="1" smtClean="0">
                <a:solidFill>
                  <a:schemeClr val="bg1">
                    <a:lumMod val="65000"/>
                  </a:schemeClr>
                </a:solidFill>
              </a:rPr>
              <a:t>Kovalenko</a:t>
            </a:r>
            <a:r>
              <a:rPr lang="de-DE" sz="700" dirty="0" smtClean="0">
                <a:solidFill>
                  <a:schemeClr val="bg1">
                    <a:lumMod val="65000"/>
                  </a:schemeClr>
                </a:solidFill>
              </a:rPr>
              <a:t> </a:t>
            </a:r>
          </a:p>
        </p:txBody>
      </p:sp>
      <p:sp>
        <p:nvSpPr>
          <p:cNvPr id="6" name="Fußzeilenplatzhalter 5"/>
          <p:cNvSpPr>
            <a:spLocks noGrp="1"/>
          </p:cNvSpPr>
          <p:nvPr>
            <p:ph type="ftr" sz="quarter" idx="11"/>
          </p:nvPr>
        </p:nvSpPr>
        <p:spPr/>
        <p:txBody>
          <a:bodyPr/>
          <a:lstStyle/>
          <a:p>
            <a:r>
              <a:rPr lang="en-US"/>
              <a:t>Universität Stuttgart</a:t>
            </a:r>
            <a:endParaRPr lang="en-US" dirty="0"/>
          </a:p>
        </p:txBody>
      </p:sp>
    </p:spTree>
    <p:extLst>
      <p:ext uri="{BB962C8B-B14F-4D97-AF65-F5344CB8AC3E}">
        <p14:creationId xmlns:p14="http://schemas.microsoft.com/office/powerpoint/2010/main" val="1922265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MASTER IMAGE_Uni_Stuttgart">
  <a:themeElements>
    <a:clrScheme name="UNI COLOR">
      <a:dk1>
        <a:srgbClr val="3E444C"/>
      </a:dk1>
      <a:lt1>
        <a:sysClr val="window" lastClr="FFFFFF"/>
      </a:lt1>
      <a:dk2>
        <a:srgbClr val="000000"/>
      </a:dk2>
      <a:lt2>
        <a:srgbClr val="9F9998"/>
      </a:lt2>
      <a:accent1>
        <a:srgbClr val="00BEFF"/>
      </a:accent1>
      <a:accent2>
        <a:srgbClr val="00519E"/>
      </a:accent2>
      <a:accent3>
        <a:srgbClr val="3E444C"/>
      </a:accent3>
      <a:accent4>
        <a:srgbClr val="7DC6EA"/>
      </a:accent4>
      <a:accent5>
        <a:srgbClr val="9F9998"/>
      </a:accent5>
      <a:accent6>
        <a:srgbClr val="FFD500"/>
      </a:accent6>
      <a:hlink>
        <a:srgbClr val="00BEFF"/>
      </a:hlink>
      <a:folHlink>
        <a:srgbClr val="3E444C"/>
      </a:folHlink>
    </a:clrScheme>
    <a:fontScheme name="Universitaet_Stuttgart_Font">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6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179388" indent="-179388">
          <a:buClr>
            <a:schemeClr val="accent1"/>
          </a:buClr>
          <a:buFont typeface="Arial" panose="020B0604020202020204" pitchFamily="34" charset="0"/>
          <a:buChar char="•"/>
          <a:defRPr sz="1600" dirty="0" smtClean="0"/>
        </a:defPPr>
      </a:lstStyle>
    </a:txDef>
  </a:objectDefaults>
  <a:extraClrSchemeLst/>
  <a:extLst>
    <a:ext uri="{05A4C25C-085E-4340-85A3-A5531E510DB2}">
      <thm15:themeFamily xmlns:thm15="http://schemas.microsoft.com/office/thememl/2012/main" name="UNI Vorlage D_16zu10_2016 FINAL.pptx" id="{8DB6FAF9-6A4F-4D75-A683-D48AEF9AAE50}" vid="{57EAAEE8-FD76-4127-9847-2D51CF0FFF07}"/>
    </a:ext>
  </a:extLst>
</a:theme>
</file>

<file path=ppt/theme/theme2.xml><?xml version="1.0" encoding="utf-8"?>
<a:theme xmlns:a="http://schemas.openxmlformats.org/drawingml/2006/main" name="Office Theme">
  <a:themeElements>
    <a:clrScheme name="Universität Stuttgart Version 2">
      <a:dk1>
        <a:srgbClr val="323232"/>
      </a:dk1>
      <a:lt1>
        <a:sysClr val="window" lastClr="FFFFFF"/>
      </a:lt1>
      <a:dk2>
        <a:srgbClr val="000000"/>
      </a:dk2>
      <a:lt2>
        <a:srgbClr val="9F9998"/>
      </a:lt2>
      <a:accent1>
        <a:srgbClr val="00BEFF"/>
      </a:accent1>
      <a:accent2>
        <a:srgbClr val="004191"/>
      </a:accent2>
      <a:accent3>
        <a:srgbClr val="323232"/>
      </a:accent3>
      <a:accent4>
        <a:srgbClr val="7DC6EA"/>
      </a:accent4>
      <a:accent5>
        <a:srgbClr val="9F9998"/>
      </a:accent5>
      <a:accent6>
        <a:srgbClr val="FFD500"/>
      </a:accent6>
      <a:hlink>
        <a:srgbClr val="00BEFF"/>
      </a:hlink>
      <a:folHlink>
        <a:srgbClr val="524D4D"/>
      </a:folHlink>
    </a:clrScheme>
    <a:fontScheme name="Universität Stuttgar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Universität Stuttgart Version 2">
      <a:dk1>
        <a:srgbClr val="323232"/>
      </a:dk1>
      <a:lt1>
        <a:sysClr val="window" lastClr="FFFFFF"/>
      </a:lt1>
      <a:dk2>
        <a:srgbClr val="000000"/>
      </a:dk2>
      <a:lt2>
        <a:srgbClr val="9F9998"/>
      </a:lt2>
      <a:accent1>
        <a:srgbClr val="00BEFF"/>
      </a:accent1>
      <a:accent2>
        <a:srgbClr val="004191"/>
      </a:accent2>
      <a:accent3>
        <a:srgbClr val="323232"/>
      </a:accent3>
      <a:accent4>
        <a:srgbClr val="7DC6EA"/>
      </a:accent4>
      <a:accent5>
        <a:srgbClr val="9F9998"/>
      </a:accent5>
      <a:accent6>
        <a:srgbClr val="FFD500"/>
      </a:accent6>
      <a:hlink>
        <a:srgbClr val="00BEFF"/>
      </a:hlink>
      <a:folHlink>
        <a:srgbClr val="524D4D"/>
      </a:folHlink>
    </a:clrScheme>
    <a:fontScheme name="Universität Stuttgar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2102</Words>
  <Application>Microsoft Office PowerPoint</Application>
  <PresentationFormat>Bildschirmpräsentation (16:10)</PresentationFormat>
  <Paragraphs>340</Paragraphs>
  <Slides>40</Slides>
  <Notes>40</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40</vt:i4>
      </vt:variant>
    </vt:vector>
  </HeadingPairs>
  <TitlesOfParts>
    <vt:vector size="43" baseType="lpstr">
      <vt:lpstr>ＭＳ Ｐゴシック</vt:lpstr>
      <vt:lpstr>Arial</vt:lpstr>
      <vt:lpstr>MASTER IMAGE_Uni_Stuttgart</vt:lpstr>
      <vt:lpstr>Universität Stuttgart</vt:lpstr>
      <vt:lpstr>Auf einen Blick</vt:lpstr>
      <vt:lpstr>Profil</vt:lpstr>
      <vt:lpstr>Eckdaten</vt:lpstr>
      <vt:lpstr>Internationalität</vt:lpstr>
      <vt:lpstr>Vision: Stuttgarter Weg </vt:lpstr>
      <vt:lpstr>Strategische Ziele</vt:lpstr>
      <vt:lpstr>Forschung: Profilbereiche</vt:lpstr>
      <vt:lpstr>Profilbereiche (1/2)</vt:lpstr>
      <vt:lpstr>Profilbereiche (2/2)</vt:lpstr>
      <vt:lpstr>Forschung: Potenzialbereiche</vt:lpstr>
      <vt:lpstr>Potenzialbereiche</vt:lpstr>
      <vt:lpstr>Exzellenzstrategie: Die beiden Exzellenzcluster</vt:lpstr>
      <vt:lpstr>Daten-integrierte Simulationswissenschaft</vt:lpstr>
      <vt:lpstr>Integratives computerbasiertes Planen und Bauen für die Architektur</vt:lpstr>
      <vt:lpstr>Weitere Highlights</vt:lpstr>
      <vt:lpstr>Cyber Valley</vt:lpstr>
      <vt:lpstr>Internationale Bauausstellung – IBA 2027</vt:lpstr>
      <vt:lpstr>InnovationsCampus Mobilität der Zukunft (ICM)</vt:lpstr>
      <vt:lpstr>Quantentechnologie</vt:lpstr>
      <vt:lpstr>Visual Computing</vt:lpstr>
      <vt:lpstr>Produktionstechnik</vt:lpstr>
      <vt:lpstr>ARENA2036 – Cooperative Research Campus</vt:lpstr>
      <vt:lpstr>Gauss Center for Supercomputing</vt:lpstr>
      <vt:lpstr>Visualization Research Center University of Stuttgart (VISUS)</vt:lpstr>
      <vt:lpstr>Raumfahrtzentrum Baden-Württemberg (RZBW)</vt:lpstr>
      <vt:lpstr>VEGAS</vt:lpstr>
      <vt:lpstr>„ArchiNeering“</vt:lpstr>
      <vt:lpstr>IZKT</vt:lpstr>
      <vt:lpstr>Jenseits des  offiziellen Lehrplans</vt:lpstr>
      <vt:lpstr>Rennteam</vt:lpstr>
      <vt:lpstr>GreenTeam</vt:lpstr>
      <vt:lpstr>InVentus-Team</vt:lpstr>
      <vt:lpstr>„Crossing Borders“</vt:lpstr>
      <vt:lpstr>Chor und Orchester</vt:lpstr>
      <vt:lpstr>Engagement für Geflüchtete</vt:lpstr>
      <vt:lpstr>Stuttgart Stadt und Region</vt:lpstr>
      <vt:lpstr>Kulturelle Höhepunkt</vt:lpstr>
      <vt:lpstr>Hightech und Innovationen - die Region Stuttgart</vt:lpstr>
      <vt:lpstr>Vielen Dank!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2016-01-20T09:15:08Z</dcterms:created>
  <dcterms:modified xsi:type="dcterms:W3CDTF">2023-03-07T08:40:21Z</dcterms:modified>
</cp:coreProperties>
</file>